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1" r:id="rId1"/>
  </p:sldMasterIdLst>
  <p:notesMasterIdLst>
    <p:notesMasterId r:id="rId253"/>
  </p:notesMasterIdLst>
  <p:sldIdLst>
    <p:sldId id="256" r:id="rId2"/>
    <p:sldId id="603" r:id="rId3"/>
    <p:sldId id="607" r:id="rId4"/>
    <p:sldId id="610" r:id="rId5"/>
    <p:sldId id="611" r:id="rId6"/>
    <p:sldId id="612" r:id="rId7"/>
    <p:sldId id="608" r:id="rId8"/>
    <p:sldId id="609" r:id="rId9"/>
    <p:sldId id="613" r:id="rId10"/>
    <p:sldId id="615" r:id="rId11"/>
    <p:sldId id="616" r:id="rId12"/>
    <p:sldId id="614" r:id="rId13"/>
    <p:sldId id="617" r:id="rId14"/>
    <p:sldId id="618" r:id="rId15"/>
    <p:sldId id="657" r:id="rId16"/>
    <p:sldId id="619" r:id="rId17"/>
    <p:sldId id="861" r:id="rId18"/>
    <p:sldId id="862" r:id="rId19"/>
    <p:sldId id="621" r:id="rId20"/>
    <p:sldId id="622" r:id="rId21"/>
    <p:sldId id="623" r:id="rId22"/>
    <p:sldId id="624" r:id="rId23"/>
    <p:sldId id="625" r:id="rId24"/>
    <p:sldId id="626" r:id="rId25"/>
    <p:sldId id="627" r:id="rId26"/>
    <p:sldId id="628" r:id="rId27"/>
    <p:sldId id="629" r:id="rId28"/>
    <p:sldId id="630" r:id="rId29"/>
    <p:sldId id="631" r:id="rId30"/>
    <p:sldId id="863" r:id="rId31"/>
    <p:sldId id="633" r:id="rId32"/>
    <p:sldId id="632" r:id="rId33"/>
    <p:sldId id="634" r:id="rId34"/>
    <p:sldId id="635" r:id="rId35"/>
    <p:sldId id="636" r:id="rId36"/>
    <p:sldId id="638" r:id="rId37"/>
    <p:sldId id="658" r:id="rId38"/>
    <p:sldId id="637" r:id="rId39"/>
    <p:sldId id="639" r:id="rId40"/>
    <p:sldId id="691" r:id="rId41"/>
    <p:sldId id="641" r:id="rId42"/>
    <p:sldId id="642" r:id="rId43"/>
    <p:sldId id="643" r:id="rId44"/>
    <p:sldId id="644" r:id="rId45"/>
    <p:sldId id="645" r:id="rId46"/>
    <p:sldId id="646" r:id="rId47"/>
    <p:sldId id="649" r:id="rId48"/>
    <p:sldId id="650" r:id="rId49"/>
    <p:sldId id="651" r:id="rId50"/>
    <p:sldId id="653" r:id="rId51"/>
    <p:sldId id="654" r:id="rId52"/>
    <p:sldId id="656" r:id="rId53"/>
    <p:sldId id="659" r:id="rId54"/>
    <p:sldId id="660" r:id="rId55"/>
    <p:sldId id="661" r:id="rId56"/>
    <p:sldId id="662" r:id="rId57"/>
    <p:sldId id="664" r:id="rId58"/>
    <p:sldId id="665" r:id="rId59"/>
    <p:sldId id="666" r:id="rId60"/>
    <p:sldId id="668" r:id="rId61"/>
    <p:sldId id="667" r:id="rId62"/>
    <p:sldId id="652" r:id="rId63"/>
    <p:sldId id="669" r:id="rId64"/>
    <p:sldId id="670" r:id="rId65"/>
    <p:sldId id="671" r:id="rId66"/>
    <p:sldId id="673" r:id="rId67"/>
    <p:sldId id="674" r:id="rId68"/>
    <p:sldId id="675" r:id="rId69"/>
    <p:sldId id="676" r:id="rId70"/>
    <p:sldId id="677" r:id="rId71"/>
    <p:sldId id="678" r:id="rId72"/>
    <p:sldId id="679" r:id="rId73"/>
    <p:sldId id="680" r:id="rId74"/>
    <p:sldId id="681" r:id="rId75"/>
    <p:sldId id="682" r:id="rId76"/>
    <p:sldId id="683" r:id="rId77"/>
    <p:sldId id="684" r:id="rId78"/>
    <p:sldId id="685" r:id="rId79"/>
    <p:sldId id="686" r:id="rId80"/>
    <p:sldId id="687" r:id="rId81"/>
    <p:sldId id="688" r:id="rId82"/>
    <p:sldId id="689" r:id="rId83"/>
    <p:sldId id="692" r:id="rId84"/>
    <p:sldId id="693" r:id="rId85"/>
    <p:sldId id="690" r:id="rId86"/>
    <p:sldId id="864" r:id="rId87"/>
    <p:sldId id="695" r:id="rId88"/>
    <p:sldId id="696" r:id="rId89"/>
    <p:sldId id="697" r:id="rId90"/>
    <p:sldId id="698" r:id="rId91"/>
    <p:sldId id="699" r:id="rId92"/>
    <p:sldId id="701" r:id="rId93"/>
    <p:sldId id="702" r:id="rId94"/>
    <p:sldId id="703" r:id="rId95"/>
    <p:sldId id="704" r:id="rId96"/>
    <p:sldId id="705" r:id="rId97"/>
    <p:sldId id="706" r:id="rId98"/>
    <p:sldId id="707" r:id="rId99"/>
    <p:sldId id="700" r:id="rId100"/>
    <p:sldId id="710" r:id="rId101"/>
    <p:sldId id="709" r:id="rId102"/>
    <p:sldId id="708" r:id="rId103"/>
    <p:sldId id="711" r:id="rId104"/>
    <p:sldId id="712" r:id="rId105"/>
    <p:sldId id="713" r:id="rId106"/>
    <p:sldId id="714" r:id="rId107"/>
    <p:sldId id="715" r:id="rId108"/>
    <p:sldId id="865" r:id="rId109"/>
    <p:sldId id="866" r:id="rId110"/>
    <p:sldId id="868" r:id="rId111"/>
    <p:sldId id="869" r:id="rId112"/>
    <p:sldId id="871" r:id="rId113"/>
    <p:sldId id="716" r:id="rId114"/>
    <p:sldId id="720" r:id="rId115"/>
    <p:sldId id="722" r:id="rId116"/>
    <p:sldId id="723" r:id="rId117"/>
    <p:sldId id="724" r:id="rId118"/>
    <p:sldId id="728" r:id="rId119"/>
    <p:sldId id="729" r:id="rId120"/>
    <p:sldId id="732" r:id="rId121"/>
    <p:sldId id="730" r:id="rId122"/>
    <p:sldId id="731" r:id="rId123"/>
    <p:sldId id="734" r:id="rId124"/>
    <p:sldId id="735" r:id="rId125"/>
    <p:sldId id="736" r:id="rId126"/>
    <p:sldId id="737" r:id="rId127"/>
    <p:sldId id="738" r:id="rId128"/>
    <p:sldId id="739" r:id="rId129"/>
    <p:sldId id="740" r:id="rId130"/>
    <p:sldId id="741" r:id="rId131"/>
    <p:sldId id="725" r:id="rId132"/>
    <p:sldId id="742" r:id="rId133"/>
    <p:sldId id="743" r:id="rId134"/>
    <p:sldId id="745" r:id="rId135"/>
    <p:sldId id="746" r:id="rId136"/>
    <p:sldId id="747" r:id="rId137"/>
    <p:sldId id="726" r:id="rId138"/>
    <p:sldId id="748" r:id="rId139"/>
    <p:sldId id="749" r:id="rId140"/>
    <p:sldId id="750" r:id="rId141"/>
    <p:sldId id="751" r:id="rId142"/>
    <p:sldId id="752" r:id="rId143"/>
    <p:sldId id="753" r:id="rId144"/>
    <p:sldId id="727" r:id="rId145"/>
    <p:sldId id="754" r:id="rId146"/>
    <p:sldId id="755" r:id="rId147"/>
    <p:sldId id="756" r:id="rId148"/>
    <p:sldId id="757" r:id="rId149"/>
    <p:sldId id="758" r:id="rId150"/>
    <p:sldId id="759" r:id="rId151"/>
    <p:sldId id="760" r:id="rId152"/>
    <p:sldId id="761" r:id="rId153"/>
    <p:sldId id="721" r:id="rId154"/>
    <p:sldId id="762" r:id="rId155"/>
    <p:sldId id="763" r:id="rId156"/>
    <p:sldId id="764" r:id="rId157"/>
    <p:sldId id="765" r:id="rId158"/>
    <p:sldId id="766" r:id="rId159"/>
    <p:sldId id="767" r:id="rId160"/>
    <p:sldId id="768" r:id="rId161"/>
    <p:sldId id="769" r:id="rId162"/>
    <p:sldId id="770" r:id="rId163"/>
    <p:sldId id="771" r:id="rId164"/>
    <p:sldId id="772" r:id="rId165"/>
    <p:sldId id="773" r:id="rId166"/>
    <p:sldId id="776" r:id="rId167"/>
    <p:sldId id="777" r:id="rId168"/>
    <p:sldId id="778" r:id="rId169"/>
    <p:sldId id="779" r:id="rId170"/>
    <p:sldId id="780" r:id="rId171"/>
    <p:sldId id="781" r:id="rId172"/>
    <p:sldId id="774" r:id="rId173"/>
    <p:sldId id="782" r:id="rId174"/>
    <p:sldId id="783" r:id="rId175"/>
    <p:sldId id="784" r:id="rId176"/>
    <p:sldId id="785" r:id="rId177"/>
    <p:sldId id="786" r:id="rId178"/>
    <p:sldId id="717" r:id="rId179"/>
    <p:sldId id="775" r:id="rId180"/>
    <p:sldId id="787" r:id="rId181"/>
    <p:sldId id="789" r:id="rId182"/>
    <p:sldId id="790" r:id="rId183"/>
    <p:sldId id="792" r:id="rId184"/>
    <p:sldId id="791" r:id="rId185"/>
    <p:sldId id="793" r:id="rId186"/>
    <p:sldId id="797" r:id="rId187"/>
    <p:sldId id="798" r:id="rId188"/>
    <p:sldId id="799" r:id="rId189"/>
    <p:sldId id="800" r:id="rId190"/>
    <p:sldId id="801" r:id="rId191"/>
    <p:sldId id="796" r:id="rId192"/>
    <p:sldId id="802" r:id="rId193"/>
    <p:sldId id="794" r:id="rId194"/>
    <p:sldId id="795" r:id="rId195"/>
    <p:sldId id="804" r:id="rId196"/>
    <p:sldId id="805" r:id="rId197"/>
    <p:sldId id="806" r:id="rId198"/>
    <p:sldId id="807" r:id="rId199"/>
    <p:sldId id="808" r:id="rId200"/>
    <p:sldId id="809" r:id="rId201"/>
    <p:sldId id="810" r:id="rId202"/>
    <p:sldId id="811" r:id="rId203"/>
    <p:sldId id="718" r:id="rId204"/>
    <p:sldId id="812" r:id="rId205"/>
    <p:sldId id="813" r:id="rId206"/>
    <p:sldId id="814" r:id="rId207"/>
    <p:sldId id="815" r:id="rId208"/>
    <p:sldId id="816" r:id="rId209"/>
    <p:sldId id="817" r:id="rId210"/>
    <p:sldId id="820" r:id="rId211"/>
    <p:sldId id="818" r:id="rId212"/>
    <p:sldId id="819" r:id="rId213"/>
    <p:sldId id="821" r:id="rId214"/>
    <p:sldId id="823" r:id="rId215"/>
    <p:sldId id="825" r:id="rId216"/>
    <p:sldId id="826" r:id="rId217"/>
    <p:sldId id="827" r:id="rId218"/>
    <p:sldId id="828" r:id="rId219"/>
    <p:sldId id="829" r:id="rId220"/>
    <p:sldId id="831" r:id="rId221"/>
    <p:sldId id="832" r:id="rId222"/>
    <p:sldId id="719" r:id="rId223"/>
    <p:sldId id="830" r:id="rId224"/>
    <p:sldId id="833" r:id="rId225"/>
    <p:sldId id="834" r:id="rId226"/>
    <p:sldId id="835" r:id="rId227"/>
    <p:sldId id="836" r:id="rId228"/>
    <p:sldId id="837" r:id="rId229"/>
    <p:sldId id="838" r:id="rId230"/>
    <p:sldId id="839" r:id="rId231"/>
    <p:sldId id="840" r:id="rId232"/>
    <p:sldId id="841" r:id="rId233"/>
    <p:sldId id="842" r:id="rId234"/>
    <p:sldId id="843" r:id="rId235"/>
    <p:sldId id="844" r:id="rId236"/>
    <p:sldId id="845" r:id="rId237"/>
    <p:sldId id="846" r:id="rId238"/>
    <p:sldId id="847" r:id="rId239"/>
    <p:sldId id="848" r:id="rId240"/>
    <p:sldId id="849" r:id="rId241"/>
    <p:sldId id="850" r:id="rId242"/>
    <p:sldId id="851" r:id="rId243"/>
    <p:sldId id="852" r:id="rId244"/>
    <p:sldId id="853" r:id="rId245"/>
    <p:sldId id="854" r:id="rId246"/>
    <p:sldId id="855" r:id="rId247"/>
    <p:sldId id="856" r:id="rId248"/>
    <p:sldId id="857" r:id="rId249"/>
    <p:sldId id="858" r:id="rId250"/>
    <p:sldId id="859" r:id="rId251"/>
    <p:sldId id="860" r:id="rId252"/>
  </p:sldIdLst>
  <p:sldSz cx="9144000" cy="6858000" type="screen4x3"/>
  <p:notesSz cx="6858000" cy="9144000"/>
  <p:defaultTextStyle>
    <a:defPPr>
      <a:defRPr lang="zh-CN"/>
    </a:defPPr>
    <a:lvl1pPr algn="ctr" rtl="0" fontAlgn="base">
      <a:spcBef>
        <a:spcPct val="0"/>
      </a:spcBef>
      <a:spcAft>
        <a:spcPct val="0"/>
      </a:spcAft>
      <a:defRPr kumimoji="1" sz="2400" kern="1200">
        <a:solidFill>
          <a:srgbClr val="FF66CC"/>
        </a:solidFill>
        <a:latin typeface="Times New Roman" pitchFamily="18" charset="0"/>
        <a:ea typeface="宋体" pitchFamily="2" charset="-122"/>
        <a:cs typeface="+mn-cs"/>
      </a:defRPr>
    </a:lvl1pPr>
    <a:lvl2pPr marL="457200" algn="ctr" rtl="0" fontAlgn="base">
      <a:spcBef>
        <a:spcPct val="0"/>
      </a:spcBef>
      <a:spcAft>
        <a:spcPct val="0"/>
      </a:spcAft>
      <a:defRPr kumimoji="1" sz="2400" kern="1200">
        <a:solidFill>
          <a:srgbClr val="FF66CC"/>
        </a:solidFill>
        <a:latin typeface="Times New Roman" pitchFamily="18" charset="0"/>
        <a:ea typeface="宋体" pitchFamily="2" charset="-122"/>
        <a:cs typeface="+mn-cs"/>
      </a:defRPr>
    </a:lvl2pPr>
    <a:lvl3pPr marL="914400" algn="ctr" rtl="0" fontAlgn="base">
      <a:spcBef>
        <a:spcPct val="0"/>
      </a:spcBef>
      <a:spcAft>
        <a:spcPct val="0"/>
      </a:spcAft>
      <a:defRPr kumimoji="1" sz="2400" kern="1200">
        <a:solidFill>
          <a:srgbClr val="FF66CC"/>
        </a:solidFill>
        <a:latin typeface="Times New Roman" pitchFamily="18" charset="0"/>
        <a:ea typeface="宋体" pitchFamily="2" charset="-122"/>
        <a:cs typeface="+mn-cs"/>
      </a:defRPr>
    </a:lvl3pPr>
    <a:lvl4pPr marL="1371600" algn="ctr" rtl="0" fontAlgn="base">
      <a:spcBef>
        <a:spcPct val="0"/>
      </a:spcBef>
      <a:spcAft>
        <a:spcPct val="0"/>
      </a:spcAft>
      <a:defRPr kumimoji="1" sz="2400" kern="1200">
        <a:solidFill>
          <a:srgbClr val="FF66CC"/>
        </a:solidFill>
        <a:latin typeface="Times New Roman" pitchFamily="18" charset="0"/>
        <a:ea typeface="宋体" pitchFamily="2" charset="-122"/>
        <a:cs typeface="+mn-cs"/>
      </a:defRPr>
    </a:lvl4pPr>
    <a:lvl5pPr marL="1828800" algn="ctr" rtl="0" fontAlgn="base">
      <a:spcBef>
        <a:spcPct val="0"/>
      </a:spcBef>
      <a:spcAft>
        <a:spcPct val="0"/>
      </a:spcAft>
      <a:defRPr kumimoji="1" sz="2400" kern="1200">
        <a:solidFill>
          <a:srgbClr val="FF66CC"/>
        </a:solidFill>
        <a:latin typeface="Times New Roman" pitchFamily="18" charset="0"/>
        <a:ea typeface="宋体" pitchFamily="2" charset="-122"/>
        <a:cs typeface="+mn-cs"/>
      </a:defRPr>
    </a:lvl5pPr>
    <a:lvl6pPr marL="2286000" algn="l" defTabSz="914400" rtl="0" eaLnBrk="1" latinLnBrk="0" hangingPunct="1">
      <a:defRPr kumimoji="1" sz="2400" kern="1200">
        <a:solidFill>
          <a:srgbClr val="FF66CC"/>
        </a:solidFill>
        <a:latin typeface="Times New Roman" pitchFamily="18" charset="0"/>
        <a:ea typeface="宋体" pitchFamily="2" charset="-122"/>
        <a:cs typeface="+mn-cs"/>
      </a:defRPr>
    </a:lvl6pPr>
    <a:lvl7pPr marL="2743200" algn="l" defTabSz="914400" rtl="0" eaLnBrk="1" latinLnBrk="0" hangingPunct="1">
      <a:defRPr kumimoji="1" sz="2400" kern="1200">
        <a:solidFill>
          <a:srgbClr val="FF66CC"/>
        </a:solidFill>
        <a:latin typeface="Times New Roman" pitchFamily="18" charset="0"/>
        <a:ea typeface="宋体" pitchFamily="2" charset="-122"/>
        <a:cs typeface="+mn-cs"/>
      </a:defRPr>
    </a:lvl7pPr>
    <a:lvl8pPr marL="3200400" algn="l" defTabSz="914400" rtl="0" eaLnBrk="1" latinLnBrk="0" hangingPunct="1">
      <a:defRPr kumimoji="1" sz="2400" kern="1200">
        <a:solidFill>
          <a:srgbClr val="FF66CC"/>
        </a:solidFill>
        <a:latin typeface="Times New Roman" pitchFamily="18" charset="0"/>
        <a:ea typeface="宋体" pitchFamily="2" charset="-122"/>
        <a:cs typeface="+mn-cs"/>
      </a:defRPr>
    </a:lvl8pPr>
    <a:lvl9pPr marL="3657600" algn="l" defTabSz="914400" rtl="0" eaLnBrk="1" latinLnBrk="0" hangingPunct="1">
      <a:defRPr kumimoji="1" sz="2400" kern="1200">
        <a:solidFill>
          <a:srgbClr val="FF66CC"/>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66"/>
    <a:srgbClr val="FFFFCC"/>
    <a:srgbClr val="800000"/>
    <a:srgbClr val="006600"/>
    <a:srgbClr val="D60093"/>
    <a:srgbClr val="FF0000"/>
    <a:srgbClr val="003300"/>
    <a:srgbClr val="FF9900"/>
    <a:srgbClr val="0000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58" autoAdjust="0"/>
    <p:restoredTop sz="94118" autoAdjust="0"/>
  </p:normalViewPr>
  <p:slideViewPr>
    <p:cSldViewPr>
      <p:cViewPr varScale="1">
        <p:scale>
          <a:sx n="81" d="100"/>
          <a:sy n="81" d="100"/>
        </p:scale>
        <p:origin x="1512" y="-48"/>
      </p:cViewPr>
      <p:guideLst>
        <p:guide orient="horz" pos="2160"/>
        <p:guide pos="2880"/>
      </p:guideLst>
    </p:cSldViewPr>
  </p:slideViewPr>
  <p:outlineViewPr>
    <p:cViewPr>
      <p:scale>
        <a:sx n="33" d="100"/>
        <a:sy n="33" d="100"/>
      </p:scale>
      <p:origin x="0" y="-11449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microsoft.com/office/2015/10/relationships/revisionInfo" Target="revisionInfo.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presProps" Target="pres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viewProps" Target="view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7ABCB1-27C7-4F96-827C-1C4AFF584000}" type="doc">
      <dgm:prSet loTypeId="urn:microsoft.com/office/officeart/2005/8/layout/hList1" loCatId="list" qsTypeId="urn:microsoft.com/office/officeart/2005/8/quickstyle/simple4" qsCatId="simple" csTypeId="urn:microsoft.com/office/officeart/2005/8/colors/colorful2" csCatId="colorful" phldr="1"/>
      <dgm:spPr/>
      <dgm:t>
        <a:bodyPr/>
        <a:lstStyle/>
        <a:p>
          <a:endParaRPr lang="zh-CN" altLang="en-US"/>
        </a:p>
      </dgm:t>
    </dgm:pt>
    <dgm:pt modelId="{0B4397E1-5328-49D6-B62F-779104ED8105}">
      <dgm:prSet custT="1"/>
      <dgm:spPr>
        <a:xfrm>
          <a:off x="3351" y="432472"/>
          <a:ext cx="2015542" cy="806216"/>
        </a:xfrm>
        <a:prstGeom prst="rect">
          <a:avLst/>
        </a:prstGeom>
        <a:gradFill rotWithShape="0">
          <a:gsLst>
            <a:gs pos="0">
              <a:srgbClr val="DA1F28">
                <a:hueOff val="0"/>
                <a:satOff val="0"/>
                <a:lumOff val="0"/>
                <a:alphaOff val="0"/>
                <a:shade val="15000"/>
                <a:satMod val="180000"/>
              </a:srgbClr>
            </a:gs>
            <a:gs pos="50000">
              <a:srgbClr val="DA1F28">
                <a:hueOff val="0"/>
                <a:satOff val="0"/>
                <a:lumOff val="0"/>
                <a:alphaOff val="0"/>
                <a:shade val="45000"/>
                <a:satMod val="170000"/>
              </a:srgbClr>
            </a:gs>
            <a:gs pos="70000">
              <a:srgbClr val="DA1F28">
                <a:hueOff val="0"/>
                <a:satOff val="0"/>
                <a:lumOff val="0"/>
                <a:alphaOff val="0"/>
                <a:tint val="99000"/>
                <a:shade val="65000"/>
                <a:satMod val="155000"/>
              </a:srgbClr>
            </a:gs>
            <a:gs pos="100000">
              <a:srgbClr val="DA1F28">
                <a:hueOff val="0"/>
                <a:satOff val="0"/>
                <a:lumOff val="0"/>
                <a:alphaOff val="0"/>
                <a:tint val="95500"/>
                <a:shade val="100000"/>
                <a:satMod val="155000"/>
              </a:srgbClr>
            </a:gs>
          </a:gsLst>
          <a:lin ang="16200000" scaled="0"/>
        </a:gradFill>
        <a:ln w="9525" cap="flat" cmpd="sng" algn="ctr">
          <a:solidFill>
            <a:srgbClr val="DA1F28">
              <a:hueOff val="0"/>
              <a:satOff val="0"/>
              <a:lumOff val="0"/>
              <a:alphaOff val="0"/>
            </a:srgbClr>
          </a:solidFill>
          <a:prstDash val="solid"/>
        </a:ln>
        <a:effectLst>
          <a:outerShdw blurRad="50800" dist="38100" dir="5400000" rotWithShape="0">
            <a:srgbClr val="000000">
              <a:alpha val="35000"/>
            </a:srgbClr>
          </a:outerShdw>
        </a:effectLst>
      </dgm:spPr>
      <dgm:t>
        <a:bodyPr/>
        <a:lstStyle/>
        <a:p>
          <a:r>
            <a:rPr kumimoji="1" lang="zh-CN" altLang="en-US" sz="2400" dirty="0">
              <a:solidFill>
                <a:sysClr val="window" lastClr="FFFFFF"/>
              </a:solidFill>
              <a:latin typeface="黑体" panose="02010609060101010101" pitchFamily="49" charset="-122"/>
              <a:ea typeface="黑体" panose="02010609060101010101" pitchFamily="49" charset="-122"/>
              <a:cs typeface="+mn-cs"/>
            </a:rPr>
            <a:t>动态性  </a:t>
          </a:r>
        </a:p>
      </dgm:t>
    </dgm:pt>
    <dgm:pt modelId="{681275B7-FC44-452D-8D88-85D0D2F6D6FF}" type="parTrans" cxnId="{484BB422-9158-47E2-85B8-A9AF59A6E7CD}">
      <dgm:prSet/>
      <dgm:spPr/>
      <dgm:t>
        <a:bodyPr/>
        <a:lstStyle/>
        <a:p>
          <a:endParaRPr lang="zh-CN" altLang="en-US" sz="2000">
            <a:latin typeface="+mn-ea"/>
            <a:ea typeface="+mn-ea"/>
          </a:endParaRPr>
        </a:p>
      </dgm:t>
    </dgm:pt>
    <dgm:pt modelId="{BCFD6B81-9C53-4548-880A-EA7146FFE631}" type="sibTrans" cxnId="{484BB422-9158-47E2-85B8-A9AF59A6E7CD}">
      <dgm:prSet/>
      <dgm:spPr/>
      <dgm:t>
        <a:bodyPr/>
        <a:lstStyle/>
        <a:p>
          <a:endParaRPr lang="zh-CN" altLang="en-US" sz="2000">
            <a:latin typeface="+mn-ea"/>
            <a:ea typeface="+mn-ea"/>
          </a:endParaRPr>
        </a:p>
      </dgm:t>
    </dgm:pt>
    <dgm:pt modelId="{0316E98A-2585-45CA-BE54-2B0789743CAB}">
      <dgm:prSet custT="1"/>
      <dgm:spPr>
        <a:xfrm>
          <a:off x="3351" y="1238689"/>
          <a:ext cx="2015542" cy="2854800"/>
        </a:xfrm>
        <a:prstGeom prst="rect">
          <a:avLst/>
        </a:prstGeom>
        <a:solidFill>
          <a:srgbClr val="DA1F28">
            <a:tint val="40000"/>
            <a:alpha val="90000"/>
            <a:hueOff val="0"/>
            <a:satOff val="0"/>
            <a:lumOff val="0"/>
            <a:alphaOff val="0"/>
          </a:srgbClr>
        </a:solidFill>
        <a:ln w="9525" cap="flat" cmpd="sng" algn="ctr">
          <a:solidFill>
            <a:srgbClr val="DA1F28">
              <a:tint val="40000"/>
              <a:alpha val="90000"/>
              <a:hueOff val="0"/>
              <a:satOff val="0"/>
              <a:lumOff val="0"/>
              <a:alphaOff val="0"/>
            </a:srgbClr>
          </a:solidFill>
          <a:prstDash val="solid"/>
        </a:ln>
        <a:effectLst/>
      </dgm:spPr>
      <dgm:t>
        <a:bodyPr/>
        <a:lstStyle/>
        <a:p>
          <a:r>
            <a:rPr kumimoji="1" lang="zh-CN" altLang="en-US" sz="2000" dirty="0">
              <a:solidFill>
                <a:sysClr val="windowText" lastClr="000000">
                  <a:hueOff val="0"/>
                  <a:satOff val="0"/>
                  <a:lumOff val="0"/>
                  <a:alphaOff val="0"/>
                </a:sysClr>
              </a:solidFill>
              <a:latin typeface="黑体" panose="02010609060101010101" pitchFamily="49" charset="-122"/>
              <a:ea typeface="黑体" panose="02010609060101010101" pitchFamily="49" charset="-122"/>
              <a:cs typeface="+mn-cs"/>
            </a:rPr>
            <a:t>由创建而产生，由调度而执行，由撤销而消亡       </a:t>
          </a:r>
        </a:p>
      </dgm:t>
    </dgm:pt>
    <dgm:pt modelId="{8B90B8DA-FE8C-4224-B779-4F7FBCBD3E29}" type="parTrans" cxnId="{7EEC76AB-E179-4993-860B-45CDE8B84270}">
      <dgm:prSet/>
      <dgm:spPr/>
      <dgm:t>
        <a:bodyPr/>
        <a:lstStyle/>
        <a:p>
          <a:endParaRPr lang="zh-CN" altLang="en-US" sz="2000">
            <a:latin typeface="+mn-ea"/>
            <a:ea typeface="+mn-ea"/>
          </a:endParaRPr>
        </a:p>
      </dgm:t>
    </dgm:pt>
    <dgm:pt modelId="{B2BFFFB5-A7C9-4A5E-A8D8-212D289FBDC6}" type="sibTrans" cxnId="{7EEC76AB-E179-4993-860B-45CDE8B84270}">
      <dgm:prSet/>
      <dgm:spPr/>
      <dgm:t>
        <a:bodyPr/>
        <a:lstStyle/>
        <a:p>
          <a:endParaRPr lang="zh-CN" altLang="en-US" sz="2000">
            <a:latin typeface="+mn-ea"/>
            <a:ea typeface="+mn-ea"/>
          </a:endParaRPr>
        </a:p>
      </dgm:t>
    </dgm:pt>
    <dgm:pt modelId="{20DF9EEC-847D-4B98-B796-7A44E8E6F48B}">
      <dgm:prSet custT="1"/>
      <dgm:spPr>
        <a:xfrm>
          <a:off x="2301069" y="432472"/>
          <a:ext cx="2015542" cy="806216"/>
        </a:xfrm>
        <a:prstGeom prst="rect">
          <a:avLst/>
        </a:prstGeom>
        <a:gradFill rotWithShape="0">
          <a:gsLst>
            <a:gs pos="0">
              <a:srgbClr val="DA1F28">
                <a:hueOff val="-6721062"/>
                <a:satOff val="2923"/>
                <a:lumOff val="850"/>
                <a:alphaOff val="0"/>
                <a:shade val="15000"/>
                <a:satMod val="180000"/>
              </a:srgbClr>
            </a:gs>
            <a:gs pos="50000">
              <a:srgbClr val="DA1F28">
                <a:hueOff val="-6721062"/>
                <a:satOff val="2923"/>
                <a:lumOff val="850"/>
                <a:alphaOff val="0"/>
                <a:shade val="45000"/>
                <a:satMod val="170000"/>
              </a:srgbClr>
            </a:gs>
            <a:gs pos="70000">
              <a:srgbClr val="DA1F28">
                <a:hueOff val="-6721062"/>
                <a:satOff val="2923"/>
                <a:lumOff val="850"/>
                <a:alphaOff val="0"/>
                <a:tint val="99000"/>
                <a:shade val="65000"/>
                <a:satMod val="155000"/>
              </a:srgbClr>
            </a:gs>
            <a:gs pos="100000">
              <a:srgbClr val="DA1F28">
                <a:hueOff val="-6721062"/>
                <a:satOff val="2923"/>
                <a:lumOff val="850"/>
                <a:alphaOff val="0"/>
                <a:tint val="95500"/>
                <a:shade val="100000"/>
                <a:satMod val="155000"/>
              </a:srgbClr>
            </a:gs>
          </a:gsLst>
          <a:lin ang="16200000" scaled="0"/>
        </a:gradFill>
        <a:ln w="9525" cap="flat" cmpd="sng" algn="ctr">
          <a:solidFill>
            <a:srgbClr val="DA1F28">
              <a:hueOff val="-6721062"/>
              <a:satOff val="2923"/>
              <a:lumOff val="850"/>
              <a:alphaOff val="0"/>
            </a:srgbClr>
          </a:solidFill>
          <a:prstDash val="solid"/>
        </a:ln>
        <a:effectLst>
          <a:outerShdw blurRad="50800" dist="38100" dir="5400000" rotWithShape="0">
            <a:srgbClr val="000000">
              <a:alpha val="35000"/>
            </a:srgbClr>
          </a:outerShdw>
        </a:effectLst>
      </dgm:spPr>
      <dgm:t>
        <a:bodyPr/>
        <a:lstStyle/>
        <a:p>
          <a:r>
            <a:rPr kumimoji="1" lang="zh-CN" altLang="en-US" sz="2400">
              <a:solidFill>
                <a:sysClr val="window" lastClr="FFFFFF"/>
              </a:solidFill>
              <a:latin typeface="黑体" panose="02010609060101010101" pitchFamily="49" charset="-122"/>
              <a:ea typeface="黑体" panose="02010609060101010101" pitchFamily="49" charset="-122"/>
              <a:cs typeface="+mn-cs"/>
            </a:rPr>
            <a:t>并发性  </a:t>
          </a:r>
          <a:endParaRPr kumimoji="1" lang="zh-CN" altLang="en-US" sz="2400" dirty="0">
            <a:solidFill>
              <a:sysClr val="window" lastClr="FFFFFF"/>
            </a:solidFill>
            <a:latin typeface="黑体" panose="02010609060101010101" pitchFamily="49" charset="-122"/>
            <a:ea typeface="黑体" panose="02010609060101010101" pitchFamily="49" charset="-122"/>
            <a:cs typeface="+mn-cs"/>
          </a:endParaRPr>
        </a:p>
      </dgm:t>
    </dgm:pt>
    <dgm:pt modelId="{564F1695-DFFF-4856-B50C-26C9F51D61AD}" type="parTrans" cxnId="{03536E63-5593-4565-9987-ED78503519AD}">
      <dgm:prSet/>
      <dgm:spPr/>
      <dgm:t>
        <a:bodyPr/>
        <a:lstStyle/>
        <a:p>
          <a:endParaRPr lang="zh-CN" altLang="en-US" sz="2000">
            <a:latin typeface="+mn-ea"/>
            <a:ea typeface="+mn-ea"/>
          </a:endParaRPr>
        </a:p>
      </dgm:t>
    </dgm:pt>
    <dgm:pt modelId="{285D219E-764F-4AF5-9962-81120D65CE5B}" type="sibTrans" cxnId="{03536E63-5593-4565-9987-ED78503519AD}">
      <dgm:prSet/>
      <dgm:spPr/>
      <dgm:t>
        <a:bodyPr/>
        <a:lstStyle/>
        <a:p>
          <a:endParaRPr lang="zh-CN" altLang="en-US" sz="2000">
            <a:latin typeface="+mn-ea"/>
            <a:ea typeface="+mn-ea"/>
          </a:endParaRPr>
        </a:p>
      </dgm:t>
    </dgm:pt>
    <dgm:pt modelId="{37EB407A-9AD7-428E-8F72-F7C864296A1B}">
      <dgm:prSet custT="1"/>
      <dgm:spPr>
        <a:xfrm>
          <a:off x="2301069" y="1238689"/>
          <a:ext cx="2015542" cy="2854800"/>
        </a:xfrm>
        <a:prstGeom prst="rect">
          <a:avLst/>
        </a:prstGeom>
        <a:solidFill>
          <a:srgbClr val="DA1F28">
            <a:tint val="40000"/>
            <a:alpha val="90000"/>
            <a:hueOff val="-6994751"/>
            <a:satOff val="5534"/>
            <a:lumOff val="392"/>
            <a:alphaOff val="0"/>
          </a:srgbClr>
        </a:solidFill>
        <a:ln w="9525" cap="flat" cmpd="sng" algn="ctr">
          <a:solidFill>
            <a:srgbClr val="DA1F28">
              <a:tint val="40000"/>
              <a:alpha val="90000"/>
              <a:hueOff val="-6994751"/>
              <a:satOff val="5534"/>
              <a:lumOff val="392"/>
              <a:alphaOff val="0"/>
            </a:srgbClr>
          </a:solidFill>
          <a:prstDash val="solid"/>
        </a:ln>
        <a:effectLst/>
      </dgm:spPr>
      <dgm:t>
        <a:bodyPr/>
        <a:lstStyle/>
        <a:p>
          <a:r>
            <a:rPr kumimoji="1" lang="zh-CN" altLang="en-US" sz="2000">
              <a:solidFill>
                <a:sysClr val="windowText" lastClr="000000">
                  <a:hueOff val="0"/>
                  <a:satOff val="0"/>
                  <a:lumOff val="0"/>
                  <a:alphaOff val="0"/>
                </a:sysClr>
              </a:solidFill>
              <a:latin typeface="黑体" panose="02010609060101010101" pitchFamily="49" charset="-122"/>
              <a:ea typeface="黑体" panose="02010609060101010101" pitchFamily="49" charset="-122"/>
              <a:cs typeface="+mn-cs"/>
            </a:rPr>
            <a:t>进程的重要特征，操作系统的重要特征</a:t>
          </a:r>
          <a:endParaRPr kumimoji="1" lang="zh-CN" altLang="en-US" sz="2000" dirty="0">
            <a:solidFill>
              <a:sysClr val="windowText" lastClr="000000">
                <a:hueOff val="0"/>
                <a:satOff val="0"/>
                <a:lumOff val="0"/>
                <a:alphaOff val="0"/>
              </a:sysClr>
            </a:solidFill>
            <a:latin typeface="黑体" panose="02010609060101010101" pitchFamily="49" charset="-122"/>
            <a:ea typeface="黑体" panose="02010609060101010101" pitchFamily="49" charset="-122"/>
            <a:cs typeface="+mn-cs"/>
          </a:endParaRPr>
        </a:p>
      </dgm:t>
    </dgm:pt>
    <dgm:pt modelId="{810EC2E9-9961-4E26-BF70-E8B983321A57}" type="parTrans" cxnId="{15ECD22C-2F9B-4E9A-9B0C-2A38C2D87325}">
      <dgm:prSet/>
      <dgm:spPr/>
      <dgm:t>
        <a:bodyPr/>
        <a:lstStyle/>
        <a:p>
          <a:endParaRPr lang="zh-CN" altLang="en-US" sz="2000">
            <a:latin typeface="+mn-ea"/>
            <a:ea typeface="+mn-ea"/>
          </a:endParaRPr>
        </a:p>
      </dgm:t>
    </dgm:pt>
    <dgm:pt modelId="{2C95C08B-B642-4AC5-929C-06C04070F644}" type="sibTrans" cxnId="{15ECD22C-2F9B-4E9A-9B0C-2A38C2D87325}">
      <dgm:prSet/>
      <dgm:spPr/>
      <dgm:t>
        <a:bodyPr/>
        <a:lstStyle/>
        <a:p>
          <a:endParaRPr lang="zh-CN" altLang="en-US" sz="2000">
            <a:latin typeface="+mn-ea"/>
            <a:ea typeface="+mn-ea"/>
          </a:endParaRPr>
        </a:p>
      </dgm:t>
    </dgm:pt>
    <dgm:pt modelId="{AB4D377F-46BF-431F-AE2D-068C7F12DDF9}">
      <dgm:prSet custT="1"/>
      <dgm:spPr>
        <a:xfrm>
          <a:off x="4598787" y="432472"/>
          <a:ext cx="2015542" cy="806216"/>
        </a:xfrm>
        <a:prstGeom prst="rect">
          <a:avLst/>
        </a:prstGeom>
        <a:gradFill rotWithShape="0">
          <a:gsLst>
            <a:gs pos="0">
              <a:srgbClr val="DA1F28">
                <a:hueOff val="-13442124"/>
                <a:satOff val="5846"/>
                <a:lumOff val="1700"/>
                <a:alphaOff val="0"/>
                <a:shade val="15000"/>
                <a:satMod val="180000"/>
              </a:srgbClr>
            </a:gs>
            <a:gs pos="50000">
              <a:srgbClr val="DA1F28">
                <a:hueOff val="-13442124"/>
                <a:satOff val="5846"/>
                <a:lumOff val="1700"/>
                <a:alphaOff val="0"/>
                <a:shade val="45000"/>
                <a:satMod val="170000"/>
              </a:srgbClr>
            </a:gs>
            <a:gs pos="70000">
              <a:srgbClr val="DA1F28">
                <a:hueOff val="-13442124"/>
                <a:satOff val="5846"/>
                <a:lumOff val="1700"/>
                <a:alphaOff val="0"/>
                <a:tint val="99000"/>
                <a:shade val="65000"/>
                <a:satMod val="155000"/>
              </a:srgbClr>
            </a:gs>
            <a:gs pos="100000">
              <a:srgbClr val="DA1F28">
                <a:hueOff val="-13442124"/>
                <a:satOff val="5846"/>
                <a:lumOff val="1700"/>
                <a:alphaOff val="0"/>
                <a:tint val="95500"/>
                <a:shade val="100000"/>
                <a:satMod val="155000"/>
              </a:srgbClr>
            </a:gs>
          </a:gsLst>
          <a:lin ang="16200000" scaled="0"/>
        </a:gradFill>
        <a:ln w="9525" cap="flat" cmpd="sng" algn="ctr">
          <a:solidFill>
            <a:srgbClr val="DA1F28">
              <a:hueOff val="-13442124"/>
              <a:satOff val="5846"/>
              <a:lumOff val="1700"/>
              <a:alphaOff val="0"/>
            </a:srgbClr>
          </a:solidFill>
          <a:prstDash val="solid"/>
        </a:ln>
        <a:effectLst>
          <a:outerShdw blurRad="50800" dist="38100" dir="5400000" rotWithShape="0">
            <a:srgbClr val="000000">
              <a:alpha val="35000"/>
            </a:srgbClr>
          </a:outerShdw>
        </a:effectLst>
      </dgm:spPr>
      <dgm:t>
        <a:bodyPr/>
        <a:lstStyle/>
        <a:p>
          <a:r>
            <a:rPr kumimoji="1" lang="zh-CN" altLang="en-US" sz="2400" dirty="0">
              <a:solidFill>
                <a:sysClr val="window" lastClr="FFFFFF"/>
              </a:solidFill>
              <a:latin typeface="黑体" panose="02010609060101010101" pitchFamily="49" charset="-122"/>
              <a:ea typeface="黑体" panose="02010609060101010101" pitchFamily="49" charset="-122"/>
              <a:cs typeface="+mn-cs"/>
            </a:rPr>
            <a:t>独立性</a:t>
          </a:r>
        </a:p>
      </dgm:t>
    </dgm:pt>
    <dgm:pt modelId="{3D0A3AE2-C693-414C-A975-BD313C7C9EDB}" type="parTrans" cxnId="{D030BC4B-D2F0-4131-8CFD-2D58BD3720BA}">
      <dgm:prSet/>
      <dgm:spPr/>
      <dgm:t>
        <a:bodyPr/>
        <a:lstStyle/>
        <a:p>
          <a:endParaRPr lang="zh-CN" altLang="en-US" sz="2000">
            <a:latin typeface="+mn-ea"/>
            <a:ea typeface="+mn-ea"/>
          </a:endParaRPr>
        </a:p>
      </dgm:t>
    </dgm:pt>
    <dgm:pt modelId="{9D3941A1-1ADA-4A67-8B09-A0B6412382E8}" type="sibTrans" cxnId="{D030BC4B-D2F0-4131-8CFD-2D58BD3720BA}">
      <dgm:prSet/>
      <dgm:spPr/>
      <dgm:t>
        <a:bodyPr/>
        <a:lstStyle/>
        <a:p>
          <a:endParaRPr lang="zh-CN" altLang="en-US" sz="2000">
            <a:latin typeface="+mn-ea"/>
            <a:ea typeface="+mn-ea"/>
          </a:endParaRPr>
        </a:p>
      </dgm:t>
    </dgm:pt>
    <dgm:pt modelId="{14C835DE-4EBD-47C8-817B-FD53AF50AAB8}">
      <dgm:prSet custT="1"/>
      <dgm:spPr>
        <a:xfrm>
          <a:off x="4598787" y="1238689"/>
          <a:ext cx="2015542" cy="2854800"/>
        </a:xfrm>
        <a:prstGeom prst="rect">
          <a:avLst/>
        </a:prstGeom>
        <a:solidFill>
          <a:srgbClr val="DA1F28">
            <a:tint val="40000"/>
            <a:alpha val="90000"/>
            <a:hueOff val="-13989501"/>
            <a:satOff val="11069"/>
            <a:lumOff val="783"/>
            <a:alphaOff val="0"/>
          </a:srgbClr>
        </a:solidFill>
        <a:ln w="9525" cap="flat" cmpd="sng" algn="ctr">
          <a:solidFill>
            <a:srgbClr val="DA1F28">
              <a:tint val="40000"/>
              <a:alpha val="90000"/>
              <a:hueOff val="-13989501"/>
              <a:satOff val="11069"/>
              <a:lumOff val="783"/>
              <a:alphaOff val="0"/>
            </a:srgbClr>
          </a:solidFill>
          <a:prstDash val="solid"/>
        </a:ln>
        <a:effectLst/>
      </dgm:spPr>
      <dgm:t>
        <a:bodyPr/>
        <a:lstStyle/>
        <a:p>
          <a:r>
            <a:rPr kumimoji="1" lang="zh-CN" altLang="en-US" sz="2000" dirty="0">
              <a:solidFill>
                <a:sysClr val="windowText" lastClr="000000">
                  <a:hueOff val="0"/>
                  <a:satOff val="0"/>
                  <a:lumOff val="0"/>
                  <a:alphaOff val="0"/>
                </a:sysClr>
              </a:solidFill>
              <a:latin typeface="黑体" panose="02010609060101010101" pitchFamily="49" charset="-122"/>
              <a:ea typeface="黑体" panose="02010609060101010101" pitchFamily="49" charset="-122"/>
              <a:cs typeface="+mn-cs"/>
            </a:rPr>
            <a:t>独立运行、独立分配资源、独立接受调度</a:t>
          </a:r>
        </a:p>
      </dgm:t>
    </dgm:pt>
    <dgm:pt modelId="{AA1227C6-3A7F-4A37-B061-E0F1651F7EEB}" type="parTrans" cxnId="{CEC8F90C-752D-4413-8F96-B06F2EC22822}">
      <dgm:prSet/>
      <dgm:spPr/>
      <dgm:t>
        <a:bodyPr/>
        <a:lstStyle/>
        <a:p>
          <a:endParaRPr lang="zh-CN" altLang="en-US" sz="2000">
            <a:latin typeface="+mn-ea"/>
            <a:ea typeface="+mn-ea"/>
          </a:endParaRPr>
        </a:p>
      </dgm:t>
    </dgm:pt>
    <dgm:pt modelId="{6F94086F-5F34-4692-A526-4BEF4EA0A6A6}" type="sibTrans" cxnId="{CEC8F90C-752D-4413-8F96-B06F2EC22822}">
      <dgm:prSet/>
      <dgm:spPr/>
      <dgm:t>
        <a:bodyPr/>
        <a:lstStyle/>
        <a:p>
          <a:endParaRPr lang="zh-CN" altLang="en-US" sz="2000">
            <a:latin typeface="+mn-ea"/>
            <a:ea typeface="+mn-ea"/>
          </a:endParaRPr>
        </a:p>
      </dgm:t>
    </dgm:pt>
    <dgm:pt modelId="{13625375-D2FC-4128-98ED-1326E7A8B262}">
      <dgm:prSet custT="1"/>
      <dgm:spPr>
        <a:xfrm>
          <a:off x="6896505" y="432472"/>
          <a:ext cx="2015542" cy="806216"/>
        </a:xfrm>
        <a:prstGeom prst="rect">
          <a:avLst/>
        </a:prstGeom>
        <a:gradFill rotWithShape="0">
          <a:gsLst>
            <a:gs pos="0">
              <a:srgbClr val="DA1F28">
                <a:hueOff val="-20163186"/>
                <a:satOff val="8769"/>
                <a:lumOff val="2550"/>
                <a:alphaOff val="0"/>
                <a:shade val="15000"/>
                <a:satMod val="180000"/>
              </a:srgbClr>
            </a:gs>
            <a:gs pos="50000">
              <a:srgbClr val="DA1F28">
                <a:hueOff val="-20163186"/>
                <a:satOff val="8769"/>
                <a:lumOff val="2550"/>
                <a:alphaOff val="0"/>
                <a:shade val="45000"/>
                <a:satMod val="170000"/>
              </a:srgbClr>
            </a:gs>
            <a:gs pos="70000">
              <a:srgbClr val="DA1F28">
                <a:hueOff val="-20163186"/>
                <a:satOff val="8769"/>
                <a:lumOff val="2550"/>
                <a:alphaOff val="0"/>
                <a:tint val="99000"/>
                <a:shade val="65000"/>
                <a:satMod val="155000"/>
              </a:srgbClr>
            </a:gs>
            <a:gs pos="100000">
              <a:srgbClr val="DA1F28">
                <a:hueOff val="-20163186"/>
                <a:satOff val="8769"/>
                <a:lumOff val="2550"/>
                <a:alphaOff val="0"/>
                <a:tint val="95500"/>
                <a:shade val="100000"/>
                <a:satMod val="155000"/>
              </a:srgbClr>
            </a:gs>
          </a:gsLst>
          <a:lin ang="16200000" scaled="0"/>
        </a:gradFill>
        <a:ln w="9525" cap="flat" cmpd="sng" algn="ctr">
          <a:solidFill>
            <a:srgbClr val="DA1F28">
              <a:hueOff val="-20163186"/>
              <a:satOff val="8769"/>
              <a:lumOff val="2550"/>
              <a:alphaOff val="0"/>
            </a:srgbClr>
          </a:solidFill>
          <a:prstDash val="solid"/>
        </a:ln>
        <a:effectLst>
          <a:outerShdw blurRad="50800" dist="38100" dir="5400000" rotWithShape="0">
            <a:srgbClr val="000000">
              <a:alpha val="35000"/>
            </a:srgbClr>
          </a:outerShdw>
        </a:effectLst>
      </dgm:spPr>
      <dgm:t>
        <a:bodyPr/>
        <a:lstStyle/>
        <a:p>
          <a:r>
            <a:rPr kumimoji="1" lang="zh-CN" altLang="en-US" sz="2400">
              <a:solidFill>
                <a:sysClr val="window" lastClr="FFFFFF"/>
              </a:solidFill>
              <a:latin typeface="黑体" panose="02010609060101010101" pitchFamily="49" charset="-122"/>
              <a:ea typeface="黑体" panose="02010609060101010101" pitchFamily="49" charset="-122"/>
              <a:cs typeface="+mn-cs"/>
            </a:rPr>
            <a:t>异步性 </a:t>
          </a:r>
          <a:endParaRPr kumimoji="1" lang="zh-CN" altLang="en-US" sz="2400" dirty="0">
            <a:solidFill>
              <a:sysClr val="window" lastClr="FFFFFF"/>
            </a:solidFill>
            <a:latin typeface="黑体" panose="02010609060101010101" pitchFamily="49" charset="-122"/>
            <a:ea typeface="黑体" panose="02010609060101010101" pitchFamily="49" charset="-122"/>
            <a:cs typeface="+mn-cs"/>
          </a:endParaRPr>
        </a:p>
      </dgm:t>
    </dgm:pt>
    <dgm:pt modelId="{8BD62D71-B6D7-416F-A75A-241D41286990}" type="parTrans" cxnId="{38AAED6A-2EE8-481B-B424-A998B7EAE99A}">
      <dgm:prSet/>
      <dgm:spPr/>
      <dgm:t>
        <a:bodyPr/>
        <a:lstStyle/>
        <a:p>
          <a:endParaRPr lang="zh-CN" altLang="en-US" sz="2000">
            <a:latin typeface="+mn-ea"/>
            <a:ea typeface="+mn-ea"/>
          </a:endParaRPr>
        </a:p>
      </dgm:t>
    </dgm:pt>
    <dgm:pt modelId="{4EC2D1DC-4046-491E-AC5C-3CA7D20A594B}" type="sibTrans" cxnId="{38AAED6A-2EE8-481B-B424-A998B7EAE99A}">
      <dgm:prSet/>
      <dgm:spPr/>
      <dgm:t>
        <a:bodyPr/>
        <a:lstStyle/>
        <a:p>
          <a:endParaRPr lang="zh-CN" altLang="en-US" sz="2000">
            <a:latin typeface="+mn-ea"/>
            <a:ea typeface="+mn-ea"/>
          </a:endParaRPr>
        </a:p>
      </dgm:t>
    </dgm:pt>
    <dgm:pt modelId="{4A333F16-7FAB-4109-BD5C-FF47BC797B8A}">
      <dgm:prSet custT="1"/>
      <dgm:spPr>
        <a:xfrm>
          <a:off x="6896505" y="1238689"/>
          <a:ext cx="2015542" cy="2854800"/>
        </a:xfrm>
        <a:prstGeom prst="rect">
          <a:avLst/>
        </a:prstGeom>
        <a:solidFill>
          <a:srgbClr val="DA1F28">
            <a:tint val="40000"/>
            <a:alpha val="90000"/>
            <a:hueOff val="-20984251"/>
            <a:satOff val="16603"/>
            <a:lumOff val="1175"/>
            <a:alphaOff val="0"/>
          </a:srgbClr>
        </a:solidFill>
        <a:ln w="9525" cap="flat" cmpd="sng" algn="ctr">
          <a:solidFill>
            <a:srgbClr val="DA1F28">
              <a:tint val="40000"/>
              <a:alpha val="90000"/>
              <a:hueOff val="-20984251"/>
              <a:satOff val="16603"/>
              <a:lumOff val="1175"/>
              <a:alphaOff val="0"/>
            </a:srgbClr>
          </a:solidFill>
          <a:prstDash val="solid"/>
        </a:ln>
        <a:effectLst/>
      </dgm:spPr>
      <dgm:t>
        <a:bodyPr/>
        <a:lstStyle/>
        <a:p>
          <a:r>
            <a:rPr kumimoji="1" lang="zh-CN" altLang="en-US" sz="2000">
              <a:solidFill>
                <a:sysClr val="windowText" lastClr="000000">
                  <a:hueOff val="0"/>
                  <a:satOff val="0"/>
                  <a:lumOff val="0"/>
                  <a:alphaOff val="0"/>
                </a:sysClr>
              </a:solidFill>
              <a:latin typeface="黑体" panose="02010609060101010101" pitchFamily="49" charset="-122"/>
              <a:ea typeface="黑体" panose="02010609060101010101" pitchFamily="49" charset="-122"/>
              <a:cs typeface="+mn-cs"/>
            </a:rPr>
            <a:t>按各自独立、不可预知的速度向前推进</a:t>
          </a:r>
          <a:endParaRPr kumimoji="1" lang="zh-CN" altLang="en-US" sz="2000" dirty="0">
            <a:solidFill>
              <a:sysClr val="windowText" lastClr="000000">
                <a:hueOff val="0"/>
                <a:satOff val="0"/>
                <a:lumOff val="0"/>
                <a:alphaOff val="0"/>
              </a:sysClr>
            </a:solidFill>
            <a:latin typeface="黑体" panose="02010609060101010101" pitchFamily="49" charset="-122"/>
            <a:ea typeface="黑体" panose="02010609060101010101" pitchFamily="49" charset="-122"/>
            <a:cs typeface="+mn-cs"/>
          </a:endParaRPr>
        </a:p>
      </dgm:t>
    </dgm:pt>
    <dgm:pt modelId="{B76EEE2C-126C-440B-818F-46F8A2B591C7}" type="parTrans" cxnId="{6C6206E8-E0D0-4A6B-9E83-8B38A10E5967}">
      <dgm:prSet/>
      <dgm:spPr/>
      <dgm:t>
        <a:bodyPr/>
        <a:lstStyle/>
        <a:p>
          <a:endParaRPr lang="zh-CN" altLang="en-US" sz="2000">
            <a:latin typeface="+mn-ea"/>
            <a:ea typeface="+mn-ea"/>
          </a:endParaRPr>
        </a:p>
      </dgm:t>
    </dgm:pt>
    <dgm:pt modelId="{E59B4727-4A3B-46AB-88E3-41A751FFE081}" type="sibTrans" cxnId="{6C6206E8-E0D0-4A6B-9E83-8B38A10E5967}">
      <dgm:prSet/>
      <dgm:spPr/>
      <dgm:t>
        <a:bodyPr/>
        <a:lstStyle/>
        <a:p>
          <a:endParaRPr lang="zh-CN" altLang="en-US" sz="2000">
            <a:latin typeface="+mn-ea"/>
            <a:ea typeface="+mn-ea"/>
          </a:endParaRPr>
        </a:p>
      </dgm:t>
    </dgm:pt>
    <dgm:pt modelId="{96E4213E-C146-4490-B2E3-90F48E4AF472}" type="pres">
      <dgm:prSet presAssocID="{8C7ABCB1-27C7-4F96-827C-1C4AFF584000}" presName="Name0" presStyleCnt="0">
        <dgm:presLayoutVars>
          <dgm:dir/>
          <dgm:animLvl val="lvl"/>
          <dgm:resizeHandles val="exact"/>
        </dgm:presLayoutVars>
      </dgm:prSet>
      <dgm:spPr/>
    </dgm:pt>
    <dgm:pt modelId="{AD0D2BB8-F137-47E7-984F-B4A7E73F1464}" type="pres">
      <dgm:prSet presAssocID="{0B4397E1-5328-49D6-B62F-779104ED8105}" presName="composite" presStyleCnt="0"/>
      <dgm:spPr/>
    </dgm:pt>
    <dgm:pt modelId="{DDE393A7-CCE9-49E1-A57B-26E07C481C1E}" type="pres">
      <dgm:prSet presAssocID="{0B4397E1-5328-49D6-B62F-779104ED8105}" presName="parTx" presStyleLbl="alignNode1" presStyleIdx="0" presStyleCnt="4">
        <dgm:presLayoutVars>
          <dgm:chMax val="0"/>
          <dgm:chPref val="0"/>
          <dgm:bulletEnabled val="1"/>
        </dgm:presLayoutVars>
      </dgm:prSet>
      <dgm:spPr/>
    </dgm:pt>
    <dgm:pt modelId="{F305B16A-8E78-41BD-B2BC-68AD83C2DCFB}" type="pres">
      <dgm:prSet presAssocID="{0B4397E1-5328-49D6-B62F-779104ED8105}" presName="desTx" presStyleLbl="alignAccFollowNode1" presStyleIdx="0" presStyleCnt="4">
        <dgm:presLayoutVars>
          <dgm:bulletEnabled val="1"/>
        </dgm:presLayoutVars>
      </dgm:prSet>
      <dgm:spPr/>
    </dgm:pt>
    <dgm:pt modelId="{D378F060-14AB-4E0F-838D-7729CA70B8C8}" type="pres">
      <dgm:prSet presAssocID="{BCFD6B81-9C53-4548-880A-EA7146FFE631}" presName="space" presStyleCnt="0"/>
      <dgm:spPr/>
    </dgm:pt>
    <dgm:pt modelId="{383F30A2-6C1A-4121-84BC-93BEECB1F138}" type="pres">
      <dgm:prSet presAssocID="{20DF9EEC-847D-4B98-B796-7A44E8E6F48B}" presName="composite" presStyleCnt="0"/>
      <dgm:spPr/>
    </dgm:pt>
    <dgm:pt modelId="{7E611F34-0F35-49F7-B80A-046446F54B2F}" type="pres">
      <dgm:prSet presAssocID="{20DF9EEC-847D-4B98-B796-7A44E8E6F48B}" presName="parTx" presStyleLbl="alignNode1" presStyleIdx="1" presStyleCnt="4">
        <dgm:presLayoutVars>
          <dgm:chMax val="0"/>
          <dgm:chPref val="0"/>
          <dgm:bulletEnabled val="1"/>
        </dgm:presLayoutVars>
      </dgm:prSet>
      <dgm:spPr/>
    </dgm:pt>
    <dgm:pt modelId="{FEE6933B-1950-49B2-A6DE-AEE600AF2B68}" type="pres">
      <dgm:prSet presAssocID="{20DF9EEC-847D-4B98-B796-7A44E8E6F48B}" presName="desTx" presStyleLbl="alignAccFollowNode1" presStyleIdx="1" presStyleCnt="4">
        <dgm:presLayoutVars>
          <dgm:bulletEnabled val="1"/>
        </dgm:presLayoutVars>
      </dgm:prSet>
      <dgm:spPr/>
    </dgm:pt>
    <dgm:pt modelId="{3762BDDB-4182-40B0-84AB-EF61882C1454}" type="pres">
      <dgm:prSet presAssocID="{285D219E-764F-4AF5-9962-81120D65CE5B}" presName="space" presStyleCnt="0"/>
      <dgm:spPr/>
    </dgm:pt>
    <dgm:pt modelId="{E3170FEC-AED1-4D52-AEF5-37DD36704C56}" type="pres">
      <dgm:prSet presAssocID="{AB4D377F-46BF-431F-AE2D-068C7F12DDF9}" presName="composite" presStyleCnt="0"/>
      <dgm:spPr/>
    </dgm:pt>
    <dgm:pt modelId="{EC2DDC0B-D1B2-4903-A0A0-B85E013FBCEC}" type="pres">
      <dgm:prSet presAssocID="{AB4D377F-46BF-431F-AE2D-068C7F12DDF9}" presName="parTx" presStyleLbl="alignNode1" presStyleIdx="2" presStyleCnt="4">
        <dgm:presLayoutVars>
          <dgm:chMax val="0"/>
          <dgm:chPref val="0"/>
          <dgm:bulletEnabled val="1"/>
        </dgm:presLayoutVars>
      </dgm:prSet>
      <dgm:spPr/>
    </dgm:pt>
    <dgm:pt modelId="{A31F7450-0ED9-48C9-8146-69FF60B1D13A}" type="pres">
      <dgm:prSet presAssocID="{AB4D377F-46BF-431F-AE2D-068C7F12DDF9}" presName="desTx" presStyleLbl="alignAccFollowNode1" presStyleIdx="2" presStyleCnt="4">
        <dgm:presLayoutVars>
          <dgm:bulletEnabled val="1"/>
        </dgm:presLayoutVars>
      </dgm:prSet>
      <dgm:spPr/>
    </dgm:pt>
    <dgm:pt modelId="{137415EE-8089-405F-8E86-F339D63425B8}" type="pres">
      <dgm:prSet presAssocID="{9D3941A1-1ADA-4A67-8B09-A0B6412382E8}" presName="space" presStyleCnt="0"/>
      <dgm:spPr/>
    </dgm:pt>
    <dgm:pt modelId="{0A4FCEE7-B00B-49F3-9373-7D2E168C53B9}" type="pres">
      <dgm:prSet presAssocID="{13625375-D2FC-4128-98ED-1326E7A8B262}" presName="composite" presStyleCnt="0"/>
      <dgm:spPr/>
    </dgm:pt>
    <dgm:pt modelId="{BCA8F46A-D871-4CCE-AEBA-7B9428B9966A}" type="pres">
      <dgm:prSet presAssocID="{13625375-D2FC-4128-98ED-1326E7A8B262}" presName="parTx" presStyleLbl="alignNode1" presStyleIdx="3" presStyleCnt="4">
        <dgm:presLayoutVars>
          <dgm:chMax val="0"/>
          <dgm:chPref val="0"/>
          <dgm:bulletEnabled val="1"/>
        </dgm:presLayoutVars>
      </dgm:prSet>
      <dgm:spPr/>
    </dgm:pt>
    <dgm:pt modelId="{9B4240EA-B972-450E-BC06-25E541C88322}" type="pres">
      <dgm:prSet presAssocID="{13625375-D2FC-4128-98ED-1326E7A8B262}" presName="desTx" presStyleLbl="alignAccFollowNode1" presStyleIdx="3" presStyleCnt="4">
        <dgm:presLayoutVars>
          <dgm:bulletEnabled val="1"/>
        </dgm:presLayoutVars>
      </dgm:prSet>
      <dgm:spPr/>
    </dgm:pt>
  </dgm:ptLst>
  <dgm:cxnLst>
    <dgm:cxn modelId="{CEC8F90C-752D-4413-8F96-B06F2EC22822}" srcId="{AB4D377F-46BF-431F-AE2D-068C7F12DDF9}" destId="{14C835DE-4EBD-47C8-817B-FD53AF50AAB8}" srcOrd="0" destOrd="0" parTransId="{AA1227C6-3A7F-4A37-B061-E0F1651F7EEB}" sibTransId="{6F94086F-5F34-4692-A526-4BEF4EA0A6A6}"/>
    <dgm:cxn modelId="{47CD3F15-BF27-474E-A435-42487B328094}" type="presOf" srcId="{0316E98A-2585-45CA-BE54-2B0789743CAB}" destId="{F305B16A-8E78-41BD-B2BC-68AD83C2DCFB}" srcOrd="0" destOrd="0" presId="urn:microsoft.com/office/officeart/2005/8/layout/hList1"/>
    <dgm:cxn modelId="{484BB422-9158-47E2-85B8-A9AF59A6E7CD}" srcId="{8C7ABCB1-27C7-4F96-827C-1C4AFF584000}" destId="{0B4397E1-5328-49D6-B62F-779104ED8105}" srcOrd="0" destOrd="0" parTransId="{681275B7-FC44-452D-8D88-85D0D2F6D6FF}" sibTransId="{BCFD6B81-9C53-4548-880A-EA7146FFE631}"/>
    <dgm:cxn modelId="{958FBA28-32C6-459C-884F-6E3E48B36256}" type="presOf" srcId="{0B4397E1-5328-49D6-B62F-779104ED8105}" destId="{DDE393A7-CCE9-49E1-A57B-26E07C481C1E}" srcOrd="0" destOrd="0" presId="urn:microsoft.com/office/officeart/2005/8/layout/hList1"/>
    <dgm:cxn modelId="{15ECD22C-2F9B-4E9A-9B0C-2A38C2D87325}" srcId="{20DF9EEC-847D-4B98-B796-7A44E8E6F48B}" destId="{37EB407A-9AD7-428E-8F72-F7C864296A1B}" srcOrd="0" destOrd="0" parTransId="{810EC2E9-9961-4E26-BF70-E8B983321A57}" sibTransId="{2C95C08B-B642-4AC5-929C-06C04070F644}"/>
    <dgm:cxn modelId="{BCB3AB5C-9F7B-4798-A24E-CA739721DB73}" type="presOf" srcId="{20DF9EEC-847D-4B98-B796-7A44E8E6F48B}" destId="{7E611F34-0F35-49F7-B80A-046446F54B2F}" srcOrd="0" destOrd="0" presId="urn:microsoft.com/office/officeart/2005/8/layout/hList1"/>
    <dgm:cxn modelId="{03536E63-5593-4565-9987-ED78503519AD}" srcId="{8C7ABCB1-27C7-4F96-827C-1C4AFF584000}" destId="{20DF9EEC-847D-4B98-B796-7A44E8E6F48B}" srcOrd="1" destOrd="0" parTransId="{564F1695-DFFF-4856-B50C-26C9F51D61AD}" sibTransId="{285D219E-764F-4AF5-9962-81120D65CE5B}"/>
    <dgm:cxn modelId="{38AAED6A-2EE8-481B-B424-A998B7EAE99A}" srcId="{8C7ABCB1-27C7-4F96-827C-1C4AFF584000}" destId="{13625375-D2FC-4128-98ED-1326E7A8B262}" srcOrd="3" destOrd="0" parTransId="{8BD62D71-B6D7-416F-A75A-241D41286990}" sibTransId="{4EC2D1DC-4046-491E-AC5C-3CA7D20A594B}"/>
    <dgm:cxn modelId="{D030BC4B-D2F0-4131-8CFD-2D58BD3720BA}" srcId="{8C7ABCB1-27C7-4F96-827C-1C4AFF584000}" destId="{AB4D377F-46BF-431F-AE2D-068C7F12DDF9}" srcOrd="2" destOrd="0" parTransId="{3D0A3AE2-C693-414C-A975-BD313C7C9EDB}" sibTransId="{9D3941A1-1ADA-4A67-8B09-A0B6412382E8}"/>
    <dgm:cxn modelId="{54126AAA-2F0C-4C9D-86DD-C630C8E44E1D}" type="presOf" srcId="{4A333F16-7FAB-4109-BD5C-FF47BC797B8A}" destId="{9B4240EA-B972-450E-BC06-25E541C88322}" srcOrd="0" destOrd="0" presId="urn:microsoft.com/office/officeart/2005/8/layout/hList1"/>
    <dgm:cxn modelId="{C9FE4FAA-61B7-473A-B2B0-2553D73C112D}" type="presOf" srcId="{37EB407A-9AD7-428E-8F72-F7C864296A1B}" destId="{FEE6933B-1950-49B2-A6DE-AEE600AF2B68}" srcOrd="0" destOrd="0" presId="urn:microsoft.com/office/officeart/2005/8/layout/hList1"/>
    <dgm:cxn modelId="{7EEC76AB-E179-4993-860B-45CDE8B84270}" srcId="{0B4397E1-5328-49D6-B62F-779104ED8105}" destId="{0316E98A-2585-45CA-BE54-2B0789743CAB}" srcOrd="0" destOrd="0" parTransId="{8B90B8DA-FE8C-4224-B779-4F7FBCBD3E29}" sibTransId="{B2BFFFB5-A7C9-4A5E-A8D8-212D289FBDC6}"/>
    <dgm:cxn modelId="{30BAA7D1-B6DE-415F-9FD9-93F83EE24DBB}" type="presOf" srcId="{13625375-D2FC-4128-98ED-1326E7A8B262}" destId="{BCA8F46A-D871-4CCE-AEBA-7B9428B9966A}" srcOrd="0" destOrd="0" presId="urn:microsoft.com/office/officeart/2005/8/layout/hList1"/>
    <dgm:cxn modelId="{93683ED9-3CA7-4CA4-AF54-3CD6AEB639FE}" type="presOf" srcId="{8C7ABCB1-27C7-4F96-827C-1C4AFF584000}" destId="{96E4213E-C146-4490-B2E3-90F48E4AF472}" srcOrd="0" destOrd="0" presId="urn:microsoft.com/office/officeart/2005/8/layout/hList1"/>
    <dgm:cxn modelId="{BEA7DDDA-05DA-4128-8F2A-B513C557D53F}" type="presOf" srcId="{14C835DE-4EBD-47C8-817B-FD53AF50AAB8}" destId="{A31F7450-0ED9-48C9-8146-69FF60B1D13A}" srcOrd="0" destOrd="0" presId="urn:microsoft.com/office/officeart/2005/8/layout/hList1"/>
    <dgm:cxn modelId="{6C6206E8-E0D0-4A6B-9E83-8B38A10E5967}" srcId="{13625375-D2FC-4128-98ED-1326E7A8B262}" destId="{4A333F16-7FAB-4109-BD5C-FF47BC797B8A}" srcOrd="0" destOrd="0" parTransId="{B76EEE2C-126C-440B-818F-46F8A2B591C7}" sibTransId="{E59B4727-4A3B-46AB-88E3-41A751FFE081}"/>
    <dgm:cxn modelId="{189E61F9-A76A-4C46-9908-77761AF22435}" type="presOf" srcId="{AB4D377F-46BF-431F-AE2D-068C7F12DDF9}" destId="{EC2DDC0B-D1B2-4903-A0A0-B85E013FBCEC}" srcOrd="0" destOrd="0" presId="urn:microsoft.com/office/officeart/2005/8/layout/hList1"/>
    <dgm:cxn modelId="{03211BA6-6D2D-4AE0-9F89-0279F247B1B1}" type="presParOf" srcId="{96E4213E-C146-4490-B2E3-90F48E4AF472}" destId="{AD0D2BB8-F137-47E7-984F-B4A7E73F1464}" srcOrd="0" destOrd="0" presId="urn:microsoft.com/office/officeart/2005/8/layout/hList1"/>
    <dgm:cxn modelId="{2CE670E6-2E3F-466D-9339-6133D3109EBE}" type="presParOf" srcId="{AD0D2BB8-F137-47E7-984F-B4A7E73F1464}" destId="{DDE393A7-CCE9-49E1-A57B-26E07C481C1E}" srcOrd="0" destOrd="0" presId="urn:microsoft.com/office/officeart/2005/8/layout/hList1"/>
    <dgm:cxn modelId="{7BC0CD75-48A2-4D19-93D9-EA62C870AA53}" type="presParOf" srcId="{AD0D2BB8-F137-47E7-984F-B4A7E73F1464}" destId="{F305B16A-8E78-41BD-B2BC-68AD83C2DCFB}" srcOrd="1" destOrd="0" presId="urn:microsoft.com/office/officeart/2005/8/layout/hList1"/>
    <dgm:cxn modelId="{C2A88EB3-5088-4220-8A1B-682AF980CD41}" type="presParOf" srcId="{96E4213E-C146-4490-B2E3-90F48E4AF472}" destId="{D378F060-14AB-4E0F-838D-7729CA70B8C8}" srcOrd="1" destOrd="0" presId="urn:microsoft.com/office/officeart/2005/8/layout/hList1"/>
    <dgm:cxn modelId="{C7281F08-FD4F-435A-8094-5B8CBAD8F7D9}" type="presParOf" srcId="{96E4213E-C146-4490-B2E3-90F48E4AF472}" destId="{383F30A2-6C1A-4121-84BC-93BEECB1F138}" srcOrd="2" destOrd="0" presId="urn:microsoft.com/office/officeart/2005/8/layout/hList1"/>
    <dgm:cxn modelId="{47A35DE5-0D77-4E9B-844C-62098DBBDA4F}" type="presParOf" srcId="{383F30A2-6C1A-4121-84BC-93BEECB1F138}" destId="{7E611F34-0F35-49F7-B80A-046446F54B2F}" srcOrd="0" destOrd="0" presId="urn:microsoft.com/office/officeart/2005/8/layout/hList1"/>
    <dgm:cxn modelId="{07805675-4ACF-4513-A825-E638883D9B15}" type="presParOf" srcId="{383F30A2-6C1A-4121-84BC-93BEECB1F138}" destId="{FEE6933B-1950-49B2-A6DE-AEE600AF2B68}" srcOrd="1" destOrd="0" presId="urn:microsoft.com/office/officeart/2005/8/layout/hList1"/>
    <dgm:cxn modelId="{EFCF9AEA-22F7-41B8-BF83-365374B8F77D}" type="presParOf" srcId="{96E4213E-C146-4490-B2E3-90F48E4AF472}" destId="{3762BDDB-4182-40B0-84AB-EF61882C1454}" srcOrd="3" destOrd="0" presId="urn:microsoft.com/office/officeart/2005/8/layout/hList1"/>
    <dgm:cxn modelId="{409D3B40-30DB-4ADD-B2A3-50F03936C330}" type="presParOf" srcId="{96E4213E-C146-4490-B2E3-90F48E4AF472}" destId="{E3170FEC-AED1-4D52-AEF5-37DD36704C56}" srcOrd="4" destOrd="0" presId="urn:microsoft.com/office/officeart/2005/8/layout/hList1"/>
    <dgm:cxn modelId="{449BDB77-62D5-47F8-A96D-7571430FDB22}" type="presParOf" srcId="{E3170FEC-AED1-4D52-AEF5-37DD36704C56}" destId="{EC2DDC0B-D1B2-4903-A0A0-B85E013FBCEC}" srcOrd="0" destOrd="0" presId="urn:microsoft.com/office/officeart/2005/8/layout/hList1"/>
    <dgm:cxn modelId="{2E6099F0-1E07-4582-9B54-0AAC5A78AAF5}" type="presParOf" srcId="{E3170FEC-AED1-4D52-AEF5-37DD36704C56}" destId="{A31F7450-0ED9-48C9-8146-69FF60B1D13A}" srcOrd="1" destOrd="0" presId="urn:microsoft.com/office/officeart/2005/8/layout/hList1"/>
    <dgm:cxn modelId="{048360ED-3A11-4F60-9AF3-E710AAD4559D}" type="presParOf" srcId="{96E4213E-C146-4490-B2E3-90F48E4AF472}" destId="{137415EE-8089-405F-8E86-F339D63425B8}" srcOrd="5" destOrd="0" presId="urn:microsoft.com/office/officeart/2005/8/layout/hList1"/>
    <dgm:cxn modelId="{627752E9-4DD5-4B0D-A0DE-2CBE05726A47}" type="presParOf" srcId="{96E4213E-C146-4490-B2E3-90F48E4AF472}" destId="{0A4FCEE7-B00B-49F3-9373-7D2E168C53B9}" srcOrd="6" destOrd="0" presId="urn:microsoft.com/office/officeart/2005/8/layout/hList1"/>
    <dgm:cxn modelId="{3D124B88-2278-4F65-9EF2-B797C0BFE163}" type="presParOf" srcId="{0A4FCEE7-B00B-49F3-9373-7D2E168C53B9}" destId="{BCA8F46A-D871-4CCE-AEBA-7B9428B9966A}" srcOrd="0" destOrd="0" presId="urn:microsoft.com/office/officeart/2005/8/layout/hList1"/>
    <dgm:cxn modelId="{512FDEC5-0F8F-4A31-B563-5B70CF760848}" type="presParOf" srcId="{0A4FCEE7-B00B-49F3-9373-7D2E168C53B9}" destId="{9B4240EA-B972-450E-BC06-25E541C8832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DE63D6-0F7E-4925-862D-66AD565AFD01}" type="doc">
      <dgm:prSet loTypeId="urn:microsoft.com/office/officeart/2005/8/layout/hierarchy2" loCatId="hierarchy" qsTypeId="urn:microsoft.com/office/officeart/2005/8/quickstyle/3d2#1" qsCatId="3D" csTypeId="urn:microsoft.com/office/officeart/2005/8/colors/colorful3" csCatId="colorful" phldr="1"/>
      <dgm:spPr/>
      <dgm:t>
        <a:bodyPr/>
        <a:lstStyle/>
        <a:p>
          <a:endParaRPr lang="zh-CN" altLang="en-US"/>
        </a:p>
      </dgm:t>
    </dgm:pt>
    <dgm:pt modelId="{5A65A6A7-29AE-4CEB-AA76-68B442D6EB04}">
      <dgm:prSet phldrT="[文本]"/>
      <dgm:spPr>
        <a:xfrm>
          <a:off x="1024789" y="57390"/>
          <a:ext cx="1144750" cy="572375"/>
        </a:xfrm>
        <a:prstGeom prst="roundRect">
          <a:avLst>
            <a:gd name="adj" fmla="val 10000"/>
          </a:avLst>
        </a:prstGeom>
        <a:gradFill rotWithShape="0">
          <a:gsLst>
            <a:gs pos="0">
              <a:srgbClr val="DA1F28">
                <a:hueOff val="0"/>
                <a:satOff val="0"/>
                <a:lumOff val="0"/>
                <a:alphaOff val="0"/>
                <a:shade val="15000"/>
                <a:satMod val="180000"/>
              </a:srgbClr>
            </a:gs>
            <a:gs pos="50000">
              <a:srgbClr val="DA1F28">
                <a:hueOff val="0"/>
                <a:satOff val="0"/>
                <a:lumOff val="0"/>
                <a:alphaOff val="0"/>
                <a:shade val="45000"/>
                <a:satMod val="170000"/>
              </a:srgbClr>
            </a:gs>
            <a:gs pos="70000">
              <a:srgbClr val="DA1F28">
                <a:hueOff val="0"/>
                <a:satOff val="0"/>
                <a:lumOff val="0"/>
                <a:alphaOff val="0"/>
                <a:tint val="99000"/>
                <a:shade val="65000"/>
                <a:satMod val="155000"/>
              </a:srgbClr>
            </a:gs>
            <a:gs pos="100000">
              <a:srgbClr val="DA1F28">
                <a:hueOff val="0"/>
                <a:satOff val="0"/>
                <a:lumOff val="0"/>
                <a:alphaOff val="0"/>
                <a:tint val="95500"/>
                <a:shade val="100000"/>
                <a:satMod val="155000"/>
              </a:srgb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t>
        <a:bodyPr/>
        <a:lstStyle/>
        <a:p>
          <a:r>
            <a:rPr lang="zh-CN" altLang="en-US" dirty="0">
              <a:solidFill>
                <a:sysClr val="window" lastClr="FFFFFF"/>
              </a:solidFill>
              <a:latin typeface="Lucida Sans Unicode"/>
              <a:ea typeface="黑体" panose="02010609060101010101" pitchFamily="49" charset="-122"/>
              <a:cs typeface="+mn-cs"/>
            </a:rPr>
            <a:t>内存</a:t>
          </a:r>
        </a:p>
      </dgm:t>
    </dgm:pt>
    <dgm:pt modelId="{CC7073CA-8AB0-47F2-A531-C5AC9C0108B4}" type="parTrans" cxnId="{1E7FE981-E323-419E-BCC6-E6F86A03256E}">
      <dgm:prSet/>
      <dgm:spPr/>
      <dgm:t>
        <a:bodyPr/>
        <a:lstStyle/>
        <a:p>
          <a:endParaRPr lang="zh-CN" altLang="en-US"/>
        </a:p>
      </dgm:t>
    </dgm:pt>
    <dgm:pt modelId="{9C7DC024-75B1-4424-813E-663D4ACAE959}" type="sibTrans" cxnId="{1E7FE981-E323-419E-BCC6-E6F86A03256E}">
      <dgm:prSet/>
      <dgm:spPr/>
      <dgm:t>
        <a:bodyPr/>
        <a:lstStyle/>
        <a:p>
          <a:endParaRPr lang="zh-CN" altLang="en-US"/>
        </a:p>
      </dgm:t>
    </dgm:pt>
    <dgm:pt modelId="{ABB409E2-8474-4FF0-B012-4041D01B1D19}">
      <dgm:prSet phldrT="[文本]"/>
      <dgm:spPr>
        <a:xfrm>
          <a:off x="1024789" y="715622"/>
          <a:ext cx="1144750" cy="572375"/>
        </a:xfrm>
        <a:prstGeom prst="roundRect">
          <a:avLst>
            <a:gd name="adj" fmla="val 10000"/>
          </a:avLst>
        </a:prstGeom>
        <a:gradFill rotWithShape="0">
          <a:gsLst>
            <a:gs pos="0">
              <a:srgbClr val="DA1F28">
                <a:hueOff val="0"/>
                <a:satOff val="0"/>
                <a:lumOff val="0"/>
                <a:alphaOff val="0"/>
                <a:shade val="15000"/>
                <a:satMod val="180000"/>
              </a:srgbClr>
            </a:gs>
            <a:gs pos="50000">
              <a:srgbClr val="DA1F28">
                <a:hueOff val="0"/>
                <a:satOff val="0"/>
                <a:lumOff val="0"/>
                <a:alphaOff val="0"/>
                <a:shade val="45000"/>
                <a:satMod val="170000"/>
              </a:srgbClr>
            </a:gs>
            <a:gs pos="70000">
              <a:srgbClr val="DA1F28">
                <a:hueOff val="0"/>
                <a:satOff val="0"/>
                <a:lumOff val="0"/>
                <a:alphaOff val="0"/>
                <a:tint val="99000"/>
                <a:shade val="65000"/>
                <a:satMod val="155000"/>
              </a:srgbClr>
            </a:gs>
            <a:gs pos="100000">
              <a:srgbClr val="DA1F28">
                <a:hueOff val="0"/>
                <a:satOff val="0"/>
                <a:lumOff val="0"/>
                <a:alphaOff val="0"/>
                <a:tint val="95500"/>
                <a:shade val="100000"/>
                <a:satMod val="155000"/>
              </a:srgb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t>
        <a:bodyPr/>
        <a:lstStyle/>
        <a:p>
          <a:r>
            <a:rPr lang="zh-CN" altLang="en-US" dirty="0">
              <a:solidFill>
                <a:sysClr val="window" lastClr="FFFFFF"/>
              </a:solidFill>
              <a:latin typeface="Lucida Sans Unicode"/>
              <a:ea typeface="黑体" panose="02010609060101010101" pitchFamily="49" charset="-122"/>
              <a:cs typeface="+mn-cs"/>
            </a:rPr>
            <a:t>设备</a:t>
          </a:r>
        </a:p>
      </dgm:t>
    </dgm:pt>
    <dgm:pt modelId="{219F14A8-EA52-43A1-A278-8FB169300E10}" type="parTrans" cxnId="{8FD98690-E11D-4F9A-BB2F-9003C45E936C}">
      <dgm:prSet/>
      <dgm:spPr/>
      <dgm:t>
        <a:bodyPr/>
        <a:lstStyle/>
        <a:p>
          <a:endParaRPr lang="zh-CN" altLang="en-US"/>
        </a:p>
      </dgm:t>
    </dgm:pt>
    <dgm:pt modelId="{F404FEEB-DE64-4C7C-A6AE-0916F66D2565}" type="sibTrans" cxnId="{8FD98690-E11D-4F9A-BB2F-9003C45E936C}">
      <dgm:prSet/>
      <dgm:spPr/>
      <dgm:t>
        <a:bodyPr/>
        <a:lstStyle/>
        <a:p>
          <a:endParaRPr lang="zh-CN" altLang="en-US"/>
        </a:p>
      </dgm:t>
    </dgm:pt>
    <dgm:pt modelId="{FD46D75C-7E23-4D02-A439-2E0D24F68EFD}">
      <dgm:prSet phldrT="[文本]"/>
      <dgm:spPr>
        <a:xfrm>
          <a:off x="1024789" y="1373853"/>
          <a:ext cx="1144750" cy="572375"/>
        </a:xfrm>
        <a:prstGeom prst="roundRect">
          <a:avLst>
            <a:gd name="adj" fmla="val 10000"/>
          </a:avLst>
        </a:prstGeom>
        <a:gradFill rotWithShape="0">
          <a:gsLst>
            <a:gs pos="0">
              <a:srgbClr val="DA1F28">
                <a:hueOff val="0"/>
                <a:satOff val="0"/>
                <a:lumOff val="0"/>
                <a:alphaOff val="0"/>
                <a:shade val="15000"/>
                <a:satMod val="180000"/>
              </a:srgbClr>
            </a:gs>
            <a:gs pos="50000">
              <a:srgbClr val="DA1F28">
                <a:hueOff val="0"/>
                <a:satOff val="0"/>
                <a:lumOff val="0"/>
                <a:alphaOff val="0"/>
                <a:shade val="45000"/>
                <a:satMod val="170000"/>
              </a:srgbClr>
            </a:gs>
            <a:gs pos="70000">
              <a:srgbClr val="DA1F28">
                <a:hueOff val="0"/>
                <a:satOff val="0"/>
                <a:lumOff val="0"/>
                <a:alphaOff val="0"/>
                <a:tint val="99000"/>
                <a:shade val="65000"/>
                <a:satMod val="155000"/>
              </a:srgbClr>
            </a:gs>
            <a:gs pos="100000">
              <a:srgbClr val="DA1F28">
                <a:hueOff val="0"/>
                <a:satOff val="0"/>
                <a:lumOff val="0"/>
                <a:alphaOff val="0"/>
                <a:tint val="95500"/>
                <a:shade val="100000"/>
                <a:satMod val="155000"/>
              </a:srgb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t>
        <a:bodyPr/>
        <a:lstStyle/>
        <a:p>
          <a:r>
            <a:rPr lang="zh-CN" altLang="en-US" dirty="0">
              <a:solidFill>
                <a:sysClr val="window" lastClr="FFFFFF"/>
              </a:solidFill>
              <a:latin typeface="Lucida Sans Unicode"/>
              <a:ea typeface="黑体" panose="02010609060101010101" pitchFamily="49" charset="-122"/>
              <a:cs typeface="+mn-cs"/>
            </a:rPr>
            <a:t>文件</a:t>
          </a:r>
        </a:p>
      </dgm:t>
    </dgm:pt>
    <dgm:pt modelId="{0E68B597-D74A-4F4F-BE75-4B76A8F77EBF}" type="parTrans" cxnId="{1973ADF7-FE6C-4199-BED4-CC73309C0094}">
      <dgm:prSet/>
      <dgm:spPr/>
      <dgm:t>
        <a:bodyPr/>
        <a:lstStyle/>
        <a:p>
          <a:endParaRPr lang="zh-CN" altLang="en-US"/>
        </a:p>
      </dgm:t>
    </dgm:pt>
    <dgm:pt modelId="{6DEF8D87-D654-4055-9843-B2502318FF2D}" type="sibTrans" cxnId="{1973ADF7-FE6C-4199-BED4-CC73309C0094}">
      <dgm:prSet/>
      <dgm:spPr/>
      <dgm:t>
        <a:bodyPr/>
        <a:lstStyle/>
        <a:p>
          <a:endParaRPr lang="zh-CN" altLang="en-US"/>
        </a:p>
      </dgm:t>
    </dgm:pt>
    <dgm:pt modelId="{8EF1D2E5-557C-42DB-9C77-EADB377DBC6E}">
      <dgm:prSet phldrT="[文本]"/>
      <dgm:spPr>
        <a:xfrm>
          <a:off x="1024778" y="2019303"/>
          <a:ext cx="1144750" cy="572375"/>
        </a:xfrm>
        <a:prstGeom prst="roundRect">
          <a:avLst>
            <a:gd name="adj" fmla="val 10000"/>
          </a:avLst>
        </a:prstGeom>
        <a:gradFill rotWithShape="0">
          <a:gsLst>
            <a:gs pos="0">
              <a:srgbClr val="DA1F28">
                <a:hueOff val="0"/>
                <a:satOff val="0"/>
                <a:lumOff val="0"/>
                <a:alphaOff val="0"/>
                <a:shade val="15000"/>
                <a:satMod val="180000"/>
              </a:srgbClr>
            </a:gs>
            <a:gs pos="50000">
              <a:srgbClr val="DA1F28">
                <a:hueOff val="0"/>
                <a:satOff val="0"/>
                <a:lumOff val="0"/>
                <a:alphaOff val="0"/>
                <a:shade val="45000"/>
                <a:satMod val="170000"/>
              </a:srgbClr>
            </a:gs>
            <a:gs pos="70000">
              <a:srgbClr val="DA1F28">
                <a:hueOff val="0"/>
                <a:satOff val="0"/>
                <a:lumOff val="0"/>
                <a:alphaOff val="0"/>
                <a:tint val="99000"/>
                <a:shade val="65000"/>
                <a:satMod val="155000"/>
              </a:srgbClr>
            </a:gs>
            <a:gs pos="100000">
              <a:srgbClr val="DA1F28">
                <a:hueOff val="0"/>
                <a:satOff val="0"/>
                <a:lumOff val="0"/>
                <a:alphaOff val="0"/>
                <a:tint val="95500"/>
                <a:shade val="100000"/>
                <a:satMod val="155000"/>
              </a:srgb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t>
        <a:bodyPr/>
        <a:lstStyle/>
        <a:p>
          <a:r>
            <a:rPr lang="zh-CN" altLang="en-US" dirty="0">
              <a:solidFill>
                <a:sysClr val="window" lastClr="FFFFFF"/>
              </a:solidFill>
              <a:latin typeface="Lucida Sans Unicode"/>
              <a:ea typeface="黑体" panose="02010609060101010101" pitchFamily="49" charset="-122"/>
              <a:cs typeface="+mn-cs"/>
            </a:rPr>
            <a:t>进程</a:t>
          </a:r>
        </a:p>
      </dgm:t>
    </dgm:pt>
    <dgm:pt modelId="{09F8819F-01EF-4EB8-91E3-48ADA32881D3}" type="parTrans" cxnId="{001F70C3-B5AB-4CE4-A5E4-5254C67FB899}">
      <dgm:prSet/>
      <dgm:spPr/>
      <dgm:t>
        <a:bodyPr/>
        <a:lstStyle/>
        <a:p>
          <a:endParaRPr lang="zh-CN" altLang="en-US"/>
        </a:p>
      </dgm:t>
    </dgm:pt>
    <dgm:pt modelId="{AAFF98F0-BA8B-4B42-B120-D6758522AA6D}" type="sibTrans" cxnId="{001F70C3-B5AB-4CE4-A5E4-5254C67FB899}">
      <dgm:prSet/>
      <dgm:spPr/>
      <dgm:t>
        <a:bodyPr/>
        <a:lstStyle/>
        <a:p>
          <a:endParaRPr lang="zh-CN" altLang="en-US"/>
        </a:p>
      </dgm:t>
    </dgm:pt>
    <dgm:pt modelId="{BF569882-DA55-44A1-A6CF-DAD183E61AEB}">
      <dgm:prSet phldrT="[文本]"/>
      <dgm:spPr>
        <a:xfrm>
          <a:off x="4095742" y="2099"/>
          <a:ext cx="1714515" cy="572375"/>
        </a:xfrm>
        <a:prstGeom prst="roundRect">
          <a:avLst>
            <a:gd name="adj" fmla="val 10000"/>
          </a:avLst>
        </a:prstGeom>
        <a:gradFill rotWithShape="0">
          <a:gsLst>
            <a:gs pos="0">
              <a:srgbClr val="39639D">
                <a:hueOff val="0"/>
                <a:satOff val="0"/>
                <a:lumOff val="0"/>
                <a:alphaOff val="0"/>
                <a:shade val="15000"/>
                <a:satMod val="180000"/>
              </a:srgbClr>
            </a:gs>
            <a:gs pos="50000">
              <a:srgbClr val="39639D">
                <a:hueOff val="0"/>
                <a:satOff val="0"/>
                <a:lumOff val="0"/>
                <a:alphaOff val="0"/>
                <a:shade val="45000"/>
                <a:satMod val="170000"/>
              </a:srgbClr>
            </a:gs>
            <a:gs pos="70000">
              <a:srgbClr val="39639D">
                <a:hueOff val="0"/>
                <a:satOff val="0"/>
                <a:lumOff val="0"/>
                <a:alphaOff val="0"/>
                <a:tint val="99000"/>
                <a:shade val="65000"/>
                <a:satMod val="155000"/>
              </a:srgbClr>
            </a:gs>
            <a:gs pos="100000">
              <a:srgbClr val="39639D">
                <a:hueOff val="0"/>
                <a:satOff val="0"/>
                <a:lumOff val="0"/>
                <a:alphaOff val="0"/>
                <a:tint val="95500"/>
                <a:shade val="100000"/>
                <a:satMod val="155000"/>
              </a:srgb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t>
        <a:bodyPr/>
        <a:lstStyle/>
        <a:p>
          <a:r>
            <a:rPr lang="zh-CN" altLang="en-US" dirty="0">
              <a:solidFill>
                <a:sysClr val="window" lastClr="FFFFFF"/>
              </a:solidFill>
              <a:latin typeface="Lucida Sans Unicode"/>
              <a:ea typeface="黑体" panose="02010609060101010101" pitchFamily="49" charset="-122"/>
              <a:cs typeface="+mn-cs"/>
            </a:rPr>
            <a:t>内存表</a:t>
          </a:r>
        </a:p>
      </dgm:t>
    </dgm:pt>
    <dgm:pt modelId="{F3D6D252-AAB0-44E6-9E9E-EC7ED69DDD1D}" type="parTrans" cxnId="{C884467B-9D35-465D-848B-113744585A03}">
      <dgm:prSet/>
      <dgm:spPr>
        <a:xfrm rot="21501347">
          <a:off x="2169143" y="304550"/>
          <a:ext cx="1926995" cy="22763"/>
        </a:xfrm>
        <a:custGeom>
          <a:avLst/>
          <a:gdLst/>
          <a:ahLst/>
          <a:cxnLst/>
          <a:rect l="0" t="0" r="0" b="0"/>
          <a:pathLst>
            <a:path>
              <a:moveTo>
                <a:pt x="0" y="11381"/>
              </a:moveTo>
              <a:lnTo>
                <a:pt x="1926995" y="11381"/>
              </a:lnTo>
            </a:path>
          </a:pathLst>
        </a:custGeom>
        <a:noFill/>
        <a:ln w="55000" cap="flat" cmpd="dbl" algn="ctr">
          <a:solidFill>
            <a:scrgbClr r="0" g="0" b="0"/>
          </a:solidFill>
          <a:prstDash val="solid"/>
          <a:tailEnd type="triangle"/>
        </a:ln>
        <a:effectLst/>
        <a:scene3d>
          <a:camera prst="orthographicFront"/>
          <a:lightRig rig="threePt" dir="t">
            <a:rot lat="0" lon="0" rev="7500000"/>
          </a:lightRig>
        </a:scene3d>
        <a:sp3d z="-40000" prstMaterial="matte"/>
      </dgm:spPr>
      <dgm:t>
        <a:bodyPr/>
        <a:lstStyle/>
        <a:p>
          <a:endParaRPr lang="zh-CN" altLang="en-US">
            <a:solidFill>
              <a:sysClr val="windowText" lastClr="000000">
                <a:hueOff val="0"/>
                <a:satOff val="0"/>
                <a:lumOff val="0"/>
                <a:alphaOff val="0"/>
              </a:sysClr>
            </a:solidFill>
            <a:latin typeface="Lucida Sans Unicode"/>
            <a:ea typeface="黑体" panose="02010609060101010101" pitchFamily="49" charset="-122"/>
            <a:cs typeface="+mn-cs"/>
          </a:endParaRPr>
        </a:p>
      </dgm:t>
    </dgm:pt>
    <dgm:pt modelId="{4B87BE59-02B9-4886-88F8-F81DDE691865}" type="sibTrans" cxnId="{C884467B-9D35-465D-848B-113744585A03}">
      <dgm:prSet/>
      <dgm:spPr/>
      <dgm:t>
        <a:bodyPr/>
        <a:lstStyle/>
        <a:p>
          <a:endParaRPr lang="zh-CN" altLang="en-US"/>
        </a:p>
      </dgm:t>
    </dgm:pt>
    <dgm:pt modelId="{7F079C7B-9B39-42F1-8EAC-C94F7B07C187}">
      <dgm:prSet phldrT="[文本]"/>
      <dgm:spPr>
        <a:xfrm>
          <a:off x="4095742" y="660330"/>
          <a:ext cx="1714515" cy="572375"/>
        </a:xfrm>
        <a:prstGeom prst="roundRect">
          <a:avLst>
            <a:gd name="adj" fmla="val 10000"/>
          </a:avLst>
        </a:prstGeom>
        <a:gradFill rotWithShape="0">
          <a:gsLst>
            <a:gs pos="0">
              <a:srgbClr val="39639D">
                <a:hueOff val="0"/>
                <a:satOff val="0"/>
                <a:lumOff val="0"/>
                <a:alphaOff val="0"/>
                <a:shade val="15000"/>
                <a:satMod val="180000"/>
              </a:srgbClr>
            </a:gs>
            <a:gs pos="50000">
              <a:srgbClr val="39639D">
                <a:hueOff val="0"/>
                <a:satOff val="0"/>
                <a:lumOff val="0"/>
                <a:alphaOff val="0"/>
                <a:shade val="45000"/>
                <a:satMod val="170000"/>
              </a:srgbClr>
            </a:gs>
            <a:gs pos="70000">
              <a:srgbClr val="39639D">
                <a:hueOff val="0"/>
                <a:satOff val="0"/>
                <a:lumOff val="0"/>
                <a:alphaOff val="0"/>
                <a:tint val="99000"/>
                <a:shade val="65000"/>
                <a:satMod val="155000"/>
              </a:srgbClr>
            </a:gs>
            <a:gs pos="100000">
              <a:srgbClr val="39639D">
                <a:hueOff val="0"/>
                <a:satOff val="0"/>
                <a:lumOff val="0"/>
                <a:alphaOff val="0"/>
                <a:tint val="95500"/>
                <a:shade val="100000"/>
                <a:satMod val="155000"/>
              </a:srgb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t>
        <a:bodyPr/>
        <a:lstStyle/>
        <a:p>
          <a:r>
            <a:rPr lang="zh-CN" altLang="en-US" dirty="0">
              <a:solidFill>
                <a:sysClr val="window" lastClr="FFFFFF"/>
              </a:solidFill>
              <a:latin typeface="Lucida Sans Unicode"/>
              <a:ea typeface="黑体" panose="02010609060101010101" pitchFamily="49" charset="-122"/>
              <a:cs typeface="+mn-cs"/>
            </a:rPr>
            <a:t>设备表</a:t>
          </a:r>
        </a:p>
      </dgm:t>
    </dgm:pt>
    <dgm:pt modelId="{549950D8-2F02-4839-B4F4-E2A609D6373E}" type="parTrans" cxnId="{98BEC71C-610C-4827-A2B3-587E5398684B}">
      <dgm:prSet/>
      <dgm:spPr>
        <a:xfrm rot="21501347">
          <a:off x="2169143" y="962782"/>
          <a:ext cx="1926995" cy="22763"/>
        </a:xfrm>
        <a:custGeom>
          <a:avLst/>
          <a:gdLst/>
          <a:ahLst/>
          <a:cxnLst/>
          <a:rect l="0" t="0" r="0" b="0"/>
          <a:pathLst>
            <a:path>
              <a:moveTo>
                <a:pt x="0" y="11381"/>
              </a:moveTo>
              <a:lnTo>
                <a:pt x="1926995" y="11381"/>
              </a:lnTo>
            </a:path>
          </a:pathLst>
        </a:custGeom>
        <a:noFill/>
        <a:ln w="55000" cap="flat" cmpd="dbl" algn="ctr">
          <a:solidFill>
            <a:scrgbClr r="0" g="0" b="0"/>
          </a:solidFill>
          <a:prstDash val="solid"/>
          <a:tailEnd type="triangle"/>
        </a:ln>
        <a:effectLst/>
        <a:scene3d>
          <a:camera prst="orthographicFront"/>
          <a:lightRig rig="threePt" dir="t">
            <a:rot lat="0" lon="0" rev="7500000"/>
          </a:lightRig>
        </a:scene3d>
        <a:sp3d z="-40000" prstMaterial="matte"/>
      </dgm:spPr>
      <dgm:t>
        <a:bodyPr/>
        <a:lstStyle/>
        <a:p>
          <a:endParaRPr lang="zh-CN" altLang="en-US">
            <a:solidFill>
              <a:sysClr val="windowText" lastClr="000000">
                <a:hueOff val="0"/>
                <a:satOff val="0"/>
                <a:lumOff val="0"/>
                <a:alphaOff val="0"/>
              </a:sysClr>
            </a:solidFill>
            <a:latin typeface="Lucida Sans Unicode"/>
            <a:ea typeface="黑体" panose="02010609060101010101" pitchFamily="49" charset="-122"/>
            <a:cs typeface="+mn-cs"/>
          </a:endParaRPr>
        </a:p>
      </dgm:t>
    </dgm:pt>
    <dgm:pt modelId="{5738488B-3C41-4C2E-BEE1-2F2931493DD8}" type="sibTrans" cxnId="{98BEC71C-610C-4827-A2B3-587E5398684B}">
      <dgm:prSet/>
      <dgm:spPr/>
      <dgm:t>
        <a:bodyPr/>
        <a:lstStyle/>
        <a:p>
          <a:endParaRPr lang="zh-CN" altLang="en-US"/>
        </a:p>
      </dgm:t>
    </dgm:pt>
    <dgm:pt modelId="{0929AA77-9D2E-442D-99F4-45D01391D11B}">
      <dgm:prSet phldrT="[文本]"/>
      <dgm:spPr>
        <a:xfrm>
          <a:off x="4095742" y="1318562"/>
          <a:ext cx="1714515" cy="572375"/>
        </a:xfrm>
        <a:prstGeom prst="roundRect">
          <a:avLst>
            <a:gd name="adj" fmla="val 10000"/>
          </a:avLst>
        </a:prstGeom>
        <a:gradFill rotWithShape="0">
          <a:gsLst>
            <a:gs pos="0">
              <a:srgbClr val="39639D">
                <a:hueOff val="0"/>
                <a:satOff val="0"/>
                <a:lumOff val="0"/>
                <a:alphaOff val="0"/>
                <a:shade val="15000"/>
                <a:satMod val="180000"/>
              </a:srgbClr>
            </a:gs>
            <a:gs pos="50000">
              <a:srgbClr val="39639D">
                <a:hueOff val="0"/>
                <a:satOff val="0"/>
                <a:lumOff val="0"/>
                <a:alphaOff val="0"/>
                <a:shade val="45000"/>
                <a:satMod val="170000"/>
              </a:srgbClr>
            </a:gs>
            <a:gs pos="70000">
              <a:srgbClr val="39639D">
                <a:hueOff val="0"/>
                <a:satOff val="0"/>
                <a:lumOff val="0"/>
                <a:alphaOff val="0"/>
                <a:tint val="99000"/>
                <a:shade val="65000"/>
                <a:satMod val="155000"/>
              </a:srgbClr>
            </a:gs>
            <a:gs pos="100000">
              <a:srgbClr val="39639D">
                <a:hueOff val="0"/>
                <a:satOff val="0"/>
                <a:lumOff val="0"/>
                <a:alphaOff val="0"/>
                <a:tint val="95500"/>
                <a:shade val="100000"/>
                <a:satMod val="155000"/>
              </a:srgb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t>
        <a:bodyPr/>
        <a:lstStyle/>
        <a:p>
          <a:r>
            <a:rPr lang="zh-CN" altLang="en-US" dirty="0">
              <a:solidFill>
                <a:sysClr val="window" lastClr="FFFFFF"/>
              </a:solidFill>
              <a:latin typeface="Lucida Sans Unicode"/>
              <a:ea typeface="黑体" panose="02010609060101010101" pitchFamily="49" charset="-122"/>
              <a:cs typeface="+mn-cs"/>
            </a:rPr>
            <a:t>文件表</a:t>
          </a:r>
        </a:p>
      </dgm:t>
    </dgm:pt>
    <dgm:pt modelId="{93EC7414-F8C6-4CAD-B80D-47947B6C5FFC}" type="parTrans" cxnId="{38E262A6-9A13-4CAB-A545-BABF75DEAEA2}">
      <dgm:prSet/>
      <dgm:spPr>
        <a:xfrm rot="21501347">
          <a:off x="2169143" y="1621013"/>
          <a:ext cx="1926995" cy="22763"/>
        </a:xfrm>
        <a:custGeom>
          <a:avLst/>
          <a:gdLst/>
          <a:ahLst/>
          <a:cxnLst/>
          <a:rect l="0" t="0" r="0" b="0"/>
          <a:pathLst>
            <a:path>
              <a:moveTo>
                <a:pt x="0" y="11381"/>
              </a:moveTo>
              <a:lnTo>
                <a:pt x="1926995" y="11381"/>
              </a:lnTo>
            </a:path>
          </a:pathLst>
        </a:custGeom>
        <a:noFill/>
        <a:ln w="55000" cap="flat" cmpd="dbl" algn="ctr">
          <a:solidFill>
            <a:scrgbClr r="0" g="0" b="0"/>
          </a:solidFill>
          <a:prstDash val="solid"/>
          <a:tailEnd type="triangle"/>
        </a:ln>
        <a:effectLst/>
        <a:scene3d>
          <a:camera prst="orthographicFront"/>
          <a:lightRig rig="threePt" dir="t">
            <a:rot lat="0" lon="0" rev="7500000"/>
          </a:lightRig>
        </a:scene3d>
        <a:sp3d z="-40000" prstMaterial="matte"/>
      </dgm:spPr>
      <dgm:t>
        <a:bodyPr/>
        <a:lstStyle/>
        <a:p>
          <a:endParaRPr lang="zh-CN" altLang="en-US">
            <a:solidFill>
              <a:sysClr val="windowText" lastClr="000000">
                <a:hueOff val="0"/>
                <a:satOff val="0"/>
                <a:lumOff val="0"/>
                <a:alphaOff val="0"/>
              </a:sysClr>
            </a:solidFill>
            <a:latin typeface="Lucida Sans Unicode"/>
            <a:ea typeface="黑体" panose="02010609060101010101" pitchFamily="49" charset="-122"/>
            <a:cs typeface="+mn-cs"/>
          </a:endParaRPr>
        </a:p>
      </dgm:t>
    </dgm:pt>
    <dgm:pt modelId="{0202CB18-D7D8-40BD-A391-4A8CDDBCE8FA}" type="sibTrans" cxnId="{38E262A6-9A13-4CAB-A545-BABF75DEAEA2}">
      <dgm:prSet/>
      <dgm:spPr/>
      <dgm:t>
        <a:bodyPr/>
        <a:lstStyle/>
        <a:p>
          <a:endParaRPr lang="zh-CN" altLang="en-US"/>
        </a:p>
      </dgm:t>
    </dgm:pt>
    <dgm:pt modelId="{A4D1B966-8A72-4D61-854A-A74799172D18}">
      <dgm:prSet phldrT="[文本]"/>
      <dgm:spPr>
        <a:xfrm>
          <a:off x="4095742" y="1976793"/>
          <a:ext cx="1714515" cy="572375"/>
        </a:xfrm>
        <a:prstGeom prst="roundRect">
          <a:avLst>
            <a:gd name="adj" fmla="val 10000"/>
          </a:avLst>
        </a:prstGeom>
        <a:gradFill rotWithShape="0">
          <a:gsLst>
            <a:gs pos="0">
              <a:srgbClr val="39639D">
                <a:hueOff val="0"/>
                <a:satOff val="0"/>
                <a:lumOff val="0"/>
                <a:alphaOff val="0"/>
                <a:shade val="15000"/>
                <a:satMod val="180000"/>
              </a:srgbClr>
            </a:gs>
            <a:gs pos="50000">
              <a:srgbClr val="39639D">
                <a:hueOff val="0"/>
                <a:satOff val="0"/>
                <a:lumOff val="0"/>
                <a:alphaOff val="0"/>
                <a:shade val="45000"/>
                <a:satMod val="170000"/>
              </a:srgbClr>
            </a:gs>
            <a:gs pos="70000">
              <a:srgbClr val="39639D">
                <a:hueOff val="0"/>
                <a:satOff val="0"/>
                <a:lumOff val="0"/>
                <a:alphaOff val="0"/>
                <a:tint val="99000"/>
                <a:shade val="65000"/>
                <a:satMod val="155000"/>
              </a:srgbClr>
            </a:gs>
            <a:gs pos="100000">
              <a:srgbClr val="39639D">
                <a:hueOff val="0"/>
                <a:satOff val="0"/>
                <a:lumOff val="0"/>
                <a:alphaOff val="0"/>
                <a:tint val="95500"/>
                <a:shade val="100000"/>
                <a:satMod val="155000"/>
              </a:srgb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t>
        <a:bodyPr/>
        <a:lstStyle/>
        <a:p>
          <a:r>
            <a:rPr lang="zh-CN" altLang="en-US" dirty="0">
              <a:solidFill>
                <a:sysClr val="window" lastClr="FFFFFF"/>
              </a:solidFill>
              <a:latin typeface="Lucida Sans Unicode"/>
              <a:ea typeface="黑体" panose="02010609060101010101" pitchFamily="49" charset="-122"/>
              <a:cs typeface="+mn-cs"/>
            </a:rPr>
            <a:t>进程</a:t>
          </a:r>
          <a:r>
            <a:rPr lang="en-US" altLang="zh-CN" dirty="0">
              <a:solidFill>
                <a:sysClr val="window" lastClr="FFFFFF"/>
              </a:solidFill>
              <a:latin typeface="Lucida Sans Unicode"/>
              <a:ea typeface="黑体" panose="02010609060101010101" pitchFamily="49" charset="-122"/>
              <a:cs typeface="+mn-cs"/>
            </a:rPr>
            <a:t>1</a:t>
          </a:r>
          <a:endParaRPr lang="zh-CN" altLang="en-US" dirty="0">
            <a:solidFill>
              <a:sysClr val="window" lastClr="FFFFFF"/>
            </a:solidFill>
            <a:latin typeface="Lucida Sans Unicode"/>
            <a:ea typeface="黑体" panose="02010609060101010101" pitchFamily="49" charset="-122"/>
            <a:cs typeface="+mn-cs"/>
          </a:endParaRPr>
        </a:p>
      </dgm:t>
    </dgm:pt>
    <dgm:pt modelId="{65A65467-7967-4081-A3B9-83BDC0DF3C5E}" type="parTrans" cxnId="{D5215160-A540-460E-954E-664906BF0849}">
      <dgm:prSet/>
      <dgm:spPr>
        <a:xfrm rot="21524143">
          <a:off x="2169294" y="2272854"/>
          <a:ext cx="1926682" cy="22763"/>
        </a:xfrm>
        <a:custGeom>
          <a:avLst/>
          <a:gdLst/>
          <a:ahLst/>
          <a:cxnLst/>
          <a:rect l="0" t="0" r="0" b="0"/>
          <a:pathLst>
            <a:path>
              <a:moveTo>
                <a:pt x="0" y="11381"/>
              </a:moveTo>
              <a:lnTo>
                <a:pt x="1926682" y="11381"/>
              </a:lnTo>
            </a:path>
          </a:pathLst>
        </a:custGeom>
        <a:noFill/>
        <a:ln w="55000" cap="flat" cmpd="dbl" algn="ctr">
          <a:solidFill>
            <a:scrgbClr r="0" g="0" b="0"/>
          </a:solidFill>
          <a:prstDash val="solid"/>
          <a:tailEnd type="triangle"/>
        </a:ln>
        <a:effectLst/>
        <a:scene3d>
          <a:camera prst="orthographicFront"/>
          <a:lightRig rig="threePt" dir="t">
            <a:rot lat="0" lon="0" rev="7500000"/>
          </a:lightRig>
        </a:scene3d>
        <a:sp3d z="-40000" prstMaterial="matte"/>
      </dgm:spPr>
      <dgm:t>
        <a:bodyPr/>
        <a:lstStyle/>
        <a:p>
          <a:endParaRPr lang="zh-CN" altLang="en-US">
            <a:solidFill>
              <a:sysClr val="windowText" lastClr="000000">
                <a:hueOff val="0"/>
                <a:satOff val="0"/>
                <a:lumOff val="0"/>
                <a:alphaOff val="0"/>
              </a:sysClr>
            </a:solidFill>
            <a:latin typeface="Lucida Sans Unicode"/>
            <a:ea typeface="黑体" panose="02010609060101010101" pitchFamily="49" charset="-122"/>
            <a:cs typeface="+mn-cs"/>
          </a:endParaRPr>
        </a:p>
      </dgm:t>
    </dgm:pt>
    <dgm:pt modelId="{63622AFE-B168-4B5C-8B15-FD02935984F7}" type="sibTrans" cxnId="{D5215160-A540-460E-954E-664906BF0849}">
      <dgm:prSet/>
      <dgm:spPr/>
      <dgm:t>
        <a:bodyPr/>
        <a:lstStyle/>
        <a:p>
          <a:endParaRPr lang="zh-CN" altLang="en-US"/>
        </a:p>
      </dgm:t>
    </dgm:pt>
    <dgm:pt modelId="{F80FD866-FFFF-4670-BB84-7A7FC0929D7A}">
      <dgm:prSet phldrT="[文本]"/>
      <dgm:spPr>
        <a:xfrm>
          <a:off x="4095742" y="2635024"/>
          <a:ext cx="1714515" cy="572375"/>
        </a:xfrm>
        <a:prstGeom prst="roundRect">
          <a:avLst>
            <a:gd name="adj" fmla="val 10000"/>
          </a:avLst>
        </a:prstGeom>
        <a:gradFill rotWithShape="0">
          <a:gsLst>
            <a:gs pos="0">
              <a:srgbClr val="39639D">
                <a:hueOff val="0"/>
                <a:satOff val="0"/>
                <a:lumOff val="0"/>
                <a:alphaOff val="0"/>
                <a:shade val="15000"/>
                <a:satMod val="180000"/>
              </a:srgbClr>
            </a:gs>
            <a:gs pos="50000">
              <a:srgbClr val="39639D">
                <a:hueOff val="0"/>
                <a:satOff val="0"/>
                <a:lumOff val="0"/>
                <a:alphaOff val="0"/>
                <a:shade val="45000"/>
                <a:satMod val="170000"/>
              </a:srgbClr>
            </a:gs>
            <a:gs pos="70000">
              <a:srgbClr val="39639D">
                <a:hueOff val="0"/>
                <a:satOff val="0"/>
                <a:lumOff val="0"/>
                <a:alphaOff val="0"/>
                <a:tint val="99000"/>
                <a:shade val="65000"/>
                <a:satMod val="155000"/>
              </a:srgbClr>
            </a:gs>
            <a:gs pos="100000">
              <a:srgbClr val="39639D">
                <a:hueOff val="0"/>
                <a:satOff val="0"/>
                <a:lumOff val="0"/>
                <a:alphaOff val="0"/>
                <a:tint val="95500"/>
                <a:shade val="100000"/>
                <a:satMod val="155000"/>
              </a:srgb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t>
        <a:bodyPr/>
        <a:lstStyle/>
        <a:p>
          <a:r>
            <a:rPr lang="zh-CN" altLang="en-US" dirty="0">
              <a:solidFill>
                <a:sysClr val="window" lastClr="FFFFFF"/>
              </a:solidFill>
              <a:latin typeface="Lucida Sans Unicode"/>
              <a:ea typeface="黑体" panose="02010609060101010101" pitchFamily="49" charset="-122"/>
              <a:cs typeface="+mn-cs"/>
            </a:rPr>
            <a:t>进程</a:t>
          </a:r>
          <a:r>
            <a:rPr lang="en-US" altLang="zh-CN" dirty="0">
              <a:solidFill>
                <a:sysClr val="window" lastClr="FFFFFF"/>
              </a:solidFill>
              <a:latin typeface="Lucida Sans Unicode"/>
              <a:ea typeface="黑体" panose="02010609060101010101" pitchFamily="49" charset="-122"/>
              <a:cs typeface="+mn-cs"/>
            </a:rPr>
            <a:t>2</a:t>
          </a:r>
          <a:endParaRPr lang="zh-CN" altLang="en-US" dirty="0">
            <a:solidFill>
              <a:sysClr val="window" lastClr="FFFFFF"/>
            </a:solidFill>
            <a:latin typeface="Lucida Sans Unicode"/>
            <a:ea typeface="黑体" panose="02010609060101010101" pitchFamily="49" charset="-122"/>
            <a:cs typeface="+mn-cs"/>
          </a:endParaRPr>
        </a:p>
      </dgm:t>
    </dgm:pt>
    <dgm:pt modelId="{8DD1A294-C45A-4464-8013-2F69215A8898}" type="parTrans" cxnId="{24BFA282-FDEE-4F18-9087-DA274B757E9B}">
      <dgm:prSet/>
      <dgm:spPr>
        <a:xfrm rot="1063600">
          <a:off x="2121520" y="2601969"/>
          <a:ext cx="2022229" cy="22763"/>
        </a:xfrm>
        <a:custGeom>
          <a:avLst/>
          <a:gdLst/>
          <a:ahLst/>
          <a:cxnLst/>
          <a:rect l="0" t="0" r="0" b="0"/>
          <a:pathLst>
            <a:path>
              <a:moveTo>
                <a:pt x="0" y="11381"/>
              </a:moveTo>
              <a:lnTo>
                <a:pt x="2022229" y="11381"/>
              </a:lnTo>
            </a:path>
          </a:pathLst>
        </a:custGeom>
        <a:noFill/>
        <a:ln w="55000" cap="flat" cmpd="dbl" algn="ctr">
          <a:solidFill>
            <a:scrgbClr r="0" g="0" b="0"/>
          </a:solidFill>
          <a:prstDash val="solid"/>
          <a:tailEnd type="triangle"/>
        </a:ln>
        <a:effectLst/>
        <a:scene3d>
          <a:camera prst="orthographicFront"/>
          <a:lightRig rig="threePt" dir="t">
            <a:rot lat="0" lon="0" rev="7500000"/>
          </a:lightRig>
        </a:scene3d>
        <a:sp3d z="-40000" prstMaterial="matte"/>
      </dgm:spPr>
      <dgm:t>
        <a:bodyPr/>
        <a:lstStyle/>
        <a:p>
          <a:endParaRPr lang="zh-CN" altLang="en-US">
            <a:solidFill>
              <a:sysClr val="windowText" lastClr="000000">
                <a:hueOff val="0"/>
                <a:satOff val="0"/>
                <a:lumOff val="0"/>
                <a:alphaOff val="0"/>
              </a:sysClr>
            </a:solidFill>
            <a:latin typeface="Lucida Sans Unicode"/>
            <a:ea typeface="黑体" panose="02010609060101010101" pitchFamily="49" charset="-122"/>
            <a:cs typeface="+mn-cs"/>
          </a:endParaRPr>
        </a:p>
      </dgm:t>
    </dgm:pt>
    <dgm:pt modelId="{D04BCA0C-DD8C-45C4-926C-A82AEE6061F0}" type="sibTrans" cxnId="{24BFA282-FDEE-4F18-9087-DA274B757E9B}">
      <dgm:prSet/>
      <dgm:spPr/>
      <dgm:t>
        <a:bodyPr/>
        <a:lstStyle/>
        <a:p>
          <a:endParaRPr lang="zh-CN" altLang="en-US"/>
        </a:p>
      </dgm:t>
    </dgm:pt>
    <dgm:pt modelId="{6722E0FF-9ED2-44F1-845C-00A4F02DC992}">
      <dgm:prSet phldrT="[文本]"/>
      <dgm:spPr>
        <a:xfrm>
          <a:off x="4095742" y="3951487"/>
          <a:ext cx="1714515" cy="572375"/>
        </a:xfrm>
        <a:prstGeom prst="roundRect">
          <a:avLst>
            <a:gd name="adj" fmla="val 10000"/>
          </a:avLst>
        </a:prstGeom>
        <a:gradFill rotWithShape="0">
          <a:gsLst>
            <a:gs pos="0">
              <a:srgbClr val="39639D">
                <a:hueOff val="0"/>
                <a:satOff val="0"/>
                <a:lumOff val="0"/>
                <a:alphaOff val="0"/>
                <a:shade val="15000"/>
                <a:satMod val="180000"/>
              </a:srgbClr>
            </a:gs>
            <a:gs pos="50000">
              <a:srgbClr val="39639D">
                <a:hueOff val="0"/>
                <a:satOff val="0"/>
                <a:lumOff val="0"/>
                <a:alphaOff val="0"/>
                <a:shade val="45000"/>
                <a:satMod val="170000"/>
              </a:srgbClr>
            </a:gs>
            <a:gs pos="70000">
              <a:srgbClr val="39639D">
                <a:hueOff val="0"/>
                <a:satOff val="0"/>
                <a:lumOff val="0"/>
                <a:alphaOff val="0"/>
                <a:tint val="99000"/>
                <a:shade val="65000"/>
                <a:satMod val="155000"/>
              </a:srgbClr>
            </a:gs>
            <a:gs pos="100000">
              <a:srgbClr val="39639D">
                <a:hueOff val="0"/>
                <a:satOff val="0"/>
                <a:lumOff val="0"/>
                <a:alphaOff val="0"/>
                <a:tint val="95500"/>
                <a:shade val="100000"/>
                <a:satMod val="155000"/>
              </a:srgb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t>
        <a:bodyPr/>
        <a:lstStyle/>
        <a:p>
          <a:r>
            <a:rPr lang="zh-CN" altLang="en-US" dirty="0">
              <a:solidFill>
                <a:sysClr val="window" lastClr="FFFFFF"/>
              </a:solidFill>
              <a:latin typeface="Lucida Sans Unicode"/>
              <a:ea typeface="黑体" panose="02010609060101010101" pitchFamily="49" charset="-122"/>
              <a:cs typeface="+mn-cs"/>
            </a:rPr>
            <a:t>进程</a:t>
          </a:r>
          <a:r>
            <a:rPr lang="en-US" altLang="zh-CN" dirty="0">
              <a:solidFill>
                <a:sysClr val="window" lastClr="FFFFFF"/>
              </a:solidFill>
              <a:latin typeface="Lucida Sans Unicode"/>
              <a:ea typeface="黑体" panose="02010609060101010101" pitchFamily="49" charset="-122"/>
              <a:cs typeface="+mn-cs"/>
            </a:rPr>
            <a:t>n</a:t>
          </a:r>
          <a:endParaRPr lang="zh-CN" altLang="en-US" dirty="0">
            <a:solidFill>
              <a:sysClr val="window" lastClr="FFFFFF"/>
            </a:solidFill>
            <a:latin typeface="Lucida Sans Unicode"/>
            <a:ea typeface="黑体" panose="02010609060101010101" pitchFamily="49" charset="-122"/>
            <a:cs typeface="+mn-cs"/>
          </a:endParaRPr>
        </a:p>
      </dgm:t>
    </dgm:pt>
    <dgm:pt modelId="{9B19D574-45ED-4B30-B7E7-346B4EB70836}" type="parTrans" cxnId="{00792FBF-1CF2-4F8A-AE0E-2BCE6F935A98}">
      <dgm:prSet/>
      <dgm:spPr>
        <a:xfrm rot="2705319">
          <a:off x="1768484" y="3260201"/>
          <a:ext cx="2728302" cy="22763"/>
        </a:xfrm>
        <a:custGeom>
          <a:avLst/>
          <a:gdLst/>
          <a:ahLst/>
          <a:cxnLst/>
          <a:rect l="0" t="0" r="0" b="0"/>
          <a:pathLst>
            <a:path>
              <a:moveTo>
                <a:pt x="0" y="11381"/>
              </a:moveTo>
              <a:lnTo>
                <a:pt x="2728302" y="11381"/>
              </a:lnTo>
            </a:path>
          </a:pathLst>
        </a:custGeom>
        <a:noFill/>
        <a:ln w="55000" cap="flat" cmpd="dbl" algn="ctr">
          <a:solidFill>
            <a:scrgbClr r="0" g="0" b="0"/>
          </a:solidFill>
          <a:prstDash val="solid"/>
          <a:tailEnd type="triangle"/>
        </a:ln>
        <a:effectLst/>
        <a:scene3d>
          <a:camera prst="orthographicFront"/>
          <a:lightRig rig="threePt" dir="t">
            <a:rot lat="0" lon="0" rev="7500000"/>
          </a:lightRig>
        </a:scene3d>
        <a:sp3d z="-40000" prstMaterial="matte"/>
      </dgm:spPr>
      <dgm:t>
        <a:bodyPr/>
        <a:lstStyle/>
        <a:p>
          <a:endParaRPr lang="zh-CN" altLang="en-US">
            <a:solidFill>
              <a:sysClr val="windowText" lastClr="000000">
                <a:hueOff val="0"/>
                <a:satOff val="0"/>
                <a:lumOff val="0"/>
                <a:alphaOff val="0"/>
              </a:sysClr>
            </a:solidFill>
            <a:latin typeface="Lucida Sans Unicode"/>
            <a:ea typeface="黑体" panose="02010609060101010101" pitchFamily="49" charset="-122"/>
            <a:cs typeface="+mn-cs"/>
          </a:endParaRPr>
        </a:p>
      </dgm:t>
    </dgm:pt>
    <dgm:pt modelId="{ADD5B20E-3ECA-4172-BBB8-E726AC5B32E7}" type="sibTrans" cxnId="{00792FBF-1CF2-4F8A-AE0E-2BCE6F935A98}">
      <dgm:prSet/>
      <dgm:spPr/>
      <dgm:t>
        <a:bodyPr/>
        <a:lstStyle/>
        <a:p>
          <a:endParaRPr lang="zh-CN" altLang="en-US"/>
        </a:p>
      </dgm:t>
    </dgm:pt>
    <dgm:pt modelId="{B8D9FA28-CFDD-4E25-B74A-36BA0DA63270}">
      <dgm:prSet phldrT="[文本]"/>
      <dgm:spPr>
        <a:xfrm>
          <a:off x="4095742" y="3293256"/>
          <a:ext cx="1714515" cy="572375"/>
        </a:xfrm>
        <a:prstGeom prst="roundRect">
          <a:avLst>
            <a:gd name="adj" fmla="val 10000"/>
          </a:avLst>
        </a:prstGeom>
        <a:gradFill rotWithShape="0">
          <a:gsLst>
            <a:gs pos="0">
              <a:srgbClr val="39639D">
                <a:hueOff val="0"/>
                <a:satOff val="0"/>
                <a:lumOff val="0"/>
                <a:alphaOff val="0"/>
                <a:shade val="15000"/>
                <a:satMod val="180000"/>
              </a:srgbClr>
            </a:gs>
            <a:gs pos="50000">
              <a:srgbClr val="39639D">
                <a:hueOff val="0"/>
                <a:satOff val="0"/>
                <a:lumOff val="0"/>
                <a:alphaOff val="0"/>
                <a:shade val="45000"/>
                <a:satMod val="170000"/>
              </a:srgbClr>
            </a:gs>
            <a:gs pos="70000">
              <a:srgbClr val="39639D">
                <a:hueOff val="0"/>
                <a:satOff val="0"/>
                <a:lumOff val="0"/>
                <a:alphaOff val="0"/>
                <a:tint val="99000"/>
                <a:shade val="65000"/>
                <a:satMod val="155000"/>
              </a:srgbClr>
            </a:gs>
            <a:gs pos="100000">
              <a:srgbClr val="39639D">
                <a:hueOff val="0"/>
                <a:satOff val="0"/>
                <a:lumOff val="0"/>
                <a:alphaOff val="0"/>
                <a:tint val="95500"/>
                <a:shade val="100000"/>
                <a:satMod val="155000"/>
              </a:srgb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t>
        <a:bodyPr/>
        <a:lstStyle/>
        <a:p>
          <a:r>
            <a:rPr lang="en-US" altLang="zh-CN" dirty="0">
              <a:solidFill>
                <a:sysClr val="window" lastClr="FFFFFF"/>
              </a:solidFill>
              <a:latin typeface="Lucida Sans Unicode"/>
              <a:ea typeface="黑体" panose="02010609060101010101" pitchFamily="49" charset="-122"/>
              <a:cs typeface="+mn-cs"/>
            </a:rPr>
            <a:t>……</a:t>
          </a:r>
          <a:endParaRPr lang="zh-CN" altLang="en-US" dirty="0">
            <a:solidFill>
              <a:sysClr val="window" lastClr="FFFFFF"/>
            </a:solidFill>
            <a:latin typeface="Lucida Sans Unicode"/>
            <a:ea typeface="黑体" panose="02010609060101010101" pitchFamily="49" charset="-122"/>
            <a:cs typeface="+mn-cs"/>
          </a:endParaRPr>
        </a:p>
      </dgm:t>
    </dgm:pt>
    <dgm:pt modelId="{90B938D8-FFC9-48CB-9D11-1E4EDDC556DC}" type="parTrans" cxnId="{FB40A05F-02BC-4F86-8066-BF0FFA6F3E75}">
      <dgm:prSet/>
      <dgm:spPr>
        <a:xfrm rot="2008783">
          <a:off x="1977943" y="2931085"/>
          <a:ext cx="2309383" cy="22763"/>
        </a:xfrm>
        <a:custGeom>
          <a:avLst/>
          <a:gdLst/>
          <a:ahLst/>
          <a:cxnLst/>
          <a:rect l="0" t="0" r="0" b="0"/>
          <a:pathLst>
            <a:path>
              <a:moveTo>
                <a:pt x="0" y="11381"/>
              </a:moveTo>
              <a:lnTo>
                <a:pt x="2309383" y="11381"/>
              </a:lnTo>
            </a:path>
          </a:pathLst>
        </a:custGeom>
        <a:noFill/>
        <a:ln w="55000" cap="flat" cmpd="dbl" algn="ctr">
          <a:solidFill>
            <a:scrgbClr r="0" g="0" b="0"/>
          </a:solidFill>
          <a:prstDash val="solid"/>
          <a:tailEnd type="triangle"/>
        </a:ln>
        <a:effectLst/>
        <a:scene3d>
          <a:camera prst="orthographicFront"/>
          <a:lightRig rig="threePt" dir="t">
            <a:rot lat="0" lon="0" rev="7500000"/>
          </a:lightRig>
        </a:scene3d>
        <a:sp3d z="-40000" prstMaterial="matte"/>
      </dgm:spPr>
      <dgm:t>
        <a:bodyPr/>
        <a:lstStyle/>
        <a:p>
          <a:endParaRPr lang="zh-CN" altLang="en-US">
            <a:solidFill>
              <a:sysClr val="windowText" lastClr="000000">
                <a:hueOff val="0"/>
                <a:satOff val="0"/>
                <a:lumOff val="0"/>
                <a:alphaOff val="0"/>
              </a:sysClr>
            </a:solidFill>
            <a:latin typeface="Lucida Sans Unicode"/>
            <a:ea typeface="黑体" panose="02010609060101010101" pitchFamily="49" charset="-122"/>
            <a:cs typeface="+mn-cs"/>
          </a:endParaRPr>
        </a:p>
      </dgm:t>
    </dgm:pt>
    <dgm:pt modelId="{04DBAC60-C036-4562-8A75-F0F2B1C5A53F}" type="sibTrans" cxnId="{FB40A05F-02BC-4F86-8066-BF0FFA6F3E75}">
      <dgm:prSet/>
      <dgm:spPr/>
      <dgm:t>
        <a:bodyPr/>
        <a:lstStyle/>
        <a:p>
          <a:endParaRPr lang="zh-CN" altLang="en-US"/>
        </a:p>
      </dgm:t>
    </dgm:pt>
    <dgm:pt modelId="{931C1F19-1BEB-47FD-A27D-A1B50E544058}">
      <dgm:prSet phldrT="[文本]"/>
      <dgm:spPr>
        <a:xfrm>
          <a:off x="7523032" y="1976793"/>
          <a:ext cx="1144750" cy="572375"/>
        </a:xfrm>
        <a:prstGeom prst="roundRect">
          <a:avLst>
            <a:gd name="adj" fmla="val 10000"/>
          </a:avLst>
        </a:prstGeom>
        <a:gradFill rotWithShape="0">
          <a:gsLst>
            <a:gs pos="0">
              <a:srgbClr val="474B78">
                <a:hueOff val="0"/>
                <a:satOff val="0"/>
                <a:lumOff val="0"/>
                <a:alphaOff val="0"/>
                <a:shade val="15000"/>
                <a:satMod val="180000"/>
              </a:srgbClr>
            </a:gs>
            <a:gs pos="50000">
              <a:srgbClr val="474B78">
                <a:hueOff val="0"/>
                <a:satOff val="0"/>
                <a:lumOff val="0"/>
                <a:alphaOff val="0"/>
                <a:shade val="45000"/>
                <a:satMod val="170000"/>
              </a:srgbClr>
            </a:gs>
            <a:gs pos="70000">
              <a:srgbClr val="474B78">
                <a:hueOff val="0"/>
                <a:satOff val="0"/>
                <a:lumOff val="0"/>
                <a:alphaOff val="0"/>
                <a:tint val="99000"/>
                <a:shade val="65000"/>
                <a:satMod val="155000"/>
              </a:srgbClr>
            </a:gs>
            <a:gs pos="100000">
              <a:srgbClr val="474B78">
                <a:hueOff val="0"/>
                <a:satOff val="0"/>
                <a:lumOff val="0"/>
                <a:alphaOff val="0"/>
                <a:tint val="95500"/>
                <a:shade val="100000"/>
                <a:satMod val="155000"/>
              </a:srgb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t>
        <a:bodyPr/>
        <a:lstStyle/>
        <a:p>
          <a:r>
            <a:rPr lang="zh-CN" altLang="en-US" dirty="0">
              <a:solidFill>
                <a:sysClr val="window" lastClr="FFFFFF"/>
              </a:solidFill>
              <a:latin typeface="Lucida Sans Unicode"/>
              <a:ea typeface="黑体" panose="02010609060101010101" pitchFamily="49" charset="-122"/>
              <a:cs typeface="+mn-cs"/>
            </a:rPr>
            <a:t>进程</a:t>
          </a:r>
          <a:r>
            <a:rPr lang="en-US" altLang="zh-CN" dirty="0">
              <a:solidFill>
                <a:sysClr val="window" lastClr="FFFFFF"/>
              </a:solidFill>
              <a:latin typeface="Lucida Sans Unicode"/>
              <a:ea typeface="黑体" panose="02010609060101010101" pitchFamily="49" charset="-122"/>
              <a:cs typeface="+mn-cs"/>
            </a:rPr>
            <a:t>1</a:t>
          </a:r>
          <a:endParaRPr lang="zh-CN" altLang="en-US" dirty="0">
            <a:solidFill>
              <a:sysClr val="window" lastClr="FFFFFF"/>
            </a:solidFill>
            <a:latin typeface="Lucida Sans Unicode"/>
            <a:ea typeface="黑体" panose="02010609060101010101" pitchFamily="49" charset="-122"/>
            <a:cs typeface="+mn-cs"/>
          </a:endParaRPr>
        </a:p>
      </dgm:t>
    </dgm:pt>
    <dgm:pt modelId="{6CAF55A7-C650-4FBB-BB2E-A5A6B8C0ED95}" type="parTrans" cxnId="{F4FB16AA-D252-4F8B-A7FA-C014047CFF13}">
      <dgm:prSet/>
      <dgm:spPr>
        <a:xfrm>
          <a:off x="5810257" y="2251599"/>
          <a:ext cx="1712775" cy="22763"/>
        </a:xfrm>
        <a:custGeom>
          <a:avLst/>
          <a:gdLst/>
          <a:ahLst/>
          <a:cxnLst/>
          <a:rect l="0" t="0" r="0" b="0"/>
          <a:pathLst>
            <a:path>
              <a:moveTo>
                <a:pt x="0" y="11381"/>
              </a:moveTo>
              <a:lnTo>
                <a:pt x="1712775" y="11381"/>
              </a:lnTo>
            </a:path>
          </a:pathLst>
        </a:custGeom>
        <a:noFill/>
        <a:ln w="55000" cap="flat" cmpd="dbl" algn="ctr">
          <a:solidFill>
            <a:scrgbClr r="0" g="0" b="0"/>
          </a:solidFill>
          <a:prstDash val="solid"/>
          <a:tailEnd type="triangle"/>
        </a:ln>
        <a:effectLst/>
        <a:scene3d>
          <a:camera prst="orthographicFront"/>
          <a:lightRig rig="threePt" dir="t">
            <a:rot lat="0" lon="0" rev="7500000"/>
          </a:lightRig>
        </a:scene3d>
        <a:sp3d z="-40000" prstMaterial="matte"/>
      </dgm:spPr>
      <dgm:t>
        <a:bodyPr/>
        <a:lstStyle/>
        <a:p>
          <a:endParaRPr lang="zh-CN" altLang="en-US">
            <a:solidFill>
              <a:sysClr val="windowText" lastClr="000000">
                <a:hueOff val="0"/>
                <a:satOff val="0"/>
                <a:lumOff val="0"/>
                <a:alphaOff val="0"/>
              </a:sysClr>
            </a:solidFill>
            <a:latin typeface="Lucida Sans Unicode"/>
            <a:ea typeface="黑体" panose="02010609060101010101" pitchFamily="49" charset="-122"/>
            <a:cs typeface="+mn-cs"/>
          </a:endParaRPr>
        </a:p>
      </dgm:t>
    </dgm:pt>
    <dgm:pt modelId="{BE507D6C-63A4-491F-AF01-ACB0FE29ECBE}" type="sibTrans" cxnId="{F4FB16AA-D252-4F8B-A7FA-C014047CFF13}">
      <dgm:prSet/>
      <dgm:spPr/>
      <dgm:t>
        <a:bodyPr/>
        <a:lstStyle/>
        <a:p>
          <a:endParaRPr lang="zh-CN" altLang="en-US"/>
        </a:p>
      </dgm:t>
    </dgm:pt>
    <dgm:pt modelId="{34505DDA-0A65-4E3A-AA05-325BECE97914}">
      <dgm:prSet phldrT="[文本]"/>
      <dgm:spPr>
        <a:xfrm>
          <a:off x="7523032" y="3951487"/>
          <a:ext cx="1144750" cy="572375"/>
        </a:xfrm>
        <a:prstGeom prst="roundRect">
          <a:avLst>
            <a:gd name="adj" fmla="val 10000"/>
          </a:avLst>
        </a:prstGeom>
        <a:gradFill rotWithShape="0">
          <a:gsLst>
            <a:gs pos="0">
              <a:srgbClr val="474B78">
                <a:hueOff val="0"/>
                <a:satOff val="0"/>
                <a:lumOff val="0"/>
                <a:alphaOff val="0"/>
                <a:shade val="15000"/>
                <a:satMod val="180000"/>
              </a:srgbClr>
            </a:gs>
            <a:gs pos="50000">
              <a:srgbClr val="474B78">
                <a:hueOff val="0"/>
                <a:satOff val="0"/>
                <a:lumOff val="0"/>
                <a:alphaOff val="0"/>
                <a:shade val="45000"/>
                <a:satMod val="170000"/>
              </a:srgbClr>
            </a:gs>
            <a:gs pos="70000">
              <a:srgbClr val="474B78">
                <a:hueOff val="0"/>
                <a:satOff val="0"/>
                <a:lumOff val="0"/>
                <a:alphaOff val="0"/>
                <a:tint val="99000"/>
                <a:shade val="65000"/>
                <a:satMod val="155000"/>
              </a:srgbClr>
            </a:gs>
            <a:gs pos="100000">
              <a:srgbClr val="474B78">
                <a:hueOff val="0"/>
                <a:satOff val="0"/>
                <a:lumOff val="0"/>
                <a:alphaOff val="0"/>
                <a:tint val="95500"/>
                <a:shade val="100000"/>
                <a:satMod val="155000"/>
              </a:srgb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t>
        <a:bodyPr/>
        <a:lstStyle/>
        <a:p>
          <a:r>
            <a:rPr lang="zh-CN" altLang="en-US" dirty="0">
              <a:solidFill>
                <a:sysClr val="window" lastClr="FFFFFF"/>
              </a:solidFill>
              <a:latin typeface="Lucida Sans Unicode"/>
              <a:ea typeface="黑体" panose="02010609060101010101" pitchFamily="49" charset="-122"/>
              <a:cs typeface="+mn-cs"/>
            </a:rPr>
            <a:t>进程</a:t>
          </a:r>
          <a:r>
            <a:rPr lang="en-US" altLang="zh-CN" dirty="0">
              <a:solidFill>
                <a:sysClr val="window" lastClr="FFFFFF"/>
              </a:solidFill>
              <a:latin typeface="Lucida Sans Unicode"/>
              <a:ea typeface="黑体" panose="02010609060101010101" pitchFamily="49" charset="-122"/>
              <a:cs typeface="+mn-cs"/>
            </a:rPr>
            <a:t>n</a:t>
          </a:r>
          <a:endParaRPr lang="zh-CN" altLang="en-US" dirty="0">
            <a:solidFill>
              <a:sysClr val="window" lastClr="FFFFFF"/>
            </a:solidFill>
            <a:latin typeface="Lucida Sans Unicode"/>
            <a:ea typeface="黑体" panose="02010609060101010101" pitchFamily="49" charset="-122"/>
            <a:cs typeface="+mn-cs"/>
          </a:endParaRPr>
        </a:p>
      </dgm:t>
    </dgm:pt>
    <dgm:pt modelId="{C9B61B11-6B66-4891-9B92-55E1B1DEF809}" type="parTrans" cxnId="{0517D575-C34C-4F92-9F9C-0D9087E29EF9}">
      <dgm:prSet/>
      <dgm:spPr>
        <a:xfrm>
          <a:off x="5810257" y="4226293"/>
          <a:ext cx="1712775" cy="22763"/>
        </a:xfrm>
        <a:custGeom>
          <a:avLst/>
          <a:gdLst/>
          <a:ahLst/>
          <a:cxnLst/>
          <a:rect l="0" t="0" r="0" b="0"/>
          <a:pathLst>
            <a:path>
              <a:moveTo>
                <a:pt x="0" y="11381"/>
              </a:moveTo>
              <a:lnTo>
                <a:pt x="1712775" y="11381"/>
              </a:lnTo>
            </a:path>
          </a:pathLst>
        </a:custGeom>
        <a:noFill/>
        <a:ln w="55000" cap="flat" cmpd="dbl" algn="ctr">
          <a:solidFill>
            <a:scrgbClr r="0" g="0" b="0"/>
          </a:solidFill>
          <a:prstDash val="solid"/>
          <a:tailEnd type="triangle"/>
        </a:ln>
        <a:effectLst/>
        <a:scene3d>
          <a:camera prst="orthographicFront"/>
          <a:lightRig rig="threePt" dir="t">
            <a:rot lat="0" lon="0" rev="7500000"/>
          </a:lightRig>
        </a:scene3d>
        <a:sp3d z="-40000" prstMaterial="matte"/>
      </dgm:spPr>
      <dgm:t>
        <a:bodyPr/>
        <a:lstStyle/>
        <a:p>
          <a:endParaRPr lang="zh-CN" altLang="en-US">
            <a:solidFill>
              <a:sysClr val="windowText" lastClr="000000">
                <a:hueOff val="0"/>
                <a:satOff val="0"/>
                <a:lumOff val="0"/>
                <a:alphaOff val="0"/>
              </a:sysClr>
            </a:solidFill>
            <a:latin typeface="Lucida Sans Unicode"/>
            <a:ea typeface="黑体" panose="02010609060101010101" pitchFamily="49" charset="-122"/>
            <a:cs typeface="+mn-cs"/>
          </a:endParaRPr>
        </a:p>
      </dgm:t>
    </dgm:pt>
    <dgm:pt modelId="{B2009F9C-FE6D-47B8-A451-CEDC84C50CD9}" type="sibTrans" cxnId="{0517D575-C34C-4F92-9F9C-0D9087E29EF9}">
      <dgm:prSet/>
      <dgm:spPr/>
      <dgm:t>
        <a:bodyPr/>
        <a:lstStyle/>
        <a:p>
          <a:endParaRPr lang="zh-CN" altLang="en-US"/>
        </a:p>
      </dgm:t>
    </dgm:pt>
    <dgm:pt modelId="{FD9CA712-8F4F-4C77-90C3-0D17E575C1E9}" type="pres">
      <dgm:prSet presAssocID="{FFDE63D6-0F7E-4925-862D-66AD565AFD01}" presName="diagram" presStyleCnt="0">
        <dgm:presLayoutVars>
          <dgm:chPref val="1"/>
          <dgm:dir/>
          <dgm:animOne val="branch"/>
          <dgm:animLvl val="lvl"/>
          <dgm:resizeHandles val="exact"/>
        </dgm:presLayoutVars>
      </dgm:prSet>
      <dgm:spPr/>
    </dgm:pt>
    <dgm:pt modelId="{57D327B4-B983-452E-855F-6D4D226CFE17}" type="pres">
      <dgm:prSet presAssocID="{5A65A6A7-29AE-4CEB-AA76-68B442D6EB04}" presName="root1" presStyleCnt="0"/>
      <dgm:spPr/>
    </dgm:pt>
    <dgm:pt modelId="{9BDD571A-E724-428F-B484-F9502CD71437}" type="pres">
      <dgm:prSet presAssocID="{5A65A6A7-29AE-4CEB-AA76-68B442D6EB04}" presName="LevelOneTextNode" presStyleLbl="node0" presStyleIdx="0" presStyleCnt="4" custLinFactX="-28264" custLinFactNeighborX="-100000" custLinFactNeighborY="9660">
        <dgm:presLayoutVars>
          <dgm:chPref val="3"/>
        </dgm:presLayoutVars>
      </dgm:prSet>
      <dgm:spPr/>
    </dgm:pt>
    <dgm:pt modelId="{08ABA7B4-B259-4092-BC13-66AED62EE617}" type="pres">
      <dgm:prSet presAssocID="{5A65A6A7-29AE-4CEB-AA76-68B442D6EB04}" presName="level2hierChild" presStyleCnt="0"/>
      <dgm:spPr/>
    </dgm:pt>
    <dgm:pt modelId="{A5E15139-E802-478F-B973-1188F7BCF9E6}" type="pres">
      <dgm:prSet presAssocID="{F3D6D252-AAB0-44E6-9E9E-EC7ED69DDD1D}" presName="conn2-1" presStyleLbl="parChTrans1D2" presStyleIdx="0" presStyleCnt="7"/>
      <dgm:spPr/>
    </dgm:pt>
    <dgm:pt modelId="{B2B4D819-09CF-4A2A-A9C0-A0C4ABB89605}" type="pres">
      <dgm:prSet presAssocID="{F3D6D252-AAB0-44E6-9E9E-EC7ED69DDD1D}" presName="connTx" presStyleLbl="parChTrans1D2" presStyleIdx="0" presStyleCnt="7"/>
      <dgm:spPr/>
    </dgm:pt>
    <dgm:pt modelId="{CF433252-BDBA-4D78-9A39-EA52613470E2}" type="pres">
      <dgm:prSet presAssocID="{BF569882-DA55-44A1-A6CF-DAD183E61AEB}" presName="root2" presStyleCnt="0"/>
      <dgm:spPr/>
    </dgm:pt>
    <dgm:pt modelId="{4D5F6B1A-89FA-4519-9320-F4FE7206F89E}" type="pres">
      <dgm:prSet presAssocID="{BF569882-DA55-44A1-A6CF-DAD183E61AEB}" presName="LevelTwoTextNode" presStyleLbl="node2" presStyleIdx="0" presStyleCnt="7" custScaleX="149772">
        <dgm:presLayoutVars>
          <dgm:chPref val="3"/>
        </dgm:presLayoutVars>
      </dgm:prSet>
      <dgm:spPr/>
    </dgm:pt>
    <dgm:pt modelId="{0E2DC140-DF2E-400D-85C3-959CF6F56BA2}" type="pres">
      <dgm:prSet presAssocID="{BF569882-DA55-44A1-A6CF-DAD183E61AEB}" presName="level3hierChild" presStyleCnt="0"/>
      <dgm:spPr/>
    </dgm:pt>
    <dgm:pt modelId="{DDE33A3A-A704-4D14-BF8E-799BD796F530}" type="pres">
      <dgm:prSet presAssocID="{ABB409E2-8474-4FF0-B012-4041D01B1D19}" presName="root1" presStyleCnt="0"/>
      <dgm:spPr/>
    </dgm:pt>
    <dgm:pt modelId="{A0D6C24D-0EF4-495E-81E0-63B686D0BF17}" type="pres">
      <dgm:prSet presAssocID="{ABB409E2-8474-4FF0-B012-4041D01B1D19}" presName="LevelOneTextNode" presStyleLbl="node0" presStyleIdx="1" presStyleCnt="4" custLinFactX="-28264" custLinFactNeighborX="-100000" custLinFactNeighborY="9660">
        <dgm:presLayoutVars>
          <dgm:chPref val="3"/>
        </dgm:presLayoutVars>
      </dgm:prSet>
      <dgm:spPr/>
    </dgm:pt>
    <dgm:pt modelId="{F2D0FE33-4702-49E7-AD78-D341F54728B5}" type="pres">
      <dgm:prSet presAssocID="{ABB409E2-8474-4FF0-B012-4041D01B1D19}" presName="level2hierChild" presStyleCnt="0"/>
      <dgm:spPr/>
    </dgm:pt>
    <dgm:pt modelId="{5957D27C-5701-41CA-8A92-D6F81CA002D4}" type="pres">
      <dgm:prSet presAssocID="{549950D8-2F02-4839-B4F4-E2A609D6373E}" presName="conn2-1" presStyleLbl="parChTrans1D2" presStyleIdx="1" presStyleCnt="7"/>
      <dgm:spPr/>
    </dgm:pt>
    <dgm:pt modelId="{F726C9F6-1FE9-42FB-B665-DC6675C628E5}" type="pres">
      <dgm:prSet presAssocID="{549950D8-2F02-4839-B4F4-E2A609D6373E}" presName="connTx" presStyleLbl="parChTrans1D2" presStyleIdx="1" presStyleCnt="7"/>
      <dgm:spPr/>
    </dgm:pt>
    <dgm:pt modelId="{5C9BD1AF-9694-409B-A505-F4BC578F977F}" type="pres">
      <dgm:prSet presAssocID="{7F079C7B-9B39-42F1-8EAC-C94F7B07C187}" presName="root2" presStyleCnt="0"/>
      <dgm:spPr/>
    </dgm:pt>
    <dgm:pt modelId="{B9C5083E-C983-451D-85FF-627C3CBF8BD1}" type="pres">
      <dgm:prSet presAssocID="{7F079C7B-9B39-42F1-8EAC-C94F7B07C187}" presName="LevelTwoTextNode" presStyleLbl="node2" presStyleIdx="1" presStyleCnt="7" custScaleX="149772">
        <dgm:presLayoutVars>
          <dgm:chPref val="3"/>
        </dgm:presLayoutVars>
      </dgm:prSet>
      <dgm:spPr/>
    </dgm:pt>
    <dgm:pt modelId="{D0820495-6A2B-4A67-96B6-BB106F177722}" type="pres">
      <dgm:prSet presAssocID="{7F079C7B-9B39-42F1-8EAC-C94F7B07C187}" presName="level3hierChild" presStyleCnt="0"/>
      <dgm:spPr/>
    </dgm:pt>
    <dgm:pt modelId="{6329D19D-1BF9-468F-9E78-0BD311DC6E40}" type="pres">
      <dgm:prSet presAssocID="{FD46D75C-7E23-4D02-A439-2E0D24F68EFD}" presName="root1" presStyleCnt="0"/>
      <dgm:spPr/>
    </dgm:pt>
    <dgm:pt modelId="{BB8355F5-60F8-42E6-A458-B84DAD7BE105}" type="pres">
      <dgm:prSet presAssocID="{FD46D75C-7E23-4D02-A439-2E0D24F68EFD}" presName="LevelOneTextNode" presStyleLbl="node0" presStyleIdx="2" presStyleCnt="4" custLinFactX="-28264" custLinFactNeighborX="-100000" custLinFactNeighborY="9660">
        <dgm:presLayoutVars>
          <dgm:chPref val="3"/>
        </dgm:presLayoutVars>
      </dgm:prSet>
      <dgm:spPr/>
    </dgm:pt>
    <dgm:pt modelId="{A7A779ED-D19A-4DE8-818F-E34EF6E5C415}" type="pres">
      <dgm:prSet presAssocID="{FD46D75C-7E23-4D02-A439-2E0D24F68EFD}" presName="level2hierChild" presStyleCnt="0"/>
      <dgm:spPr/>
    </dgm:pt>
    <dgm:pt modelId="{618D9DAB-5405-42EB-8295-61A0614156B6}" type="pres">
      <dgm:prSet presAssocID="{93EC7414-F8C6-4CAD-B80D-47947B6C5FFC}" presName="conn2-1" presStyleLbl="parChTrans1D2" presStyleIdx="2" presStyleCnt="7"/>
      <dgm:spPr/>
    </dgm:pt>
    <dgm:pt modelId="{97DB6ED7-0444-4984-AE3A-D7F792001541}" type="pres">
      <dgm:prSet presAssocID="{93EC7414-F8C6-4CAD-B80D-47947B6C5FFC}" presName="connTx" presStyleLbl="parChTrans1D2" presStyleIdx="2" presStyleCnt="7"/>
      <dgm:spPr/>
    </dgm:pt>
    <dgm:pt modelId="{010A01AD-1446-4E33-B893-B676EE11D38A}" type="pres">
      <dgm:prSet presAssocID="{0929AA77-9D2E-442D-99F4-45D01391D11B}" presName="root2" presStyleCnt="0"/>
      <dgm:spPr/>
    </dgm:pt>
    <dgm:pt modelId="{CE4B7A89-8115-4A4A-A87F-601697FDC47F}" type="pres">
      <dgm:prSet presAssocID="{0929AA77-9D2E-442D-99F4-45D01391D11B}" presName="LevelTwoTextNode" presStyleLbl="node2" presStyleIdx="2" presStyleCnt="7" custScaleX="149772">
        <dgm:presLayoutVars>
          <dgm:chPref val="3"/>
        </dgm:presLayoutVars>
      </dgm:prSet>
      <dgm:spPr/>
    </dgm:pt>
    <dgm:pt modelId="{10E4C599-CFE9-4A65-9919-98A7B3EA208D}" type="pres">
      <dgm:prSet presAssocID="{0929AA77-9D2E-442D-99F4-45D01391D11B}" presName="level3hierChild" presStyleCnt="0"/>
      <dgm:spPr/>
    </dgm:pt>
    <dgm:pt modelId="{17378BBC-9E5C-48BE-8736-41DFACCF7B52}" type="pres">
      <dgm:prSet presAssocID="{8EF1D2E5-557C-42DB-9C77-EADB377DBC6E}" presName="root1" presStyleCnt="0"/>
      <dgm:spPr/>
    </dgm:pt>
    <dgm:pt modelId="{4537189E-3200-4535-8C49-E49D6829B3B3}" type="pres">
      <dgm:prSet presAssocID="{8EF1D2E5-557C-42DB-9C77-EADB377DBC6E}" presName="LevelOneTextNode" presStyleLbl="node0" presStyleIdx="3" presStyleCnt="4" custLinFactX="-28265" custLinFactY="-65073" custLinFactNeighborX="-100000" custLinFactNeighborY="-100000">
        <dgm:presLayoutVars>
          <dgm:chPref val="3"/>
        </dgm:presLayoutVars>
      </dgm:prSet>
      <dgm:spPr/>
    </dgm:pt>
    <dgm:pt modelId="{DB239187-D89F-4591-A323-BE2EF2C2387F}" type="pres">
      <dgm:prSet presAssocID="{8EF1D2E5-557C-42DB-9C77-EADB377DBC6E}" presName="level2hierChild" presStyleCnt="0"/>
      <dgm:spPr/>
    </dgm:pt>
    <dgm:pt modelId="{734909D0-5D76-4144-9A86-4EE202ADC07D}" type="pres">
      <dgm:prSet presAssocID="{65A65467-7967-4081-A3B9-83BDC0DF3C5E}" presName="conn2-1" presStyleLbl="parChTrans1D2" presStyleIdx="3" presStyleCnt="7"/>
      <dgm:spPr/>
    </dgm:pt>
    <dgm:pt modelId="{EF0D9221-C9F6-427B-AC38-2A5647AD1AFA}" type="pres">
      <dgm:prSet presAssocID="{65A65467-7967-4081-A3B9-83BDC0DF3C5E}" presName="connTx" presStyleLbl="parChTrans1D2" presStyleIdx="3" presStyleCnt="7"/>
      <dgm:spPr/>
    </dgm:pt>
    <dgm:pt modelId="{B48F91BA-E12B-4C68-9D78-FF1D600282F0}" type="pres">
      <dgm:prSet presAssocID="{A4D1B966-8A72-4D61-854A-A74799172D18}" presName="root2" presStyleCnt="0"/>
      <dgm:spPr/>
    </dgm:pt>
    <dgm:pt modelId="{CCA9D6BF-CB7D-4DF9-832E-EB9D12763D0C}" type="pres">
      <dgm:prSet presAssocID="{A4D1B966-8A72-4D61-854A-A74799172D18}" presName="LevelTwoTextNode" presStyleLbl="node2" presStyleIdx="3" presStyleCnt="7" custScaleX="149772">
        <dgm:presLayoutVars>
          <dgm:chPref val="3"/>
        </dgm:presLayoutVars>
      </dgm:prSet>
      <dgm:spPr/>
    </dgm:pt>
    <dgm:pt modelId="{A0FC34AF-7BA6-40BA-AA04-063972B2BAD2}" type="pres">
      <dgm:prSet presAssocID="{A4D1B966-8A72-4D61-854A-A74799172D18}" presName="level3hierChild" presStyleCnt="0"/>
      <dgm:spPr/>
    </dgm:pt>
    <dgm:pt modelId="{A2D368F1-3446-497D-8573-637106B59C8A}" type="pres">
      <dgm:prSet presAssocID="{6CAF55A7-C650-4FBB-BB2E-A5A6B8C0ED95}" presName="conn2-1" presStyleLbl="parChTrans1D3" presStyleIdx="0" presStyleCnt="2"/>
      <dgm:spPr/>
    </dgm:pt>
    <dgm:pt modelId="{51CD8236-B736-47A4-97D2-AA3CAD637833}" type="pres">
      <dgm:prSet presAssocID="{6CAF55A7-C650-4FBB-BB2E-A5A6B8C0ED95}" presName="connTx" presStyleLbl="parChTrans1D3" presStyleIdx="0" presStyleCnt="2"/>
      <dgm:spPr/>
    </dgm:pt>
    <dgm:pt modelId="{DADF9FEA-B30D-40D1-9D4B-26B019A890D1}" type="pres">
      <dgm:prSet presAssocID="{931C1F19-1BEB-47FD-A27D-A1B50E544058}" presName="root2" presStyleCnt="0"/>
      <dgm:spPr/>
    </dgm:pt>
    <dgm:pt modelId="{0639D652-44C6-467F-B901-EF05FC5BD619}" type="pres">
      <dgm:prSet presAssocID="{931C1F19-1BEB-47FD-A27D-A1B50E544058}" presName="LevelTwoTextNode" presStyleLbl="node3" presStyleIdx="0" presStyleCnt="2" custLinFactX="9620" custLinFactNeighborX="100000">
        <dgm:presLayoutVars>
          <dgm:chPref val="3"/>
        </dgm:presLayoutVars>
      </dgm:prSet>
      <dgm:spPr/>
    </dgm:pt>
    <dgm:pt modelId="{A5A46825-4439-4DE0-8640-C4CFA1185AE4}" type="pres">
      <dgm:prSet presAssocID="{931C1F19-1BEB-47FD-A27D-A1B50E544058}" presName="level3hierChild" presStyleCnt="0"/>
      <dgm:spPr/>
    </dgm:pt>
    <dgm:pt modelId="{8D5D805A-4A09-46CF-A85B-4C11E28F3AF4}" type="pres">
      <dgm:prSet presAssocID="{8DD1A294-C45A-4464-8013-2F69215A8898}" presName="conn2-1" presStyleLbl="parChTrans1D2" presStyleIdx="4" presStyleCnt="7"/>
      <dgm:spPr/>
    </dgm:pt>
    <dgm:pt modelId="{8A14C00B-F24C-4A7F-A304-422148035C64}" type="pres">
      <dgm:prSet presAssocID="{8DD1A294-C45A-4464-8013-2F69215A8898}" presName="connTx" presStyleLbl="parChTrans1D2" presStyleIdx="4" presStyleCnt="7"/>
      <dgm:spPr/>
    </dgm:pt>
    <dgm:pt modelId="{A350CCB9-A300-4679-80BA-BC2B922CCCC0}" type="pres">
      <dgm:prSet presAssocID="{F80FD866-FFFF-4670-BB84-7A7FC0929D7A}" presName="root2" presStyleCnt="0"/>
      <dgm:spPr/>
    </dgm:pt>
    <dgm:pt modelId="{BE1CBC5F-6CEA-4626-8787-84B4871B0F53}" type="pres">
      <dgm:prSet presAssocID="{F80FD866-FFFF-4670-BB84-7A7FC0929D7A}" presName="LevelTwoTextNode" presStyleLbl="node2" presStyleIdx="4" presStyleCnt="7" custScaleX="149772">
        <dgm:presLayoutVars>
          <dgm:chPref val="3"/>
        </dgm:presLayoutVars>
      </dgm:prSet>
      <dgm:spPr/>
    </dgm:pt>
    <dgm:pt modelId="{ADD67A77-8846-45A9-9EF7-7785A38987D8}" type="pres">
      <dgm:prSet presAssocID="{F80FD866-FFFF-4670-BB84-7A7FC0929D7A}" presName="level3hierChild" presStyleCnt="0"/>
      <dgm:spPr/>
    </dgm:pt>
    <dgm:pt modelId="{AAAE8413-72CF-4FB3-99A2-53C510124151}" type="pres">
      <dgm:prSet presAssocID="{90B938D8-FFC9-48CB-9D11-1E4EDDC556DC}" presName="conn2-1" presStyleLbl="parChTrans1D2" presStyleIdx="5" presStyleCnt="7"/>
      <dgm:spPr/>
    </dgm:pt>
    <dgm:pt modelId="{CA316AE5-9547-4A61-B9D2-3EC38444D6F6}" type="pres">
      <dgm:prSet presAssocID="{90B938D8-FFC9-48CB-9D11-1E4EDDC556DC}" presName="connTx" presStyleLbl="parChTrans1D2" presStyleIdx="5" presStyleCnt="7"/>
      <dgm:spPr/>
    </dgm:pt>
    <dgm:pt modelId="{321AB53C-E4DA-48DD-9EE8-7FCBAB636433}" type="pres">
      <dgm:prSet presAssocID="{B8D9FA28-CFDD-4E25-B74A-36BA0DA63270}" presName="root2" presStyleCnt="0"/>
      <dgm:spPr/>
    </dgm:pt>
    <dgm:pt modelId="{D23BB61D-6C95-4764-AB89-03C19BC342BA}" type="pres">
      <dgm:prSet presAssocID="{B8D9FA28-CFDD-4E25-B74A-36BA0DA63270}" presName="LevelTwoTextNode" presStyleLbl="node2" presStyleIdx="5" presStyleCnt="7" custScaleX="149772">
        <dgm:presLayoutVars>
          <dgm:chPref val="3"/>
        </dgm:presLayoutVars>
      </dgm:prSet>
      <dgm:spPr/>
    </dgm:pt>
    <dgm:pt modelId="{67A12B71-5DE7-4CC2-8320-CB250B74B630}" type="pres">
      <dgm:prSet presAssocID="{B8D9FA28-CFDD-4E25-B74A-36BA0DA63270}" presName="level3hierChild" presStyleCnt="0"/>
      <dgm:spPr/>
    </dgm:pt>
    <dgm:pt modelId="{85E623C0-6C49-4819-85D9-EFA1A33898B2}" type="pres">
      <dgm:prSet presAssocID="{9B19D574-45ED-4B30-B7E7-346B4EB70836}" presName="conn2-1" presStyleLbl="parChTrans1D2" presStyleIdx="6" presStyleCnt="7"/>
      <dgm:spPr/>
    </dgm:pt>
    <dgm:pt modelId="{42C89606-8F1B-45B7-A2F8-3953DED54B8F}" type="pres">
      <dgm:prSet presAssocID="{9B19D574-45ED-4B30-B7E7-346B4EB70836}" presName="connTx" presStyleLbl="parChTrans1D2" presStyleIdx="6" presStyleCnt="7"/>
      <dgm:spPr/>
    </dgm:pt>
    <dgm:pt modelId="{3B679329-17A0-4491-AD88-113387D0C922}" type="pres">
      <dgm:prSet presAssocID="{6722E0FF-9ED2-44F1-845C-00A4F02DC992}" presName="root2" presStyleCnt="0"/>
      <dgm:spPr/>
    </dgm:pt>
    <dgm:pt modelId="{85BE2351-0D97-44E1-AB00-A57D0C573283}" type="pres">
      <dgm:prSet presAssocID="{6722E0FF-9ED2-44F1-845C-00A4F02DC992}" presName="LevelTwoTextNode" presStyleLbl="node2" presStyleIdx="6" presStyleCnt="7" custScaleX="149772">
        <dgm:presLayoutVars>
          <dgm:chPref val="3"/>
        </dgm:presLayoutVars>
      </dgm:prSet>
      <dgm:spPr/>
    </dgm:pt>
    <dgm:pt modelId="{432CF0F5-6CB3-4F1C-8007-633302723CA8}" type="pres">
      <dgm:prSet presAssocID="{6722E0FF-9ED2-44F1-845C-00A4F02DC992}" presName="level3hierChild" presStyleCnt="0"/>
      <dgm:spPr/>
    </dgm:pt>
    <dgm:pt modelId="{62C0D94E-A89A-44BC-A406-EDA2417B8A64}" type="pres">
      <dgm:prSet presAssocID="{C9B61B11-6B66-4891-9B92-55E1B1DEF809}" presName="conn2-1" presStyleLbl="parChTrans1D3" presStyleIdx="1" presStyleCnt="2"/>
      <dgm:spPr/>
    </dgm:pt>
    <dgm:pt modelId="{59D1D208-7AF6-4AAC-B49C-2239E383BA8C}" type="pres">
      <dgm:prSet presAssocID="{C9B61B11-6B66-4891-9B92-55E1B1DEF809}" presName="connTx" presStyleLbl="parChTrans1D3" presStyleIdx="1" presStyleCnt="2"/>
      <dgm:spPr/>
    </dgm:pt>
    <dgm:pt modelId="{234C848C-271F-4FF3-9072-A4E6D08983E7}" type="pres">
      <dgm:prSet presAssocID="{34505DDA-0A65-4E3A-AA05-325BECE97914}" presName="root2" presStyleCnt="0"/>
      <dgm:spPr/>
    </dgm:pt>
    <dgm:pt modelId="{95963635-D725-4BEB-9E7D-DC2FF980E920}" type="pres">
      <dgm:prSet presAssocID="{34505DDA-0A65-4E3A-AA05-325BECE97914}" presName="LevelTwoTextNode" presStyleLbl="node3" presStyleIdx="1" presStyleCnt="2" custLinFactX="9620" custLinFactNeighborX="100000">
        <dgm:presLayoutVars>
          <dgm:chPref val="3"/>
        </dgm:presLayoutVars>
      </dgm:prSet>
      <dgm:spPr/>
    </dgm:pt>
    <dgm:pt modelId="{E2B89359-F650-4434-B53F-C681EF50A476}" type="pres">
      <dgm:prSet presAssocID="{34505DDA-0A65-4E3A-AA05-325BECE97914}" presName="level3hierChild" presStyleCnt="0"/>
      <dgm:spPr/>
    </dgm:pt>
  </dgm:ptLst>
  <dgm:cxnLst>
    <dgm:cxn modelId="{6B154D0A-754B-4277-8CA2-E7555F1E73DE}" type="presOf" srcId="{BF569882-DA55-44A1-A6CF-DAD183E61AEB}" destId="{4D5F6B1A-89FA-4519-9320-F4FE7206F89E}" srcOrd="0" destOrd="0" presId="urn:microsoft.com/office/officeart/2005/8/layout/hierarchy2"/>
    <dgm:cxn modelId="{C03B0916-2D4F-41F7-A2E0-F719626D0125}" type="presOf" srcId="{6CAF55A7-C650-4FBB-BB2E-A5A6B8C0ED95}" destId="{A2D368F1-3446-497D-8573-637106B59C8A}" srcOrd="0" destOrd="0" presId="urn:microsoft.com/office/officeart/2005/8/layout/hierarchy2"/>
    <dgm:cxn modelId="{83089819-56A8-4E49-A4BC-02281878CBC8}" type="presOf" srcId="{ABB409E2-8474-4FF0-B012-4041D01B1D19}" destId="{A0D6C24D-0EF4-495E-81E0-63B686D0BF17}" srcOrd="0" destOrd="0" presId="urn:microsoft.com/office/officeart/2005/8/layout/hierarchy2"/>
    <dgm:cxn modelId="{8F7EC51A-AB31-44D7-9035-610FFEF60E2D}" type="presOf" srcId="{F3D6D252-AAB0-44E6-9E9E-EC7ED69DDD1D}" destId="{A5E15139-E802-478F-B973-1188F7BCF9E6}" srcOrd="0" destOrd="0" presId="urn:microsoft.com/office/officeart/2005/8/layout/hierarchy2"/>
    <dgm:cxn modelId="{98BEC71C-610C-4827-A2B3-587E5398684B}" srcId="{ABB409E2-8474-4FF0-B012-4041D01B1D19}" destId="{7F079C7B-9B39-42F1-8EAC-C94F7B07C187}" srcOrd="0" destOrd="0" parTransId="{549950D8-2F02-4839-B4F4-E2A609D6373E}" sibTransId="{5738488B-3C41-4C2E-BEE1-2F2931493DD8}"/>
    <dgm:cxn modelId="{F579C02F-1756-4AB7-BA3F-C0EF5CF0B128}" type="presOf" srcId="{34505DDA-0A65-4E3A-AA05-325BECE97914}" destId="{95963635-D725-4BEB-9E7D-DC2FF980E920}" srcOrd="0" destOrd="0" presId="urn:microsoft.com/office/officeart/2005/8/layout/hierarchy2"/>
    <dgm:cxn modelId="{8F5F9E35-2471-4F84-AD25-06D0E5051BD1}" type="presOf" srcId="{0929AA77-9D2E-442D-99F4-45D01391D11B}" destId="{CE4B7A89-8115-4A4A-A87F-601697FDC47F}" srcOrd="0" destOrd="0" presId="urn:microsoft.com/office/officeart/2005/8/layout/hierarchy2"/>
    <dgm:cxn modelId="{39E22236-032F-444A-BCC2-0CF5A8094243}" type="presOf" srcId="{A4D1B966-8A72-4D61-854A-A74799172D18}" destId="{CCA9D6BF-CB7D-4DF9-832E-EB9D12763D0C}" srcOrd="0" destOrd="0" presId="urn:microsoft.com/office/officeart/2005/8/layout/hierarchy2"/>
    <dgm:cxn modelId="{FB40A05F-02BC-4F86-8066-BF0FFA6F3E75}" srcId="{8EF1D2E5-557C-42DB-9C77-EADB377DBC6E}" destId="{B8D9FA28-CFDD-4E25-B74A-36BA0DA63270}" srcOrd="2" destOrd="0" parTransId="{90B938D8-FFC9-48CB-9D11-1E4EDDC556DC}" sibTransId="{04DBAC60-C036-4562-8A75-F0F2B1C5A53F}"/>
    <dgm:cxn modelId="{D5215160-A540-460E-954E-664906BF0849}" srcId="{8EF1D2E5-557C-42DB-9C77-EADB377DBC6E}" destId="{A4D1B966-8A72-4D61-854A-A74799172D18}" srcOrd="0" destOrd="0" parTransId="{65A65467-7967-4081-A3B9-83BDC0DF3C5E}" sibTransId="{63622AFE-B168-4B5C-8B15-FD02935984F7}"/>
    <dgm:cxn modelId="{413C4946-B33D-440E-9D77-45C45D3D0725}" type="presOf" srcId="{7F079C7B-9B39-42F1-8EAC-C94F7B07C187}" destId="{B9C5083E-C983-451D-85FF-627C3CBF8BD1}" srcOrd="0" destOrd="0" presId="urn:microsoft.com/office/officeart/2005/8/layout/hierarchy2"/>
    <dgm:cxn modelId="{2A11916B-CD2D-4075-B5D2-34064804B082}" type="presOf" srcId="{549950D8-2F02-4839-B4F4-E2A609D6373E}" destId="{F726C9F6-1FE9-42FB-B665-DC6675C628E5}" srcOrd="1" destOrd="0" presId="urn:microsoft.com/office/officeart/2005/8/layout/hierarchy2"/>
    <dgm:cxn modelId="{C08BE14B-94F7-4193-9172-C0FB749A024B}" type="presOf" srcId="{F3D6D252-AAB0-44E6-9E9E-EC7ED69DDD1D}" destId="{B2B4D819-09CF-4A2A-A9C0-A0C4ABB89605}" srcOrd="1" destOrd="0" presId="urn:microsoft.com/office/officeart/2005/8/layout/hierarchy2"/>
    <dgm:cxn modelId="{0ED40950-E00D-4F5D-8D59-676ACC615F2E}" type="presOf" srcId="{93EC7414-F8C6-4CAD-B80D-47947B6C5FFC}" destId="{97DB6ED7-0444-4984-AE3A-D7F792001541}" srcOrd="1" destOrd="0" presId="urn:microsoft.com/office/officeart/2005/8/layout/hierarchy2"/>
    <dgm:cxn modelId="{395A8F70-0423-4D0B-AEE8-A777E4991B1E}" type="presOf" srcId="{549950D8-2F02-4839-B4F4-E2A609D6373E}" destId="{5957D27C-5701-41CA-8A92-D6F81CA002D4}" srcOrd="0" destOrd="0" presId="urn:microsoft.com/office/officeart/2005/8/layout/hierarchy2"/>
    <dgm:cxn modelId="{0517D575-C34C-4F92-9F9C-0D9087E29EF9}" srcId="{6722E0FF-9ED2-44F1-845C-00A4F02DC992}" destId="{34505DDA-0A65-4E3A-AA05-325BECE97914}" srcOrd="0" destOrd="0" parTransId="{C9B61B11-6B66-4891-9B92-55E1B1DEF809}" sibTransId="{B2009F9C-FE6D-47B8-A451-CEDC84C50CD9}"/>
    <dgm:cxn modelId="{C884467B-9D35-465D-848B-113744585A03}" srcId="{5A65A6A7-29AE-4CEB-AA76-68B442D6EB04}" destId="{BF569882-DA55-44A1-A6CF-DAD183E61AEB}" srcOrd="0" destOrd="0" parTransId="{F3D6D252-AAB0-44E6-9E9E-EC7ED69DDD1D}" sibTransId="{4B87BE59-02B9-4886-88F8-F81DDE691865}"/>
    <dgm:cxn modelId="{1E7FE981-E323-419E-BCC6-E6F86A03256E}" srcId="{FFDE63D6-0F7E-4925-862D-66AD565AFD01}" destId="{5A65A6A7-29AE-4CEB-AA76-68B442D6EB04}" srcOrd="0" destOrd="0" parTransId="{CC7073CA-8AB0-47F2-A531-C5AC9C0108B4}" sibTransId="{9C7DC024-75B1-4424-813E-663D4ACAE959}"/>
    <dgm:cxn modelId="{24BFA282-FDEE-4F18-9087-DA274B757E9B}" srcId="{8EF1D2E5-557C-42DB-9C77-EADB377DBC6E}" destId="{F80FD866-FFFF-4670-BB84-7A7FC0929D7A}" srcOrd="1" destOrd="0" parTransId="{8DD1A294-C45A-4464-8013-2F69215A8898}" sibTransId="{D04BCA0C-DD8C-45C4-926C-A82AEE6061F0}"/>
    <dgm:cxn modelId="{B332BE85-F7EC-4FFE-860D-F9D5ACC4E0F3}" type="presOf" srcId="{9B19D574-45ED-4B30-B7E7-346B4EB70836}" destId="{85E623C0-6C49-4819-85D9-EFA1A33898B2}" srcOrd="0" destOrd="0" presId="urn:microsoft.com/office/officeart/2005/8/layout/hierarchy2"/>
    <dgm:cxn modelId="{8FD98690-E11D-4F9A-BB2F-9003C45E936C}" srcId="{FFDE63D6-0F7E-4925-862D-66AD565AFD01}" destId="{ABB409E2-8474-4FF0-B012-4041D01B1D19}" srcOrd="1" destOrd="0" parTransId="{219F14A8-EA52-43A1-A278-8FB169300E10}" sibTransId="{F404FEEB-DE64-4C7C-A6AE-0916F66D2565}"/>
    <dgm:cxn modelId="{3588E7A1-4B72-4F5E-A709-BF1294E11898}" type="presOf" srcId="{90B938D8-FFC9-48CB-9D11-1E4EDDC556DC}" destId="{AAAE8413-72CF-4FB3-99A2-53C510124151}" srcOrd="0" destOrd="0" presId="urn:microsoft.com/office/officeart/2005/8/layout/hierarchy2"/>
    <dgm:cxn modelId="{FF3EE6A4-DDED-43FE-982A-77E1BF2335ED}" type="presOf" srcId="{93EC7414-F8C6-4CAD-B80D-47947B6C5FFC}" destId="{618D9DAB-5405-42EB-8295-61A0614156B6}" srcOrd="0" destOrd="0" presId="urn:microsoft.com/office/officeart/2005/8/layout/hierarchy2"/>
    <dgm:cxn modelId="{604F3AA5-A271-4AE3-92F5-FC43935D33AA}" type="presOf" srcId="{B8D9FA28-CFDD-4E25-B74A-36BA0DA63270}" destId="{D23BB61D-6C95-4764-AB89-03C19BC342BA}" srcOrd="0" destOrd="0" presId="urn:microsoft.com/office/officeart/2005/8/layout/hierarchy2"/>
    <dgm:cxn modelId="{38E262A6-9A13-4CAB-A545-BABF75DEAEA2}" srcId="{FD46D75C-7E23-4D02-A439-2E0D24F68EFD}" destId="{0929AA77-9D2E-442D-99F4-45D01391D11B}" srcOrd="0" destOrd="0" parTransId="{93EC7414-F8C6-4CAD-B80D-47947B6C5FFC}" sibTransId="{0202CB18-D7D8-40BD-A391-4A8CDDBCE8FA}"/>
    <dgm:cxn modelId="{D471D4A7-B9EF-43EA-9162-B130697C0177}" type="presOf" srcId="{F80FD866-FFFF-4670-BB84-7A7FC0929D7A}" destId="{BE1CBC5F-6CEA-4626-8787-84B4871B0F53}" srcOrd="0" destOrd="0" presId="urn:microsoft.com/office/officeart/2005/8/layout/hierarchy2"/>
    <dgm:cxn modelId="{0F0A96A8-BD98-42A1-89C9-4B753C7EC234}" type="presOf" srcId="{FD46D75C-7E23-4D02-A439-2E0D24F68EFD}" destId="{BB8355F5-60F8-42E6-A458-B84DAD7BE105}" srcOrd="0" destOrd="0" presId="urn:microsoft.com/office/officeart/2005/8/layout/hierarchy2"/>
    <dgm:cxn modelId="{F4FB16AA-D252-4F8B-A7FA-C014047CFF13}" srcId="{A4D1B966-8A72-4D61-854A-A74799172D18}" destId="{931C1F19-1BEB-47FD-A27D-A1B50E544058}" srcOrd="0" destOrd="0" parTransId="{6CAF55A7-C650-4FBB-BB2E-A5A6B8C0ED95}" sibTransId="{BE507D6C-63A4-491F-AF01-ACB0FE29ECBE}"/>
    <dgm:cxn modelId="{02D05DAB-6D0D-493A-868F-56375A662E00}" type="presOf" srcId="{9B19D574-45ED-4B30-B7E7-346B4EB70836}" destId="{42C89606-8F1B-45B7-A2F8-3953DED54B8F}" srcOrd="1" destOrd="0" presId="urn:microsoft.com/office/officeart/2005/8/layout/hierarchy2"/>
    <dgm:cxn modelId="{ED3FDBAB-0DAA-4103-809B-1A7F2DF2FCD0}" type="presOf" srcId="{5A65A6A7-29AE-4CEB-AA76-68B442D6EB04}" destId="{9BDD571A-E724-428F-B484-F9502CD71437}" srcOrd="0" destOrd="0" presId="urn:microsoft.com/office/officeart/2005/8/layout/hierarchy2"/>
    <dgm:cxn modelId="{F6C934AC-9F25-4C17-A140-E9033FDDC445}" type="presOf" srcId="{8DD1A294-C45A-4464-8013-2F69215A8898}" destId="{8D5D805A-4A09-46CF-A85B-4C11E28F3AF4}" srcOrd="0" destOrd="0" presId="urn:microsoft.com/office/officeart/2005/8/layout/hierarchy2"/>
    <dgm:cxn modelId="{00792FBF-1CF2-4F8A-AE0E-2BCE6F935A98}" srcId="{8EF1D2E5-557C-42DB-9C77-EADB377DBC6E}" destId="{6722E0FF-9ED2-44F1-845C-00A4F02DC992}" srcOrd="3" destOrd="0" parTransId="{9B19D574-45ED-4B30-B7E7-346B4EB70836}" sibTransId="{ADD5B20E-3ECA-4172-BBB8-E726AC5B32E7}"/>
    <dgm:cxn modelId="{26000AC3-95EC-440B-97CA-58D586C7FB92}" type="presOf" srcId="{8EF1D2E5-557C-42DB-9C77-EADB377DBC6E}" destId="{4537189E-3200-4535-8C49-E49D6829B3B3}" srcOrd="0" destOrd="0" presId="urn:microsoft.com/office/officeart/2005/8/layout/hierarchy2"/>
    <dgm:cxn modelId="{001F70C3-B5AB-4CE4-A5E4-5254C67FB899}" srcId="{FFDE63D6-0F7E-4925-862D-66AD565AFD01}" destId="{8EF1D2E5-557C-42DB-9C77-EADB377DBC6E}" srcOrd="3" destOrd="0" parTransId="{09F8819F-01EF-4EB8-91E3-48ADA32881D3}" sibTransId="{AAFF98F0-BA8B-4B42-B120-D6758522AA6D}"/>
    <dgm:cxn modelId="{42DC46CE-0AF0-4180-BE3C-120504964DA6}" type="presOf" srcId="{6CAF55A7-C650-4FBB-BB2E-A5A6B8C0ED95}" destId="{51CD8236-B736-47A4-97D2-AA3CAD637833}" srcOrd="1" destOrd="0" presId="urn:microsoft.com/office/officeart/2005/8/layout/hierarchy2"/>
    <dgm:cxn modelId="{4BA561D2-C873-43A6-BF40-0ACAEA23AAB4}" type="presOf" srcId="{C9B61B11-6B66-4891-9B92-55E1B1DEF809}" destId="{62C0D94E-A89A-44BC-A406-EDA2417B8A64}" srcOrd="0" destOrd="0" presId="urn:microsoft.com/office/officeart/2005/8/layout/hierarchy2"/>
    <dgm:cxn modelId="{BFC840F0-EB58-4DCC-B4F0-43C1012B27B3}" type="presOf" srcId="{FFDE63D6-0F7E-4925-862D-66AD565AFD01}" destId="{FD9CA712-8F4F-4C77-90C3-0D17E575C1E9}" srcOrd="0" destOrd="0" presId="urn:microsoft.com/office/officeart/2005/8/layout/hierarchy2"/>
    <dgm:cxn modelId="{A90CCBF0-ECAF-49EE-AB19-A855C0A62FC0}" type="presOf" srcId="{65A65467-7967-4081-A3B9-83BDC0DF3C5E}" destId="{EF0D9221-C9F6-427B-AC38-2A5647AD1AFA}" srcOrd="1" destOrd="0" presId="urn:microsoft.com/office/officeart/2005/8/layout/hierarchy2"/>
    <dgm:cxn modelId="{752ED9F6-54C6-41C4-BCF1-7B303F5B1D8A}" type="presOf" srcId="{90B938D8-FFC9-48CB-9D11-1E4EDDC556DC}" destId="{CA316AE5-9547-4A61-B9D2-3EC38444D6F6}" srcOrd="1" destOrd="0" presId="urn:microsoft.com/office/officeart/2005/8/layout/hierarchy2"/>
    <dgm:cxn modelId="{1973ADF7-FE6C-4199-BED4-CC73309C0094}" srcId="{FFDE63D6-0F7E-4925-862D-66AD565AFD01}" destId="{FD46D75C-7E23-4D02-A439-2E0D24F68EFD}" srcOrd="2" destOrd="0" parTransId="{0E68B597-D74A-4F4F-BE75-4B76A8F77EBF}" sibTransId="{6DEF8D87-D654-4055-9843-B2502318FF2D}"/>
    <dgm:cxn modelId="{BAA6B0F7-F935-4D86-B147-64E74DEDCBC4}" type="presOf" srcId="{C9B61B11-6B66-4891-9B92-55E1B1DEF809}" destId="{59D1D208-7AF6-4AAC-B49C-2239E383BA8C}" srcOrd="1" destOrd="0" presId="urn:microsoft.com/office/officeart/2005/8/layout/hierarchy2"/>
    <dgm:cxn modelId="{6D89A2F8-C1EC-4F24-82C1-0F817974BB15}" type="presOf" srcId="{6722E0FF-9ED2-44F1-845C-00A4F02DC992}" destId="{85BE2351-0D97-44E1-AB00-A57D0C573283}" srcOrd="0" destOrd="0" presId="urn:microsoft.com/office/officeart/2005/8/layout/hierarchy2"/>
    <dgm:cxn modelId="{EE99C8FB-A42D-455F-8FED-B25EE06240B9}" type="presOf" srcId="{8DD1A294-C45A-4464-8013-2F69215A8898}" destId="{8A14C00B-F24C-4A7F-A304-422148035C64}" srcOrd="1" destOrd="0" presId="urn:microsoft.com/office/officeart/2005/8/layout/hierarchy2"/>
    <dgm:cxn modelId="{EF159DFC-028D-4756-A78B-D2EFDAA36B24}" type="presOf" srcId="{931C1F19-1BEB-47FD-A27D-A1B50E544058}" destId="{0639D652-44C6-467F-B901-EF05FC5BD619}" srcOrd="0" destOrd="0" presId="urn:microsoft.com/office/officeart/2005/8/layout/hierarchy2"/>
    <dgm:cxn modelId="{DAC8B9FE-9886-4DC0-9CBB-415FEFEA0466}" type="presOf" srcId="{65A65467-7967-4081-A3B9-83BDC0DF3C5E}" destId="{734909D0-5D76-4144-9A86-4EE202ADC07D}" srcOrd="0" destOrd="0" presId="urn:microsoft.com/office/officeart/2005/8/layout/hierarchy2"/>
    <dgm:cxn modelId="{7CBC1523-F941-4237-8EF8-E16C424CC0DB}" type="presParOf" srcId="{FD9CA712-8F4F-4C77-90C3-0D17E575C1E9}" destId="{57D327B4-B983-452E-855F-6D4D226CFE17}" srcOrd="0" destOrd="0" presId="urn:microsoft.com/office/officeart/2005/8/layout/hierarchy2"/>
    <dgm:cxn modelId="{AFD29ACB-4B16-4E6D-BDF4-A4C745FB7932}" type="presParOf" srcId="{57D327B4-B983-452E-855F-6D4D226CFE17}" destId="{9BDD571A-E724-428F-B484-F9502CD71437}" srcOrd="0" destOrd="0" presId="urn:microsoft.com/office/officeart/2005/8/layout/hierarchy2"/>
    <dgm:cxn modelId="{1172AE24-D443-4A3E-AB25-0A9906001651}" type="presParOf" srcId="{57D327B4-B983-452E-855F-6D4D226CFE17}" destId="{08ABA7B4-B259-4092-BC13-66AED62EE617}" srcOrd="1" destOrd="0" presId="urn:microsoft.com/office/officeart/2005/8/layout/hierarchy2"/>
    <dgm:cxn modelId="{2A8BEA99-87B3-4942-9689-9AC1B47BC560}" type="presParOf" srcId="{08ABA7B4-B259-4092-BC13-66AED62EE617}" destId="{A5E15139-E802-478F-B973-1188F7BCF9E6}" srcOrd="0" destOrd="0" presId="urn:microsoft.com/office/officeart/2005/8/layout/hierarchy2"/>
    <dgm:cxn modelId="{3A13A858-B8AD-4E97-B51F-9465CE935B51}" type="presParOf" srcId="{A5E15139-E802-478F-B973-1188F7BCF9E6}" destId="{B2B4D819-09CF-4A2A-A9C0-A0C4ABB89605}" srcOrd="0" destOrd="0" presId="urn:microsoft.com/office/officeart/2005/8/layout/hierarchy2"/>
    <dgm:cxn modelId="{9FB6AB19-4726-4E7E-AF2F-B7D9A6FEB651}" type="presParOf" srcId="{08ABA7B4-B259-4092-BC13-66AED62EE617}" destId="{CF433252-BDBA-4D78-9A39-EA52613470E2}" srcOrd="1" destOrd="0" presId="urn:microsoft.com/office/officeart/2005/8/layout/hierarchy2"/>
    <dgm:cxn modelId="{2E951711-67FF-4598-8AFB-8ECBFEA85189}" type="presParOf" srcId="{CF433252-BDBA-4D78-9A39-EA52613470E2}" destId="{4D5F6B1A-89FA-4519-9320-F4FE7206F89E}" srcOrd="0" destOrd="0" presId="urn:microsoft.com/office/officeart/2005/8/layout/hierarchy2"/>
    <dgm:cxn modelId="{BAA48D16-FC25-4F0B-8EF1-5FC4E50DE940}" type="presParOf" srcId="{CF433252-BDBA-4D78-9A39-EA52613470E2}" destId="{0E2DC140-DF2E-400D-85C3-959CF6F56BA2}" srcOrd="1" destOrd="0" presId="urn:microsoft.com/office/officeart/2005/8/layout/hierarchy2"/>
    <dgm:cxn modelId="{A62DB0BF-7EFD-4474-8638-5708E841CB12}" type="presParOf" srcId="{FD9CA712-8F4F-4C77-90C3-0D17E575C1E9}" destId="{DDE33A3A-A704-4D14-BF8E-799BD796F530}" srcOrd="1" destOrd="0" presId="urn:microsoft.com/office/officeart/2005/8/layout/hierarchy2"/>
    <dgm:cxn modelId="{88E55BE6-75AC-4D8C-BC87-C416964F36C4}" type="presParOf" srcId="{DDE33A3A-A704-4D14-BF8E-799BD796F530}" destId="{A0D6C24D-0EF4-495E-81E0-63B686D0BF17}" srcOrd="0" destOrd="0" presId="urn:microsoft.com/office/officeart/2005/8/layout/hierarchy2"/>
    <dgm:cxn modelId="{ABEA083B-26BA-4A7E-AEF8-B1E114E01CDA}" type="presParOf" srcId="{DDE33A3A-A704-4D14-BF8E-799BD796F530}" destId="{F2D0FE33-4702-49E7-AD78-D341F54728B5}" srcOrd="1" destOrd="0" presId="urn:microsoft.com/office/officeart/2005/8/layout/hierarchy2"/>
    <dgm:cxn modelId="{D7E0D1FC-4D07-4994-9525-E28A357B42CE}" type="presParOf" srcId="{F2D0FE33-4702-49E7-AD78-D341F54728B5}" destId="{5957D27C-5701-41CA-8A92-D6F81CA002D4}" srcOrd="0" destOrd="0" presId="urn:microsoft.com/office/officeart/2005/8/layout/hierarchy2"/>
    <dgm:cxn modelId="{AF3BD1FF-2300-46BD-830D-1909A9840A22}" type="presParOf" srcId="{5957D27C-5701-41CA-8A92-D6F81CA002D4}" destId="{F726C9F6-1FE9-42FB-B665-DC6675C628E5}" srcOrd="0" destOrd="0" presId="urn:microsoft.com/office/officeart/2005/8/layout/hierarchy2"/>
    <dgm:cxn modelId="{EA631A06-8341-456B-850A-75B13C9FE621}" type="presParOf" srcId="{F2D0FE33-4702-49E7-AD78-D341F54728B5}" destId="{5C9BD1AF-9694-409B-A505-F4BC578F977F}" srcOrd="1" destOrd="0" presId="urn:microsoft.com/office/officeart/2005/8/layout/hierarchy2"/>
    <dgm:cxn modelId="{1A3C8803-77FE-4473-9C62-67A4E044C4F1}" type="presParOf" srcId="{5C9BD1AF-9694-409B-A505-F4BC578F977F}" destId="{B9C5083E-C983-451D-85FF-627C3CBF8BD1}" srcOrd="0" destOrd="0" presId="urn:microsoft.com/office/officeart/2005/8/layout/hierarchy2"/>
    <dgm:cxn modelId="{BD275144-7DD0-4E1F-8530-14BDCDF3209E}" type="presParOf" srcId="{5C9BD1AF-9694-409B-A505-F4BC578F977F}" destId="{D0820495-6A2B-4A67-96B6-BB106F177722}" srcOrd="1" destOrd="0" presId="urn:microsoft.com/office/officeart/2005/8/layout/hierarchy2"/>
    <dgm:cxn modelId="{767064F8-CE27-4CCE-847E-3948ED3118CC}" type="presParOf" srcId="{FD9CA712-8F4F-4C77-90C3-0D17E575C1E9}" destId="{6329D19D-1BF9-468F-9E78-0BD311DC6E40}" srcOrd="2" destOrd="0" presId="urn:microsoft.com/office/officeart/2005/8/layout/hierarchy2"/>
    <dgm:cxn modelId="{68D32C5D-D4FA-442F-81EF-7D23FEDD99EB}" type="presParOf" srcId="{6329D19D-1BF9-468F-9E78-0BD311DC6E40}" destId="{BB8355F5-60F8-42E6-A458-B84DAD7BE105}" srcOrd="0" destOrd="0" presId="urn:microsoft.com/office/officeart/2005/8/layout/hierarchy2"/>
    <dgm:cxn modelId="{6FEDE700-6CDC-4A25-B957-F901CF8AA65E}" type="presParOf" srcId="{6329D19D-1BF9-468F-9E78-0BD311DC6E40}" destId="{A7A779ED-D19A-4DE8-818F-E34EF6E5C415}" srcOrd="1" destOrd="0" presId="urn:microsoft.com/office/officeart/2005/8/layout/hierarchy2"/>
    <dgm:cxn modelId="{E5B01787-AC61-4A20-BE4C-87FDC359DDEB}" type="presParOf" srcId="{A7A779ED-D19A-4DE8-818F-E34EF6E5C415}" destId="{618D9DAB-5405-42EB-8295-61A0614156B6}" srcOrd="0" destOrd="0" presId="urn:microsoft.com/office/officeart/2005/8/layout/hierarchy2"/>
    <dgm:cxn modelId="{EE7362D4-405C-40AA-AA39-CC7E38CC5532}" type="presParOf" srcId="{618D9DAB-5405-42EB-8295-61A0614156B6}" destId="{97DB6ED7-0444-4984-AE3A-D7F792001541}" srcOrd="0" destOrd="0" presId="urn:microsoft.com/office/officeart/2005/8/layout/hierarchy2"/>
    <dgm:cxn modelId="{E5D3DB9D-6933-4BC8-84E8-9EAE213686D4}" type="presParOf" srcId="{A7A779ED-D19A-4DE8-818F-E34EF6E5C415}" destId="{010A01AD-1446-4E33-B893-B676EE11D38A}" srcOrd="1" destOrd="0" presId="urn:microsoft.com/office/officeart/2005/8/layout/hierarchy2"/>
    <dgm:cxn modelId="{DCAFCA15-0E90-47BB-B41E-7F7D1C180058}" type="presParOf" srcId="{010A01AD-1446-4E33-B893-B676EE11D38A}" destId="{CE4B7A89-8115-4A4A-A87F-601697FDC47F}" srcOrd="0" destOrd="0" presId="urn:microsoft.com/office/officeart/2005/8/layout/hierarchy2"/>
    <dgm:cxn modelId="{CC5F0F88-BE3D-4197-B701-7AFC1A4EE17F}" type="presParOf" srcId="{010A01AD-1446-4E33-B893-B676EE11D38A}" destId="{10E4C599-CFE9-4A65-9919-98A7B3EA208D}" srcOrd="1" destOrd="0" presId="urn:microsoft.com/office/officeart/2005/8/layout/hierarchy2"/>
    <dgm:cxn modelId="{0F43DBF8-62BA-447E-A34A-70690A7866B8}" type="presParOf" srcId="{FD9CA712-8F4F-4C77-90C3-0D17E575C1E9}" destId="{17378BBC-9E5C-48BE-8736-41DFACCF7B52}" srcOrd="3" destOrd="0" presId="urn:microsoft.com/office/officeart/2005/8/layout/hierarchy2"/>
    <dgm:cxn modelId="{7BD6060F-E1D1-46A2-BBCD-96E12506149A}" type="presParOf" srcId="{17378BBC-9E5C-48BE-8736-41DFACCF7B52}" destId="{4537189E-3200-4535-8C49-E49D6829B3B3}" srcOrd="0" destOrd="0" presId="urn:microsoft.com/office/officeart/2005/8/layout/hierarchy2"/>
    <dgm:cxn modelId="{0866DEB8-9383-4BBC-AF7B-CA5578D22021}" type="presParOf" srcId="{17378BBC-9E5C-48BE-8736-41DFACCF7B52}" destId="{DB239187-D89F-4591-A323-BE2EF2C2387F}" srcOrd="1" destOrd="0" presId="urn:microsoft.com/office/officeart/2005/8/layout/hierarchy2"/>
    <dgm:cxn modelId="{580BE816-862E-4657-8583-7B6A4C091E32}" type="presParOf" srcId="{DB239187-D89F-4591-A323-BE2EF2C2387F}" destId="{734909D0-5D76-4144-9A86-4EE202ADC07D}" srcOrd="0" destOrd="0" presId="urn:microsoft.com/office/officeart/2005/8/layout/hierarchy2"/>
    <dgm:cxn modelId="{C3D6A830-6A96-458B-9400-72BC0447F814}" type="presParOf" srcId="{734909D0-5D76-4144-9A86-4EE202ADC07D}" destId="{EF0D9221-C9F6-427B-AC38-2A5647AD1AFA}" srcOrd="0" destOrd="0" presId="urn:microsoft.com/office/officeart/2005/8/layout/hierarchy2"/>
    <dgm:cxn modelId="{A7346F17-B23D-4062-BE80-E1B1933484F6}" type="presParOf" srcId="{DB239187-D89F-4591-A323-BE2EF2C2387F}" destId="{B48F91BA-E12B-4C68-9D78-FF1D600282F0}" srcOrd="1" destOrd="0" presId="urn:microsoft.com/office/officeart/2005/8/layout/hierarchy2"/>
    <dgm:cxn modelId="{D515AA36-D398-4D8C-B16A-A59FC1742B66}" type="presParOf" srcId="{B48F91BA-E12B-4C68-9D78-FF1D600282F0}" destId="{CCA9D6BF-CB7D-4DF9-832E-EB9D12763D0C}" srcOrd="0" destOrd="0" presId="urn:microsoft.com/office/officeart/2005/8/layout/hierarchy2"/>
    <dgm:cxn modelId="{E71E8EAC-F5C0-4DED-B603-C57B74F7203A}" type="presParOf" srcId="{B48F91BA-E12B-4C68-9D78-FF1D600282F0}" destId="{A0FC34AF-7BA6-40BA-AA04-063972B2BAD2}" srcOrd="1" destOrd="0" presId="urn:microsoft.com/office/officeart/2005/8/layout/hierarchy2"/>
    <dgm:cxn modelId="{CFEC762C-78F6-467F-ABD6-E17E95806AC3}" type="presParOf" srcId="{A0FC34AF-7BA6-40BA-AA04-063972B2BAD2}" destId="{A2D368F1-3446-497D-8573-637106B59C8A}" srcOrd="0" destOrd="0" presId="urn:microsoft.com/office/officeart/2005/8/layout/hierarchy2"/>
    <dgm:cxn modelId="{D7CAC15E-9123-4002-A5E7-3BD2244B2352}" type="presParOf" srcId="{A2D368F1-3446-497D-8573-637106B59C8A}" destId="{51CD8236-B736-47A4-97D2-AA3CAD637833}" srcOrd="0" destOrd="0" presId="urn:microsoft.com/office/officeart/2005/8/layout/hierarchy2"/>
    <dgm:cxn modelId="{91C927BE-0DAC-47DC-8012-825D5910629B}" type="presParOf" srcId="{A0FC34AF-7BA6-40BA-AA04-063972B2BAD2}" destId="{DADF9FEA-B30D-40D1-9D4B-26B019A890D1}" srcOrd="1" destOrd="0" presId="urn:microsoft.com/office/officeart/2005/8/layout/hierarchy2"/>
    <dgm:cxn modelId="{CFB23227-E95B-451B-908B-E9BC626457E2}" type="presParOf" srcId="{DADF9FEA-B30D-40D1-9D4B-26B019A890D1}" destId="{0639D652-44C6-467F-B901-EF05FC5BD619}" srcOrd="0" destOrd="0" presId="urn:microsoft.com/office/officeart/2005/8/layout/hierarchy2"/>
    <dgm:cxn modelId="{00D45C32-FB0A-4454-BEA8-DCE953171D63}" type="presParOf" srcId="{DADF9FEA-B30D-40D1-9D4B-26B019A890D1}" destId="{A5A46825-4439-4DE0-8640-C4CFA1185AE4}" srcOrd="1" destOrd="0" presId="urn:microsoft.com/office/officeart/2005/8/layout/hierarchy2"/>
    <dgm:cxn modelId="{33DE919E-8C3A-4343-A391-D4ADED0359BA}" type="presParOf" srcId="{DB239187-D89F-4591-A323-BE2EF2C2387F}" destId="{8D5D805A-4A09-46CF-A85B-4C11E28F3AF4}" srcOrd="2" destOrd="0" presId="urn:microsoft.com/office/officeart/2005/8/layout/hierarchy2"/>
    <dgm:cxn modelId="{B22E658B-0FE1-4E6A-8D0E-DAB6BFDA90E8}" type="presParOf" srcId="{8D5D805A-4A09-46CF-A85B-4C11E28F3AF4}" destId="{8A14C00B-F24C-4A7F-A304-422148035C64}" srcOrd="0" destOrd="0" presId="urn:microsoft.com/office/officeart/2005/8/layout/hierarchy2"/>
    <dgm:cxn modelId="{0D100C04-9415-46E0-A1C0-E0294EB9FABE}" type="presParOf" srcId="{DB239187-D89F-4591-A323-BE2EF2C2387F}" destId="{A350CCB9-A300-4679-80BA-BC2B922CCCC0}" srcOrd="3" destOrd="0" presId="urn:microsoft.com/office/officeart/2005/8/layout/hierarchy2"/>
    <dgm:cxn modelId="{BBCD967B-2413-4E0E-9378-1FC49D34A7FD}" type="presParOf" srcId="{A350CCB9-A300-4679-80BA-BC2B922CCCC0}" destId="{BE1CBC5F-6CEA-4626-8787-84B4871B0F53}" srcOrd="0" destOrd="0" presId="urn:microsoft.com/office/officeart/2005/8/layout/hierarchy2"/>
    <dgm:cxn modelId="{8807FCD3-10D0-4265-B95D-87076BA3ED96}" type="presParOf" srcId="{A350CCB9-A300-4679-80BA-BC2B922CCCC0}" destId="{ADD67A77-8846-45A9-9EF7-7785A38987D8}" srcOrd="1" destOrd="0" presId="urn:microsoft.com/office/officeart/2005/8/layout/hierarchy2"/>
    <dgm:cxn modelId="{9A413715-65AE-4CB0-BC18-15FCB19014BB}" type="presParOf" srcId="{DB239187-D89F-4591-A323-BE2EF2C2387F}" destId="{AAAE8413-72CF-4FB3-99A2-53C510124151}" srcOrd="4" destOrd="0" presId="urn:microsoft.com/office/officeart/2005/8/layout/hierarchy2"/>
    <dgm:cxn modelId="{84A9CB25-7C6C-4B29-8BFA-2B39BAEE9E24}" type="presParOf" srcId="{AAAE8413-72CF-4FB3-99A2-53C510124151}" destId="{CA316AE5-9547-4A61-B9D2-3EC38444D6F6}" srcOrd="0" destOrd="0" presId="urn:microsoft.com/office/officeart/2005/8/layout/hierarchy2"/>
    <dgm:cxn modelId="{06E54329-3FB7-49F8-9458-C124B0070CFA}" type="presParOf" srcId="{DB239187-D89F-4591-A323-BE2EF2C2387F}" destId="{321AB53C-E4DA-48DD-9EE8-7FCBAB636433}" srcOrd="5" destOrd="0" presId="urn:microsoft.com/office/officeart/2005/8/layout/hierarchy2"/>
    <dgm:cxn modelId="{51FE043F-1609-4827-A448-53B3F8D93F13}" type="presParOf" srcId="{321AB53C-E4DA-48DD-9EE8-7FCBAB636433}" destId="{D23BB61D-6C95-4764-AB89-03C19BC342BA}" srcOrd="0" destOrd="0" presId="urn:microsoft.com/office/officeart/2005/8/layout/hierarchy2"/>
    <dgm:cxn modelId="{E2E3A003-42CC-4A6F-BB26-0661EAF6C635}" type="presParOf" srcId="{321AB53C-E4DA-48DD-9EE8-7FCBAB636433}" destId="{67A12B71-5DE7-4CC2-8320-CB250B74B630}" srcOrd="1" destOrd="0" presId="urn:microsoft.com/office/officeart/2005/8/layout/hierarchy2"/>
    <dgm:cxn modelId="{C6B1839D-3F90-4318-A237-9212476F8D87}" type="presParOf" srcId="{DB239187-D89F-4591-A323-BE2EF2C2387F}" destId="{85E623C0-6C49-4819-85D9-EFA1A33898B2}" srcOrd="6" destOrd="0" presId="urn:microsoft.com/office/officeart/2005/8/layout/hierarchy2"/>
    <dgm:cxn modelId="{661FB7C1-3AC2-48A6-8EF8-E5906818A2DB}" type="presParOf" srcId="{85E623C0-6C49-4819-85D9-EFA1A33898B2}" destId="{42C89606-8F1B-45B7-A2F8-3953DED54B8F}" srcOrd="0" destOrd="0" presId="urn:microsoft.com/office/officeart/2005/8/layout/hierarchy2"/>
    <dgm:cxn modelId="{789088BA-2296-4CA6-9908-EF62983EAEF4}" type="presParOf" srcId="{DB239187-D89F-4591-A323-BE2EF2C2387F}" destId="{3B679329-17A0-4491-AD88-113387D0C922}" srcOrd="7" destOrd="0" presId="urn:microsoft.com/office/officeart/2005/8/layout/hierarchy2"/>
    <dgm:cxn modelId="{A880B024-EB42-4DEF-8B1D-971738940F04}" type="presParOf" srcId="{3B679329-17A0-4491-AD88-113387D0C922}" destId="{85BE2351-0D97-44E1-AB00-A57D0C573283}" srcOrd="0" destOrd="0" presId="urn:microsoft.com/office/officeart/2005/8/layout/hierarchy2"/>
    <dgm:cxn modelId="{BB844E71-E285-4CFF-83A7-560932294E62}" type="presParOf" srcId="{3B679329-17A0-4491-AD88-113387D0C922}" destId="{432CF0F5-6CB3-4F1C-8007-633302723CA8}" srcOrd="1" destOrd="0" presId="urn:microsoft.com/office/officeart/2005/8/layout/hierarchy2"/>
    <dgm:cxn modelId="{9DABA5ED-1694-41E4-BD66-7C8C5E96C204}" type="presParOf" srcId="{432CF0F5-6CB3-4F1C-8007-633302723CA8}" destId="{62C0D94E-A89A-44BC-A406-EDA2417B8A64}" srcOrd="0" destOrd="0" presId="urn:microsoft.com/office/officeart/2005/8/layout/hierarchy2"/>
    <dgm:cxn modelId="{B0B1525D-7112-4D55-895D-CC02967459C3}" type="presParOf" srcId="{62C0D94E-A89A-44BC-A406-EDA2417B8A64}" destId="{59D1D208-7AF6-4AAC-B49C-2239E383BA8C}" srcOrd="0" destOrd="0" presId="urn:microsoft.com/office/officeart/2005/8/layout/hierarchy2"/>
    <dgm:cxn modelId="{BDC0E95E-7185-4AA6-B13D-468EB4D57F50}" type="presParOf" srcId="{432CF0F5-6CB3-4F1C-8007-633302723CA8}" destId="{234C848C-271F-4FF3-9072-A4E6D08983E7}" srcOrd="1" destOrd="0" presId="urn:microsoft.com/office/officeart/2005/8/layout/hierarchy2"/>
    <dgm:cxn modelId="{394CBA3E-E864-4CC5-8F58-A38EE7BB33B2}" type="presParOf" srcId="{234C848C-271F-4FF3-9072-A4E6D08983E7}" destId="{95963635-D725-4BEB-9E7D-DC2FF980E920}" srcOrd="0" destOrd="0" presId="urn:microsoft.com/office/officeart/2005/8/layout/hierarchy2"/>
    <dgm:cxn modelId="{CD5C4071-3946-48FB-9874-E5D8060B46EC}" type="presParOf" srcId="{234C848C-271F-4FF3-9072-A4E6D08983E7}" destId="{E2B89359-F650-4434-B53F-C681EF50A476}"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61757D-97D8-4F23-A0E5-273A7B98685A}" type="doc">
      <dgm:prSet loTypeId="urn:microsoft.com/office/officeart/2005/8/layout/lProcess2" loCatId="list" qsTypeId="urn:microsoft.com/office/officeart/2005/8/quickstyle/simple5" qsCatId="simple" csTypeId="urn:microsoft.com/office/officeart/2005/8/colors/colorful1#1" csCatId="colorful" phldr="1"/>
      <dgm:spPr/>
      <dgm:t>
        <a:bodyPr/>
        <a:lstStyle/>
        <a:p>
          <a:endParaRPr lang="zh-CN" altLang="en-US"/>
        </a:p>
      </dgm:t>
    </dgm:pt>
    <dgm:pt modelId="{4EC9F531-C192-4DED-9512-48A50C43E513}">
      <dgm:prSet phldrT="[文本]" custT="1"/>
      <dgm:spPr>
        <a:xfrm>
          <a:off x="4462" y="0"/>
          <a:ext cx="4292277" cy="4525962"/>
        </a:xfrm>
        <a:prstGeom prst="roundRect">
          <a:avLst>
            <a:gd name="adj" fmla="val 10000"/>
          </a:avLst>
        </a:prstGeom>
        <a:solidFill>
          <a:srgbClr val="DA1F28">
            <a:tint val="40000"/>
            <a:hueOff val="0"/>
            <a:satOff val="0"/>
            <a:lumOff val="0"/>
            <a:alphaOff val="0"/>
          </a:srgbClr>
        </a:solidFill>
        <a:ln>
          <a:noFill/>
        </a:ln>
        <a:effectLst>
          <a:outerShdw blurRad="50800" dist="38100" dir="5400000" rotWithShape="0">
            <a:srgbClr val="000000">
              <a:alpha val="35000"/>
            </a:srgbClr>
          </a:outerShdw>
        </a:effectLst>
      </dgm:spPr>
      <dgm:t>
        <a:bodyPr/>
        <a:lstStyle/>
        <a:p>
          <a:r>
            <a:rPr lang="zh-CN" altLang="en-US" sz="2800" dirty="0">
              <a:solidFill>
                <a:sysClr val="windowText" lastClr="000000">
                  <a:hueOff val="0"/>
                  <a:satOff val="0"/>
                  <a:lumOff val="0"/>
                  <a:alphaOff val="0"/>
                </a:sysClr>
              </a:solidFill>
              <a:latin typeface="Lucida Sans Unicode"/>
              <a:ea typeface="黑体" panose="02010609060101010101" pitchFamily="49" charset="-122"/>
              <a:cs typeface="+mn-cs"/>
            </a:rPr>
            <a:t>支撑功能</a:t>
          </a:r>
        </a:p>
      </dgm:t>
    </dgm:pt>
    <dgm:pt modelId="{BF63D5FD-0064-40F9-B9AD-B7C15E9DFDCC}" type="parTrans" cxnId="{CFD4E3FA-6C95-4D41-9375-C4744162A776}">
      <dgm:prSet/>
      <dgm:spPr/>
      <dgm:t>
        <a:bodyPr/>
        <a:lstStyle/>
        <a:p>
          <a:endParaRPr lang="zh-CN" altLang="en-US"/>
        </a:p>
      </dgm:t>
    </dgm:pt>
    <dgm:pt modelId="{76601E0D-BED0-47D9-A1F2-7DECD4E8BB60}" type="sibTrans" cxnId="{CFD4E3FA-6C95-4D41-9375-C4744162A776}">
      <dgm:prSet/>
      <dgm:spPr/>
      <dgm:t>
        <a:bodyPr/>
        <a:lstStyle/>
        <a:p>
          <a:endParaRPr lang="zh-CN" altLang="en-US"/>
        </a:p>
      </dgm:t>
    </dgm:pt>
    <dgm:pt modelId="{EE7B0C11-3E03-4382-8DF7-DD348A764A26}">
      <dgm:prSet phldrT="[文本]" custT="1"/>
      <dgm:spPr>
        <a:xfrm>
          <a:off x="571489" y="1358175"/>
          <a:ext cx="3433822" cy="889170"/>
        </a:xfrm>
        <a:prstGeom prst="roundRect">
          <a:avLst>
            <a:gd name="adj" fmla="val 10000"/>
          </a:avLst>
        </a:prstGeom>
        <a:gradFill rotWithShape="0">
          <a:gsLst>
            <a:gs pos="0">
              <a:srgbClr val="DA1F28">
                <a:hueOff val="0"/>
                <a:satOff val="0"/>
                <a:lumOff val="0"/>
                <a:alphaOff val="0"/>
                <a:shade val="15000"/>
                <a:satMod val="180000"/>
              </a:srgbClr>
            </a:gs>
            <a:gs pos="50000">
              <a:srgbClr val="DA1F28">
                <a:hueOff val="0"/>
                <a:satOff val="0"/>
                <a:lumOff val="0"/>
                <a:alphaOff val="0"/>
                <a:shade val="45000"/>
                <a:satMod val="170000"/>
              </a:srgbClr>
            </a:gs>
            <a:gs pos="70000">
              <a:srgbClr val="DA1F28">
                <a:hueOff val="0"/>
                <a:satOff val="0"/>
                <a:lumOff val="0"/>
                <a:alphaOff val="0"/>
                <a:tint val="99000"/>
                <a:shade val="65000"/>
                <a:satMod val="155000"/>
              </a:srgbClr>
            </a:gs>
            <a:gs pos="100000">
              <a:srgbClr val="DA1F28">
                <a:hueOff val="0"/>
                <a:satOff val="0"/>
                <a:lumOff val="0"/>
                <a:alphaOff val="0"/>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DA1F28">
              <a:hueOff val="0"/>
              <a:satOff val="0"/>
              <a:lumOff val="0"/>
              <a:alphaOff val="0"/>
              <a:satMod val="300000"/>
            </a:srgbClr>
          </a:contourClr>
        </a:sp3d>
      </dgm:spPr>
      <dgm:t>
        <a:bodyPr/>
        <a:lstStyle/>
        <a:p>
          <a:r>
            <a:rPr lang="zh-CN" altLang="en-US" sz="2000" dirty="0">
              <a:solidFill>
                <a:sysClr val="window" lastClr="FFFFFF"/>
              </a:solidFill>
              <a:latin typeface="Lucida Sans Unicode"/>
              <a:ea typeface="黑体" panose="02010609060101010101" pitchFamily="49" charset="-122"/>
              <a:cs typeface="+mn-cs"/>
            </a:rPr>
            <a:t>中断处理</a:t>
          </a:r>
        </a:p>
      </dgm:t>
    </dgm:pt>
    <dgm:pt modelId="{23EEC2CC-859E-412F-ADEE-0DCF072A67C8}" type="parTrans" cxnId="{925E0356-D2EE-4F10-AD8D-21AAE28EA608}">
      <dgm:prSet/>
      <dgm:spPr/>
      <dgm:t>
        <a:bodyPr/>
        <a:lstStyle/>
        <a:p>
          <a:endParaRPr lang="zh-CN" altLang="en-US"/>
        </a:p>
      </dgm:t>
    </dgm:pt>
    <dgm:pt modelId="{58E6C3A6-9428-432F-B847-10D5B703D8CC}" type="sibTrans" cxnId="{925E0356-D2EE-4F10-AD8D-21AAE28EA608}">
      <dgm:prSet/>
      <dgm:spPr/>
      <dgm:t>
        <a:bodyPr/>
        <a:lstStyle/>
        <a:p>
          <a:endParaRPr lang="zh-CN" altLang="en-US"/>
        </a:p>
      </dgm:t>
    </dgm:pt>
    <dgm:pt modelId="{300D4456-768E-4F28-B965-96CE1D826F97}">
      <dgm:prSet phldrT="[文本]" custT="1"/>
      <dgm:spPr>
        <a:xfrm>
          <a:off x="571489" y="2384141"/>
          <a:ext cx="3433822" cy="889170"/>
        </a:xfrm>
        <a:prstGeom prst="roundRect">
          <a:avLst>
            <a:gd name="adj" fmla="val 10000"/>
          </a:avLst>
        </a:prstGeom>
        <a:gradFill rotWithShape="0">
          <a:gsLst>
            <a:gs pos="0">
              <a:srgbClr val="EB641B">
                <a:hueOff val="0"/>
                <a:satOff val="0"/>
                <a:lumOff val="0"/>
                <a:alphaOff val="0"/>
                <a:shade val="15000"/>
                <a:satMod val="180000"/>
              </a:srgbClr>
            </a:gs>
            <a:gs pos="50000">
              <a:srgbClr val="EB641B">
                <a:hueOff val="0"/>
                <a:satOff val="0"/>
                <a:lumOff val="0"/>
                <a:alphaOff val="0"/>
                <a:shade val="45000"/>
                <a:satMod val="170000"/>
              </a:srgbClr>
            </a:gs>
            <a:gs pos="70000">
              <a:srgbClr val="EB641B">
                <a:hueOff val="0"/>
                <a:satOff val="0"/>
                <a:lumOff val="0"/>
                <a:alphaOff val="0"/>
                <a:tint val="99000"/>
                <a:shade val="65000"/>
                <a:satMod val="155000"/>
              </a:srgbClr>
            </a:gs>
            <a:gs pos="100000">
              <a:srgbClr val="EB641B">
                <a:hueOff val="0"/>
                <a:satOff val="0"/>
                <a:lumOff val="0"/>
                <a:alphaOff val="0"/>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EB641B">
              <a:hueOff val="0"/>
              <a:satOff val="0"/>
              <a:lumOff val="0"/>
              <a:alphaOff val="0"/>
              <a:satMod val="300000"/>
            </a:srgbClr>
          </a:contourClr>
        </a:sp3d>
      </dgm:spPr>
      <dgm:t>
        <a:bodyPr/>
        <a:lstStyle/>
        <a:p>
          <a:r>
            <a:rPr lang="zh-CN" altLang="en-US" sz="2000" dirty="0">
              <a:solidFill>
                <a:sysClr val="window" lastClr="FFFFFF"/>
              </a:solidFill>
              <a:latin typeface="Lucida Sans Unicode"/>
              <a:ea typeface="黑体" panose="02010609060101010101" pitchFamily="49" charset="-122"/>
              <a:cs typeface="+mn-cs"/>
            </a:rPr>
            <a:t>时钟管理</a:t>
          </a:r>
        </a:p>
      </dgm:t>
    </dgm:pt>
    <dgm:pt modelId="{FF6F035F-42A3-46F8-98FD-2DF2FD20B308}" type="parTrans" cxnId="{5D1B3E49-E38A-48D8-8DF1-47424255070B}">
      <dgm:prSet/>
      <dgm:spPr/>
      <dgm:t>
        <a:bodyPr/>
        <a:lstStyle/>
        <a:p>
          <a:endParaRPr lang="zh-CN" altLang="en-US"/>
        </a:p>
      </dgm:t>
    </dgm:pt>
    <dgm:pt modelId="{B4F1E1B6-F6D8-4E00-A252-0DF547668DB8}" type="sibTrans" cxnId="{5D1B3E49-E38A-48D8-8DF1-47424255070B}">
      <dgm:prSet/>
      <dgm:spPr/>
      <dgm:t>
        <a:bodyPr/>
        <a:lstStyle/>
        <a:p>
          <a:endParaRPr lang="zh-CN" altLang="en-US"/>
        </a:p>
      </dgm:t>
    </dgm:pt>
    <dgm:pt modelId="{F41AC6F5-A3F0-44A5-9E48-FF7002323026}">
      <dgm:prSet phldrT="[文本]" custT="1"/>
      <dgm:spPr>
        <a:xfrm>
          <a:off x="4618660" y="0"/>
          <a:ext cx="4292277" cy="4525962"/>
        </a:xfrm>
        <a:prstGeom prst="roundRect">
          <a:avLst>
            <a:gd name="adj" fmla="val 10000"/>
          </a:avLst>
        </a:prstGeom>
        <a:solidFill>
          <a:srgbClr val="DA1F28">
            <a:tint val="40000"/>
            <a:hueOff val="0"/>
            <a:satOff val="0"/>
            <a:lumOff val="0"/>
            <a:alphaOff val="0"/>
          </a:srgbClr>
        </a:solidFill>
        <a:ln>
          <a:noFill/>
        </a:ln>
        <a:effectLst>
          <a:outerShdw blurRad="50800" dist="38100" dir="5400000" rotWithShape="0">
            <a:srgbClr val="000000">
              <a:alpha val="35000"/>
            </a:srgbClr>
          </a:outerShdw>
        </a:effectLst>
      </dgm:spPr>
      <dgm:t>
        <a:bodyPr/>
        <a:lstStyle/>
        <a:p>
          <a:r>
            <a:rPr lang="zh-CN" altLang="en-US" sz="2800" dirty="0">
              <a:solidFill>
                <a:sysClr val="windowText" lastClr="000000">
                  <a:hueOff val="0"/>
                  <a:satOff val="0"/>
                  <a:lumOff val="0"/>
                  <a:alphaOff val="0"/>
                </a:sysClr>
              </a:solidFill>
              <a:latin typeface="Lucida Sans Unicode"/>
              <a:ea typeface="黑体" panose="02010609060101010101" pitchFamily="49" charset="-122"/>
              <a:cs typeface="+mn-cs"/>
            </a:rPr>
            <a:t>资源管理</a:t>
          </a:r>
        </a:p>
      </dgm:t>
    </dgm:pt>
    <dgm:pt modelId="{20282E57-CBE0-41ED-9272-DB3885A156ED}" type="parTrans" cxnId="{347016E5-F625-4087-BF48-8D47A1BDFF4F}">
      <dgm:prSet/>
      <dgm:spPr/>
      <dgm:t>
        <a:bodyPr/>
        <a:lstStyle/>
        <a:p>
          <a:endParaRPr lang="zh-CN" altLang="en-US"/>
        </a:p>
      </dgm:t>
    </dgm:pt>
    <dgm:pt modelId="{62E4609F-2F1D-4C8E-8BCA-157A500F7C1D}" type="sibTrans" cxnId="{347016E5-F625-4087-BF48-8D47A1BDFF4F}">
      <dgm:prSet/>
      <dgm:spPr/>
      <dgm:t>
        <a:bodyPr/>
        <a:lstStyle/>
        <a:p>
          <a:endParaRPr lang="zh-CN" altLang="en-US"/>
        </a:p>
      </dgm:t>
    </dgm:pt>
    <dgm:pt modelId="{D093301B-ECD2-481F-A53F-1E4931B24A2C}">
      <dgm:prSet phldrT="[文本]" custT="1"/>
      <dgm:spPr>
        <a:xfrm>
          <a:off x="5047888" y="1358175"/>
          <a:ext cx="3433822" cy="889170"/>
        </a:xfrm>
        <a:prstGeom prst="roundRect">
          <a:avLst>
            <a:gd name="adj" fmla="val 10000"/>
          </a:avLst>
        </a:prstGeom>
        <a:gradFill rotWithShape="0">
          <a:gsLst>
            <a:gs pos="0">
              <a:srgbClr val="474B78">
                <a:hueOff val="0"/>
                <a:satOff val="0"/>
                <a:lumOff val="0"/>
                <a:alphaOff val="0"/>
                <a:shade val="15000"/>
                <a:satMod val="180000"/>
              </a:srgbClr>
            </a:gs>
            <a:gs pos="50000">
              <a:srgbClr val="474B78">
                <a:hueOff val="0"/>
                <a:satOff val="0"/>
                <a:lumOff val="0"/>
                <a:alphaOff val="0"/>
                <a:shade val="45000"/>
                <a:satMod val="170000"/>
              </a:srgbClr>
            </a:gs>
            <a:gs pos="70000">
              <a:srgbClr val="474B78">
                <a:hueOff val="0"/>
                <a:satOff val="0"/>
                <a:lumOff val="0"/>
                <a:alphaOff val="0"/>
                <a:tint val="99000"/>
                <a:shade val="65000"/>
                <a:satMod val="155000"/>
              </a:srgbClr>
            </a:gs>
            <a:gs pos="100000">
              <a:srgbClr val="474B78">
                <a:hueOff val="0"/>
                <a:satOff val="0"/>
                <a:lumOff val="0"/>
                <a:alphaOff val="0"/>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474B78">
              <a:hueOff val="0"/>
              <a:satOff val="0"/>
              <a:lumOff val="0"/>
              <a:alphaOff val="0"/>
              <a:satMod val="300000"/>
            </a:srgbClr>
          </a:contourClr>
        </a:sp3d>
      </dgm:spPr>
      <dgm:t>
        <a:bodyPr/>
        <a:lstStyle/>
        <a:p>
          <a:r>
            <a:rPr lang="zh-CN" altLang="en-US" sz="2000" dirty="0">
              <a:solidFill>
                <a:sysClr val="window" lastClr="FFFFFF"/>
              </a:solidFill>
              <a:latin typeface="Lucida Sans Unicode"/>
              <a:ea typeface="黑体" panose="02010609060101010101" pitchFamily="49" charset="-122"/>
              <a:cs typeface="+mn-cs"/>
            </a:rPr>
            <a:t>进程管理</a:t>
          </a:r>
        </a:p>
      </dgm:t>
    </dgm:pt>
    <dgm:pt modelId="{BA8BAC9E-0A1D-43C7-90BF-1C11941C1B3C}" type="parTrans" cxnId="{CD53E59B-8AD8-46C3-9C37-CF8D263D24CE}">
      <dgm:prSet/>
      <dgm:spPr/>
      <dgm:t>
        <a:bodyPr/>
        <a:lstStyle/>
        <a:p>
          <a:endParaRPr lang="zh-CN" altLang="en-US"/>
        </a:p>
      </dgm:t>
    </dgm:pt>
    <dgm:pt modelId="{ABA9C63E-97D7-43BA-BF7A-C0BFC932ABEC}" type="sibTrans" cxnId="{CD53E59B-8AD8-46C3-9C37-CF8D263D24CE}">
      <dgm:prSet/>
      <dgm:spPr/>
      <dgm:t>
        <a:bodyPr/>
        <a:lstStyle/>
        <a:p>
          <a:endParaRPr lang="zh-CN" altLang="en-US"/>
        </a:p>
      </dgm:t>
    </dgm:pt>
    <dgm:pt modelId="{3B5D82E0-F798-49EC-8CC6-A6BD016F00D1}">
      <dgm:prSet phldrT="[文本]" custT="1"/>
      <dgm:spPr>
        <a:xfrm>
          <a:off x="5047888" y="2384141"/>
          <a:ext cx="3433822" cy="889170"/>
        </a:xfrm>
        <a:prstGeom prst="roundRect">
          <a:avLst>
            <a:gd name="adj" fmla="val 10000"/>
          </a:avLst>
        </a:prstGeom>
        <a:gradFill rotWithShape="0">
          <a:gsLst>
            <a:gs pos="0">
              <a:srgbClr val="7D3C4A">
                <a:hueOff val="0"/>
                <a:satOff val="0"/>
                <a:lumOff val="0"/>
                <a:alphaOff val="0"/>
                <a:shade val="15000"/>
                <a:satMod val="180000"/>
              </a:srgbClr>
            </a:gs>
            <a:gs pos="50000">
              <a:srgbClr val="7D3C4A">
                <a:hueOff val="0"/>
                <a:satOff val="0"/>
                <a:lumOff val="0"/>
                <a:alphaOff val="0"/>
                <a:shade val="45000"/>
                <a:satMod val="170000"/>
              </a:srgbClr>
            </a:gs>
            <a:gs pos="70000">
              <a:srgbClr val="7D3C4A">
                <a:hueOff val="0"/>
                <a:satOff val="0"/>
                <a:lumOff val="0"/>
                <a:alphaOff val="0"/>
                <a:tint val="99000"/>
                <a:shade val="65000"/>
                <a:satMod val="155000"/>
              </a:srgbClr>
            </a:gs>
            <a:gs pos="100000">
              <a:srgbClr val="7D3C4A">
                <a:hueOff val="0"/>
                <a:satOff val="0"/>
                <a:lumOff val="0"/>
                <a:alphaOff val="0"/>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7D3C4A">
              <a:hueOff val="0"/>
              <a:satOff val="0"/>
              <a:lumOff val="0"/>
              <a:alphaOff val="0"/>
              <a:satMod val="300000"/>
            </a:srgbClr>
          </a:contourClr>
        </a:sp3d>
      </dgm:spPr>
      <dgm:t>
        <a:bodyPr/>
        <a:lstStyle/>
        <a:p>
          <a:r>
            <a:rPr lang="zh-CN" altLang="en-US" sz="2000" dirty="0">
              <a:solidFill>
                <a:sysClr val="window" lastClr="FFFFFF"/>
              </a:solidFill>
              <a:latin typeface="Lucida Sans Unicode"/>
              <a:ea typeface="黑体" panose="02010609060101010101" pitchFamily="49" charset="-122"/>
              <a:cs typeface="+mn-cs"/>
            </a:rPr>
            <a:t>存储器管理</a:t>
          </a:r>
        </a:p>
      </dgm:t>
    </dgm:pt>
    <dgm:pt modelId="{D44DC8D6-0491-4B38-84D8-6619A92B37DB}" type="parTrans" cxnId="{0A758862-CC79-40D7-BC02-06AA1281E9A5}">
      <dgm:prSet/>
      <dgm:spPr/>
      <dgm:t>
        <a:bodyPr/>
        <a:lstStyle/>
        <a:p>
          <a:endParaRPr lang="zh-CN" altLang="en-US"/>
        </a:p>
      </dgm:t>
    </dgm:pt>
    <dgm:pt modelId="{CC868DC5-C798-459B-9FDE-B35D30F31CD5}" type="sibTrans" cxnId="{0A758862-CC79-40D7-BC02-06AA1281E9A5}">
      <dgm:prSet/>
      <dgm:spPr/>
      <dgm:t>
        <a:bodyPr/>
        <a:lstStyle/>
        <a:p>
          <a:endParaRPr lang="zh-CN" altLang="en-US"/>
        </a:p>
      </dgm:t>
    </dgm:pt>
    <dgm:pt modelId="{6CCD39D3-8089-4CA5-888F-A6FB43A98F60}">
      <dgm:prSet phldrT="[文本]" custT="1"/>
      <dgm:spPr>
        <a:xfrm>
          <a:off x="571489" y="3410106"/>
          <a:ext cx="3433822" cy="889170"/>
        </a:xfrm>
        <a:prstGeom prst="roundRect">
          <a:avLst>
            <a:gd name="adj" fmla="val 10000"/>
          </a:avLst>
        </a:prstGeom>
        <a:gradFill rotWithShape="0">
          <a:gsLst>
            <a:gs pos="0">
              <a:srgbClr val="39639D">
                <a:hueOff val="0"/>
                <a:satOff val="0"/>
                <a:lumOff val="0"/>
                <a:alphaOff val="0"/>
                <a:shade val="15000"/>
                <a:satMod val="180000"/>
              </a:srgbClr>
            </a:gs>
            <a:gs pos="50000">
              <a:srgbClr val="39639D">
                <a:hueOff val="0"/>
                <a:satOff val="0"/>
                <a:lumOff val="0"/>
                <a:alphaOff val="0"/>
                <a:shade val="45000"/>
                <a:satMod val="170000"/>
              </a:srgbClr>
            </a:gs>
            <a:gs pos="70000">
              <a:srgbClr val="39639D">
                <a:hueOff val="0"/>
                <a:satOff val="0"/>
                <a:lumOff val="0"/>
                <a:alphaOff val="0"/>
                <a:tint val="99000"/>
                <a:shade val="65000"/>
                <a:satMod val="155000"/>
              </a:srgbClr>
            </a:gs>
            <a:gs pos="100000">
              <a:srgbClr val="39639D">
                <a:hueOff val="0"/>
                <a:satOff val="0"/>
                <a:lumOff val="0"/>
                <a:alphaOff val="0"/>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hueOff val="0"/>
              <a:satOff val="0"/>
              <a:lumOff val="0"/>
              <a:alphaOff val="0"/>
              <a:satMod val="300000"/>
            </a:srgbClr>
          </a:contourClr>
        </a:sp3d>
      </dgm:spPr>
      <dgm:t>
        <a:bodyPr/>
        <a:lstStyle/>
        <a:p>
          <a:r>
            <a:rPr lang="zh-CN" altLang="en-US" sz="2000" dirty="0">
              <a:solidFill>
                <a:sysClr val="window" lastClr="FFFFFF"/>
              </a:solidFill>
              <a:latin typeface="Lucida Sans Unicode"/>
              <a:ea typeface="黑体" panose="02010609060101010101" pitchFamily="49" charset="-122"/>
              <a:cs typeface="+mn-cs"/>
            </a:rPr>
            <a:t>原语操作</a:t>
          </a:r>
        </a:p>
      </dgm:t>
    </dgm:pt>
    <dgm:pt modelId="{75D222F2-8DCE-49C0-BC37-FE2F48E29B3C}" type="parTrans" cxnId="{B6F2FE5D-A51A-4245-AFAD-8E11A8EB135D}">
      <dgm:prSet/>
      <dgm:spPr/>
      <dgm:t>
        <a:bodyPr/>
        <a:lstStyle/>
        <a:p>
          <a:endParaRPr lang="zh-CN" altLang="en-US"/>
        </a:p>
      </dgm:t>
    </dgm:pt>
    <dgm:pt modelId="{6657738E-8F4B-42D4-AE95-424648BF022F}" type="sibTrans" cxnId="{B6F2FE5D-A51A-4245-AFAD-8E11A8EB135D}">
      <dgm:prSet/>
      <dgm:spPr/>
      <dgm:t>
        <a:bodyPr/>
        <a:lstStyle/>
        <a:p>
          <a:endParaRPr lang="zh-CN" altLang="en-US"/>
        </a:p>
      </dgm:t>
    </dgm:pt>
    <dgm:pt modelId="{24EC1F3C-2F79-46C4-A2E5-F3778F6CF6F3}">
      <dgm:prSet phldrT="[文本]" custT="1"/>
      <dgm:spPr>
        <a:xfrm>
          <a:off x="5047888" y="3410106"/>
          <a:ext cx="3433822" cy="889170"/>
        </a:xfrm>
        <a:prstGeom prst="roundRect">
          <a:avLst>
            <a:gd name="adj" fmla="val 10000"/>
          </a:avLst>
        </a:prstGeom>
        <a:gradFill rotWithShape="0">
          <a:gsLst>
            <a:gs pos="0">
              <a:srgbClr val="DA1F28">
                <a:hueOff val="0"/>
                <a:satOff val="0"/>
                <a:lumOff val="0"/>
                <a:alphaOff val="0"/>
                <a:shade val="15000"/>
                <a:satMod val="180000"/>
              </a:srgbClr>
            </a:gs>
            <a:gs pos="50000">
              <a:srgbClr val="DA1F28">
                <a:hueOff val="0"/>
                <a:satOff val="0"/>
                <a:lumOff val="0"/>
                <a:alphaOff val="0"/>
                <a:shade val="45000"/>
                <a:satMod val="170000"/>
              </a:srgbClr>
            </a:gs>
            <a:gs pos="70000">
              <a:srgbClr val="DA1F28">
                <a:hueOff val="0"/>
                <a:satOff val="0"/>
                <a:lumOff val="0"/>
                <a:alphaOff val="0"/>
                <a:tint val="99000"/>
                <a:shade val="65000"/>
                <a:satMod val="155000"/>
              </a:srgbClr>
            </a:gs>
            <a:gs pos="100000">
              <a:srgbClr val="DA1F28">
                <a:hueOff val="0"/>
                <a:satOff val="0"/>
                <a:lumOff val="0"/>
                <a:alphaOff val="0"/>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DA1F28">
              <a:hueOff val="0"/>
              <a:satOff val="0"/>
              <a:lumOff val="0"/>
              <a:alphaOff val="0"/>
              <a:satMod val="300000"/>
            </a:srgbClr>
          </a:contourClr>
        </a:sp3d>
      </dgm:spPr>
      <dgm:t>
        <a:bodyPr/>
        <a:lstStyle/>
        <a:p>
          <a:r>
            <a:rPr lang="zh-CN" altLang="en-US" sz="2400" dirty="0">
              <a:solidFill>
                <a:sysClr val="window" lastClr="FFFFFF"/>
              </a:solidFill>
              <a:latin typeface="Lucida Sans Unicode"/>
              <a:ea typeface="黑体" panose="02010609060101010101" pitchFamily="49" charset="-122"/>
              <a:cs typeface="+mn-cs"/>
            </a:rPr>
            <a:t>设备</a:t>
          </a:r>
          <a:r>
            <a:rPr lang="zh-CN" altLang="en-US" sz="2000" dirty="0">
              <a:solidFill>
                <a:sysClr val="window" lastClr="FFFFFF"/>
              </a:solidFill>
              <a:latin typeface="Lucida Sans Unicode"/>
              <a:ea typeface="黑体" panose="02010609060101010101" pitchFamily="49" charset="-122"/>
              <a:cs typeface="+mn-cs"/>
            </a:rPr>
            <a:t>管理</a:t>
          </a:r>
        </a:p>
      </dgm:t>
    </dgm:pt>
    <dgm:pt modelId="{49CE694B-B7CA-42B7-8EBF-D4BB7664A57E}" type="parTrans" cxnId="{448A7CDC-653F-4597-8C25-C039BE8B7F13}">
      <dgm:prSet/>
      <dgm:spPr/>
      <dgm:t>
        <a:bodyPr/>
        <a:lstStyle/>
        <a:p>
          <a:endParaRPr lang="zh-CN" altLang="en-US"/>
        </a:p>
      </dgm:t>
    </dgm:pt>
    <dgm:pt modelId="{773E88C8-7E22-4864-9015-032678EBD61B}" type="sibTrans" cxnId="{448A7CDC-653F-4597-8C25-C039BE8B7F13}">
      <dgm:prSet/>
      <dgm:spPr/>
      <dgm:t>
        <a:bodyPr/>
        <a:lstStyle/>
        <a:p>
          <a:endParaRPr lang="zh-CN" altLang="en-US"/>
        </a:p>
      </dgm:t>
    </dgm:pt>
    <dgm:pt modelId="{525962F2-F50D-48BA-A429-9292C3D8C9B9}" type="pres">
      <dgm:prSet presAssocID="{7861757D-97D8-4F23-A0E5-273A7B98685A}" presName="theList" presStyleCnt="0">
        <dgm:presLayoutVars>
          <dgm:dir/>
          <dgm:animLvl val="lvl"/>
          <dgm:resizeHandles val="exact"/>
        </dgm:presLayoutVars>
      </dgm:prSet>
      <dgm:spPr/>
    </dgm:pt>
    <dgm:pt modelId="{838161C7-29D3-48DD-874A-0FA113AAF74D}" type="pres">
      <dgm:prSet presAssocID="{4EC9F531-C192-4DED-9512-48A50C43E513}" presName="compNode" presStyleCnt="0"/>
      <dgm:spPr/>
    </dgm:pt>
    <dgm:pt modelId="{E59A7E4B-5FB5-4A23-9400-F4AECD956346}" type="pres">
      <dgm:prSet presAssocID="{4EC9F531-C192-4DED-9512-48A50C43E513}" presName="aNode" presStyleLbl="bgShp" presStyleIdx="0" presStyleCnt="2" custScaleX="94451"/>
      <dgm:spPr/>
    </dgm:pt>
    <dgm:pt modelId="{EAAEBCBD-35A2-4E5C-9591-6E2C9B59CE36}" type="pres">
      <dgm:prSet presAssocID="{4EC9F531-C192-4DED-9512-48A50C43E513}" presName="textNode" presStyleLbl="bgShp" presStyleIdx="0" presStyleCnt="2"/>
      <dgm:spPr/>
    </dgm:pt>
    <dgm:pt modelId="{00D8AA4B-2132-4E36-9D1F-2C4F179FACDA}" type="pres">
      <dgm:prSet presAssocID="{4EC9F531-C192-4DED-9512-48A50C43E513}" presName="compChildNode" presStyleCnt="0"/>
      <dgm:spPr/>
    </dgm:pt>
    <dgm:pt modelId="{F7BBFBB0-B997-4E72-B08D-E12CCD8F1CBE}" type="pres">
      <dgm:prSet presAssocID="{4EC9F531-C192-4DED-9512-48A50C43E513}" presName="theInnerList" presStyleCnt="0"/>
      <dgm:spPr/>
    </dgm:pt>
    <dgm:pt modelId="{9344AD54-A7F1-424E-BD7A-51A882B08114}" type="pres">
      <dgm:prSet presAssocID="{EE7B0C11-3E03-4382-8DF7-DD348A764A26}" presName="childNode" presStyleLbl="node1" presStyleIdx="0" presStyleCnt="6" custLinFactNeighborX="4013">
        <dgm:presLayoutVars>
          <dgm:bulletEnabled val="1"/>
        </dgm:presLayoutVars>
      </dgm:prSet>
      <dgm:spPr/>
    </dgm:pt>
    <dgm:pt modelId="{017D8C0C-D8A7-4DE8-84D6-43B856994420}" type="pres">
      <dgm:prSet presAssocID="{EE7B0C11-3E03-4382-8DF7-DD348A764A26}" presName="aSpace2" presStyleCnt="0"/>
      <dgm:spPr/>
    </dgm:pt>
    <dgm:pt modelId="{6DC3A219-42B7-4893-9CA1-6C128552D026}" type="pres">
      <dgm:prSet presAssocID="{300D4456-768E-4F28-B965-96CE1D826F97}" presName="childNode" presStyleLbl="node1" presStyleIdx="1" presStyleCnt="6" custLinFactNeighborX="4013">
        <dgm:presLayoutVars>
          <dgm:bulletEnabled val="1"/>
        </dgm:presLayoutVars>
      </dgm:prSet>
      <dgm:spPr/>
    </dgm:pt>
    <dgm:pt modelId="{E71E6A6A-FF33-4409-A3FA-4E5FC8435343}" type="pres">
      <dgm:prSet presAssocID="{300D4456-768E-4F28-B965-96CE1D826F97}" presName="aSpace2" presStyleCnt="0"/>
      <dgm:spPr/>
    </dgm:pt>
    <dgm:pt modelId="{E8FAAFC7-48F6-423E-A124-0BB66C082921}" type="pres">
      <dgm:prSet presAssocID="{6CCD39D3-8089-4CA5-888F-A6FB43A98F60}" presName="childNode" presStyleLbl="node1" presStyleIdx="2" presStyleCnt="6" custLinFactNeighborX="4013">
        <dgm:presLayoutVars>
          <dgm:bulletEnabled val="1"/>
        </dgm:presLayoutVars>
      </dgm:prSet>
      <dgm:spPr/>
    </dgm:pt>
    <dgm:pt modelId="{985B584C-974C-4DDE-A284-C5C91EE783E5}" type="pres">
      <dgm:prSet presAssocID="{4EC9F531-C192-4DED-9512-48A50C43E513}" presName="aSpace" presStyleCnt="0"/>
      <dgm:spPr/>
    </dgm:pt>
    <dgm:pt modelId="{DF559070-701A-456F-9C7A-AA34D6133E5E}" type="pres">
      <dgm:prSet presAssocID="{F41AC6F5-A3F0-44A5-9E48-FF7002323026}" presName="compNode" presStyleCnt="0"/>
      <dgm:spPr/>
    </dgm:pt>
    <dgm:pt modelId="{D217CCF2-0674-4AFF-9E3F-3A0A9D068BDC}" type="pres">
      <dgm:prSet presAssocID="{F41AC6F5-A3F0-44A5-9E48-FF7002323026}" presName="aNode" presStyleLbl="bgShp" presStyleIdx="1" presStyleCnt="2"/>
      <dgm:spPr/>
    </dgm:pt>
    <dgm:pt modelId="{AD097443-2BFA-4A00-A633-FC3084A58E52}" type="pres">
      <dgm:prSet presAssocID="{F41AC6F5-A3F0-44A5-9E48-FF7002323026}" presName="textNode" presStyleLbl="bgShp" presStyleIdx="1" presStyleCnt="2"/>
      <dgm:spPr/>
    </dgm:pt>
    <dgm:pt modelId="{F47630AD-909D-4B50-834B-24497A528DA7}" type="pres">
      <dgm:prSet presAssocID="{F41AC6F5-A3F0-44A5-9E48-FF7002323026}" presName="compChildNode" presStyleCnt="0"/>
      <dgm:spPr/>
    </dgm:pt>
    <dgm:pt modelId="{8A1685BD-478A-4677-9B99-E410545A3C1D}" type="pres">
      <dgm:prSet presAssocID="{F41AC6F5-A3F0-44A5-9E48-FF7002323026}" presName="theInnerList" presStyleCnt="0"/>
      <dgm:spPr/>
    </dgm:pt>
    <dgm:pt modelId="{44A686C3-E7D7-4097-B0E4-3ECA688AB708}" type="pres">
      <dgm:prSet presAssocID="{D093301B-ECD2-481F-A53F-1E4931B24A2C}" presName="childNode" presStyleLbl="node1" presStyleIdx="3" presStyleCnt="6">
        <dgm:presLayoutVars>
          <dgm:bulletEnabled val="1"/>
        </dgm:presLayoutVars>
      </dgm:prSet>
      <dgm:spPr/>
    </dgm:pt>
    <dgm:pt modelId="{45AE987D-7B78-4EBD-B785-DA9B4297A8FA}" type="pres">
      <dgm:prSet presAssocID="{D093301B-ECD2-481F-A53F-1E4931B24A2C}" presName="aSpace2" presStyleCnt="0"/>
      <dgm:spPr/>
    </dgm:pt>
    <dgm:pt modelId="{82DCA53E-F569-45E4-9CE0-3AA8A952736A}" type="pres">
      <dgm:prSet presAssocID="{3B5D82E0-F798-49EC-8CC6-A6BD016F00D1}" presName="childNode" presStyleLbl="node1" presStyleIdx="4" presStyleCnt="6">
        <dgm:presLayoutVars>
          <dgm:bulletEnabled val="1"/>
        </dgm:presLayoutVars>
      </dgm:prSet>
      <dgm:spPr/>
    </dgm:pt>
    <dgm:pt modelId="{2578CA0E-5942-4339-B12F-1D5E271C61A4}" type="pres">
      <dgm:prSet presAssocID="{3B5D82E0-F798-49EC-8CC6-A6BD016F00D1}" presName="aSpace2" presStyleCnt="0"/>
      <dgm:spPr/>
    </dgm:pt>
    <dgm:pt modelId="{45A698E4-22BE-4041-AF80-1AE98EA29A7E}" type="pres">
      <dgm:prSet presAssocID="{24EC1F3C-2F79-46C4-A2E5-F3778F6CF6F3}" presName="childNode" presStyleLbl="node1" presStyleIdx="5" presStyleCnt="6">
        <dgm:presLayoutVars>
          <dgm:bulletEnabled val="1"/>
        </dgm:presLayoutVars>
      </dgm:prSet>
      <dgm:spPr/>
    </dgm:pt>
  </dgm:ptLst>
  <dgm:cxnLst>
    <dgm:cxn modelId="{5A374817-0F67-4F5E-B0CC-0CF245EE10ED}" type="presOf" srcId="{6CCD39D3-8089-4CA5-888F-A6FB43A98F60}" destId="{E8FAAFC7-48F6-423E-A124-0BB66C082921}" srcOrd="0" destOrd="0" presId="urn:microsoft.com/office/officeart/2005/8/layout/lProcess2"/>
    <dgm:cxn modelId="{1480D52F-FCC3-4F01-AA0E-84030B278AC0}" type="presOf" srcId="{24EC1F3C-2F79-46C4-A2E5-F3778F6CF6F3}" destId="{45A698E4-22BE-4041-AF80-1AE98EA29A7E}" srcOrd="0" destOrd="0" presId="urn:microsoft.com/office/officeart/2005/8/layout/lProcess2"/>
    <dgm:cxn modelId="{17973D37-3581-4977-B6A0-174879CADFB4}" type="presOf" srcId="{4EC9F531-C192-4DED-9512-48A50C43E513}" destId="{EAAEBCBD-35A2-4E5C-9591-6E2C9B59CE36}" srcOrd="1" destOrd="0" presId="urn:microsoft.com/office/officeart/2005/8/layout/lProcess2"/>
    <dgm:cxn modelId="{B6F2FE5D-A51A-4245-AFAD-8E11A8EB135D}" srcId="{4EC9F531-C192-4DED-9512-48A50C43E513}" destId="{6CCD39D3-8089-4CA5-888F-A6FB43A98F60}" srcOrd="2" destOrd="0" parTransId="{75D222F2-8DCE-49C0-BC37-FE2F48E29B3C}" sibTransId="{6657738E-8F4B-42D4-AE95-424648BF022F}"/>
    <dgm:cxn modelId="{0A758862-CC79-40D7-BC02-06AA1281E9A5}" srcId="{F41AC6F5-A3F0-44A5-9E48-FF7002323026}" destId="{3B5D82E0-F798-49EC-8CC6-A6BD016F00D1}" srcOrd="1" destOrd="0" parTransId="{D44DC8D6-0491-4B38-84D8-6619A92B37DB}" sibTransId="{CC868DC5-C798-459B-9FDE-B35D30F31CD5}"/>
    <dgm:cxn modelId="{1116C643-B672-467E-BCDB-0E5F1DF7525F}" type="presOf" srcId="{D093301B-ECD2-481F-A53F-1E4931B24A2C}" destId="{44A686C3-E7D7-4097-B0E4-3ECA688AB708}" srcOrd="0" destOrd="0" presId="urn:microsoft.com/office/officeart/2005/8/layout/lProcess2"/>
    <dgm:cxn modelId="{5D1B3E49-E38A-48D8-8DF1-47424255070B}" srcId="{4EC9F531-C192-4DED-9512-48A50C43E513}" destId="{300D4456-768E-4F28-B965-96CE1D826F97}" srcOrd="1" destOrd="0" parTransId="{FF6F035F-42A3-46F8-98FD-2DF2FD20B308}" sibTransId="{B4F1E1B6-F6D8-4E00-A252-0DF547668DB8}"/>
    <dgm:cxn modelId="{925E0356-D2EE-4F10-AD8D-21AAE28EA608}" srcId="{4EC9F531-C192-4DED-9512-48A50C43E513}" destId="{EE7B0C11-3E03-4382-8DF7-DD348A764A26}" srcOrd="0" destOrd="0" parTransId="{23EEC2CC-859E-412F-ADEE-0DCF072A67C8}" sibTransId="{58E6C3A6-9428-432F-B847-10D5B703D8CC}"/>
    <dgm:cxn modelId="{B3EE1A83-AC19-4EED-B9E9-846313494CE8}" type="presOf" srcId="{3B5D82E0-F798-49EC-8CC6-A6BD016F00D1}" destId="{82DCA53E-F569-45E4-9CE0-3AA8A952736A}" srcOrd="0" destOrd="0" presId="urn:microsoft.com/office/officeart/2005/8/layout/lProcess2"/>
    <dgm:cxn modelId="{CD53E59B-8AD8-46C3-9C37-CF8D263D24CE}" srcId="{F41AC6F5-A3F0-44A5-9E48-FF7002323026}" destId="{D093301B-ECD2-481F-A53F-1E4931B24A2C}" srcOrd="0" destOrd="0" parTransId="{BA8BAC9E-0A1D-43C7-90BF-1C11941C1B3C}" sibTransId="{ABA9C63E-97D7-43BA-BF7A-C0BFC932ABEC}"/>
    <dgm:cxn modelId="{E5E215BD-55B5-4E1C-963E-5DBAE525AD35}" type="presOf" srcId="{F41AC6F5-A3F0-44A5-9E48-FF7002323026}" destId="{D217CCF2-0674-4AFF-9E3F-3A0A9D068BDC}" srcOrd="0" destOrd="0" presId="urn:microsoft.com/office/officeart/2005/8/layout/lProcess2"/>
    <dgm:cxn modelId="{F13A11C4-013C-4742-BD42-9E8984BE46F4}" type="presOf" srcId="{300D4456-768E-4F28-B965-96CE1D826F97}" destId="{6DC3A219-42B7-4893-9CA1-6C128552D026}" srcOrd="0" destOrd="0" presId="urn:microsoft.com/office/officeart/2005/8/layout/lProcess2"/>
    <dgm:cxn modelId="{B3EBD6CD-91BD-482F-AF55-A30284B78E77}" type="presOf" srcId="{EE7B0C11-3E03-4382-8DF7-DD348A764A26}" destId="{9344AD54-A7F1-424E-BD7A-51A882B08114}" srcOrd="0" destOrd="0" presId="urn:microsoft.com/office/officeart/2005/8/layout/lProcess2"/>
    <dgm:cxn modelId="{20840BD3-079A-4E21-844A-CC4BC5923F28}" type="presOf" srcId="{4EC9F531-C192-4DED-9512-48A50C43E513}" destId="{E59A7E4B-5FB5-4A23-9400-F4AECD956346}" srcOrd="0" destOrd="0" presId="urn:microsoft.com/office/officeart/2005/8/layout/lProcess2"/>
    <dgm:cxn modelId="{448A7CDC-653F-4597-8C25-C039BE8B7F13}" srcId="{F41AC6F5-A3F0-44A5-9E48-FF7002323026}" destId="{24EC1F3C-2F79-46C4-A2E5-F3778F6CF6F3}" srcOrd="2" destOrd="0" parTransId="{49CE694B-B7CA-42B7-8EBF-D4BB7664A57E}" sibTransId="{773E88C8-7E22-4864-9015-032678EBD61B}"/>
    <dgm:cxn modelId="{347016E5-F625-4087-BF48-8D47A1BDFF4F}" srcId="{7861757D-97D8-4F23-A0E5-273A7B98685A}" destId="{F41AC6F5-A3F0-44A5-9E48-FF7002323026}" srcOrd="1" destOrd="0" parTransId="{20282E57-CBE0-41ED-9272-DB3885A156ED}" sibTransId="{62E4609F-2F1D-4C8E-8BCA-157A500F7C1D}"/>
    <dgm:cxn modelId="{15727BE7-020A-4205-9B0F-3FF02F9DCCF6}" type="presOf" srcId="{7861757D-97D8-4F23-A0E5-273A7B98685A}" destId="{525962F2-F50D-48BA-A429-9292C3D8C9B9}" srcOrd="0" destOrd="0" presId="urn:microsoft.com/office/officeart/2005/8/layout/lProcess2"/>
    <dgm:cxn modelId="{7178CBF9-6CF2-43B8-9646-6FEE30EBBBC2}" type="presOf" srcId="{F41AC6F5-A3F0-44A5-9E48-FF7002323026}" destId="{AD097443-2BFA-4A00-A633-FC3084A58E52}" srcOrd="1" destOrd="0" presId="urn:microsoft.com/office/officeart/2005/8/layout/lProcess2"/>
    <dgm:cxn modelId="{CFD4E3FA-6C95-4D41-9375-C4744162A776}" srcId="{7861757D-97D8-4F23-A0E5-273A7B98685A}" destId="{4EC9F531-C192-4DED-9512-48A50C43E513}" srcOrd="0" destOrd="0" parTransId="{BF63D5FD-0064-40F9-B9AD-B7C15E9DFDCC}" sibTransId="{76601E0D-BED0-47D9-A1F2-7DECD4E8BB60}"/>
    <dgm:cxn modelId="{05FC0CBA-45AC-427F-BB76-09CE401A6452}" type="presParOf" srcId="{525962F2-F50D-48BA-A429-9292C3D8C9B9}" destId="{838161C7-29D3-48DD-874A-0FA113AAF74D}" srcOrd="0" destOrd="0" presId="urn:microsoft.com/office/officeart/2005/8/layout/lProcess2"/>
    <dgm:cxn modelId="{9B144B98-7479-4F61-8580-5CD5ACEC4148}" type="presParOf" srcId="{838161C7-29D3-48DD-874A-0FA113AAF74D}" destId="{E59A7E4B-5FB5-4A23-9400-F4AECD956346}" srcOrd="0" destOrd="0" presId="urn:microsoft.com/office/officeart/2005/8/layout/lProcess2"/>
    <dgm:cxn modelId="{6648F5BE-FD20-4C19-93F3-0534D14036A7}" type="presParOf" srcId="{838161C7-29D3-48DD-874A-0FA113AAF74D}" destId="{EAAEBCBD-35A2-4E5C-9591-6E2C9B59CE36}" srcOrd="1" destOrd="0" presId="urn:microsoft.com/office/officeart/2005/8/layout/lProcess2"/>
    <dgm:cxn modelId="{8F107900-747D-4623-A134-639DE869F692}" type="presParOf" srcId="{838161C7-29D3-48DD-874A-0FA113AAF74D}" destId="{00D8AA4B-2132-4E36-9D1F-2C4F179FACDA}" srcOrd="2" destOrd="0" presId="urn:microsoft.com/office/officeart/2005/8/layout/lProcess2"/>
    <dgm:cxn modelId="{78B4CFB1-3449-43D3-B076-F9EE57641536}" type="presParOf" srcId="{00D8AA4B-2132-4E36-9D1F-2C4F179FACDA}" destId="{F7BBFBB0-B997-4E72-B08D-E12CCD8F1CBE}" srcOrd="0" destOrd="0" presId="urn:microsoft.com/office/officeart/2005/8/layout/lProcess2"/>
    <dgm:cxn modelId="{EB21B141-B3A6-4127-A389-F355CFF5F40E}" type="presParOf" srcId="{F7BBFBB0-B997-4E72-B08D-E12CCD8F1CBE}" destId="{9344AD54-A7F1-424E-BD7A-51A882B08114}" srcOrd="0" destOrd="0" presId="urn:microsoft.com/office/officeart/2005/8/layout/lProcess2"/>
    <dgm:cxn modelId="{DAA42D78-8E0E-4184-A085-4C75B26C76A8}" type="presParOf" srcId="{F7BBFBB0-B997-4E72-B08D-E12CCD8F1CBE}" destId="{017D8C0C-D8A7-4DE8-84D6-43B856994420}" srcOrd="1" destOrd="0" presId="urn:microsoft.com/office/officeart/2005/8/layout/lProcess2"/>
    <dgm:cxn modelId="{F391EF13-2D27-4E80-B400-8D7F2E6364F9}" type="presParOf" srcId="{F7BBFBB0-B997-4E72-B08D-E12CCD8F1CBE}" destId="{6DC3A219-42B7-4893-9CA1-6C128552D026}" srcOrd="2" destOrd="0" presId="urn:microsoft.com/office/officeart/2005/8/layout/lProcess2"/>
    <dgm:cxn modelId="{0BBB669B-33AC-46A7-91C8-9400373EEBAF}" type="presParOf" srcId="{F7BBFBB0-B997-4E72-B08D-E12CCD8F1CBE}" destId="{E71E6A6A-FF33-4409-A3FA-4E5FC8435343}" srcOrd="3" destOrd="0" presId="urn:microsoft.com/office/officeart/2005/8/layout/lProcess2"/>
    <dgm:cxn modelId="{83150BE4-291C-43A8-80A5-6EEDAF026DF6}" type="presParOf" srcId="{F7BBFBB0-B997-4E72-B08D-E12CCD8F1CBE}" destId="{E8FAAFC7-48F6-423E-A124-0BB66C082921}" srcOrd="4" destOrd="0" presId="urn:microsoft.com/office/officeart/2005/8/layout/lProcess2"/>
    <dgm:cxn modelId="{08B06A9D-8B04-4544-B776-48D7E25E74C5}" type="presParOf" srcId="{525962F2-F50D-48BA-A429-9292C3D8C9B9}" destId="{985B584C-974C-4DDE-A284-C5C91EE783E5}" srcOrd="1" destOrd="0" presId="urn:microsoft.com/office/officeart/2005/8/layout/lProcess2"/>
    <dgm:cxn modelId="{390CE6C2-71F4-48F6-86FD-B52AD338043D}" type="presParOf" srcId="{525962F2-F50D-48BA-A429-9292C3D8C9B9}" destId="{DF559070-701A-456F-9C7A-AA34D6133E5E}" srcOrd="2" destOrd="0" presId="urn:microsoft.com/office/officeart/2005/8/layout/lProcess2"/>
    <dgm:cxn modelId="{F87A1A59-D0F6-410F-880C-D16A3E4C0CC4}" type="presParOf" srcId="{DF559070-701A-456F-9C7A-AA34D6133E5E}" destId="{D217CCF2-0674-4AFF-9E3F-3A0A9D068BDC}" srcOrd="0" destOrd="0" presId="urn:microsoft.com/office/officeart/2005/8/layout/lProcess2"/>
    <dgm:cxn modelId="{9805F50E-1A60-490D-A458-AFC7D9C8B238}" type="presParOf" srcId="{DF559070-701A-456F-9C7A-AA34D6133E5E}" destId="{AD097443-2BFA-4A00-A633-FC3084A58E52}" srcOrd="1" destOrd="0" presId="urn:microsoft.com/office/officeart/2005/8/layout/lProcess2"/>
    <dgm:cxn modelId="{127FE230-BD51-416E-883A-E56B824F8C9C}" type="presParOf" srcId="{DF559070-701A-456F-9C7A-AA34D6133E5E}" destId="{F47630AD-909D-4B50-834B-24497A528DA7}" srcOrd="2" destOrd="0" presId="urn:microsoft.com/office/officeart/2005/8/layout/lProcess2"/>
    <dgm:cxn modelId="{00785E72-3CAB-4D3A-9AD6-196D6BD7F3A7}" type="presParOf" srcId="{F47630AD-909D-4B50-834B-24497A528DA7}" destId="{8A1685BD-478A-4677-9B99-E410545A3C1D}" srcOrd="0" destOrd="0" presId="urn:microsoft.com/office/officeart/2005/8/layout/lProcess2"/>
    <dgm:cxn modelId="{B45C4EBC-F633-423C-BC18-BFACC193682D}" type="presParOf" srcId="{8A1685BD-478A-4677-9B99-E410545A3C1D}" destId="{44A686C3-E7D7-4097-B0E4-3ECA688AB708}" srcOrd="0" destOrd="0" presId="urn:microsoft.com/office/officeart/2005/8/layout/lProcess2"/>
    <dgm:cxn modelId="{9D2DD1AB-36F2-4348-BD33-17DF5F0C852E}" type="presParOf" srcId="{8A1685BD-478A-4677-9B99-E410545A3C1D}" destId="{45AE987D-7B78-4EBD-B785-DA9B4297A8FA}" srcOrd="1" destOrd="0" presId="urn:microsoft.com/office/officeart/2005/8/layout/lProcess2"/>
    <dgm:cxn modelId="{25E9E2B1-8F54-4D79-A62B-19C5F9306C41}" type="presParOf" srcId="{8A1685BD-478A-4677-9B99-E410545A3C1D}" destId="{82DCA53E-F569-45E4-9CE0-3AA8A952736A}" srcOrd="2" destOrd="0" presId="urn:microsoft.com/office/officeart/2005/8/layout/lProcess2"/>
    <dgm:cxn modelId="{F2583558-C957-4781-881C-57D36B58CEE1}" type="presParOf" srcId="{8A1685BD-478A-4677-9B99-E410545A3C1D}" destId="{2578CA0E-5942-4339-B12F-1D5E271C61A4}" srcOrd="3" destOrd="0" presId="urn:microsoft.com/office/officeart/2005/8/layout/lProcess2"/>
    <dgm:cxn modelId="{2240BAD5-13B0-4A7C-8BD7-781F6673757B}" type="presParOf" srcId="{8A1685BD-478A-4677-9B99-E410545A3C1D}" destId="{45A698E4-22BE-4041-AF80-1AE98EA29A7E}"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E393A7-CCE9-49E1-A57B-26E07C481C1E}">
      <dsp:nvSpPr>
        <dsp:cNvPr id="0" name=""/>
        <dsp:cNvSpPr/>
      </dsp:nvSpPr>
      <dsp:spPr>
        <a:xfrm>
          <a:off x="3351" y="5307"/>
          <a:ext cx="2015542" cy="806216"/>
        </a:xfrm>
        <a:prstGeom prst="rect">
          <a:avLst/>
        </a:prstGeom>
        <a:gradFill rotWithShape="0">
          <a:gsLst>
            <a:gs pos="0">
              <a:srgbClr val="DA1F28">
                <a:hueOff val="0"/>
                <a:satOff val="0"/>
                <a:lumOff val="0"/>
                <a:alphaOff val="0"/>
                <a:shade val="15000"/>
                <a:satMod val="180000"/>
              </a:srgbClr>
            </a:gs>
            <a:gs pos="50000">
              <a:srgbClr val="DA1F28">
                <a:hueOff val="0"/>
                <a:satOff val="0"/>
                <a:lumOff val="0"/>
                <a:alphaOff val="0"/>
                <a:shade val="45000"/>
                <a:satMod val="170000"/>
              </a:srgbClr>
            </a:gs>
            <a:gs pos="70000">
              <a:srgbClr val="DA1F28">
                <a:hueOff val="0"/>
                <a:satOff val="0"/>
                <a:lumOff val="0"/>
                <a:alphaOff val="0"/>
                <a:tint val="99000"/>
                <a:shade val="65000"/>
                <a:satMod val="155000"/>
              </a:srgbClr>
            </a:gs>
            <a:gs pos="100000">
              <a:srgbClr val="DA1F28">
                <a:hueOff val="0"/>
                <a:satOff val="0"/>
                <a:lumOff val="0"/>
                <a:alphaOff val="0"/>
                <a:tint val="95500"/>
                <a:shade val="100000"/>
                <a:satMod val="155000"/>
              </a:srgbClr>
            </a:gs>
          </a:gsLst>
          <a:lin ang="16200000" scaled="0"/>
        </a:gradFill>
        <a:ln w="9525" cap="flat" cmpd="sng" algn="ctr">
          <a:solidFill>
            <a:srgbClr val="DA1F28">
              <a:hueOff val="0"/>
              <a:satOff val="0"/>
              <a:lumOff val="0"/>
              <a:alphaOff val="0"/>
            </a:srgb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kumimoji="1" lang="zh-CN" altLang="en-US" sz="2400" kern="1200" dirty="0">
              <a:solidFill>
                <a:sysClr val="window" lastClr="FFFFFF"/>
              </a:solidFill>
              <a:latin typeface="黑体" panose="02010609060101010101" pitchFamily="49" charset="-122"/>
              <a:ea typeface="黑体" panose="02010609060101010101" pitchFamily="49" charset="-122"/>
              <a:cs typeface="+mn-cs"/>
            </a:rPr>
            <a:t>动态性  </a:t>
          </a:r>
        </a:p>
      </dsp:txBody>
      <dsp:txXfrm>
        <a:off x="3351" y="5307"/>
        <a:ext cx="2015542" cy="806216"/>
      </dsp:txXfrm>
    </dsp:sp>
    <dsp:sp modelId="{F305B16A-8E78-41BD-B2BC-68AD83C2DCFB}">
      <dsp:nvSpPr>
        <dsp:cNvPr id="0" name=""/>
        <dsp:cNvSpPr/>
      </dsp:nvSpPr>
      <dsp:spPr>
        <a:xfrm>
          <a:off x="3351" y="811524"/>
          <a:ext cx="2015542" cy="2239920"/>
        </a:xfrm>
        <a:prstGeom prst="rect">
          <a:avLst/>
        </a:prstGeom>
        <a:solidFill>
          <a:srgbClr val="DA1F28">
            <a:tint val="40000"/>
            <a:alpha val="90000"/>
            <a:hueOff val="0"/>
            <a:satOff val="0"/>
            <a:lumOff val="0"/>
            <a:alphaOff val="0"/>
          </a:srgbClr>
        </a:solidFill>
        <a:ln w="9525" cap="flat" cmpd="sng" algn="ctr">
          <a:solidFill>
            <a:srgbClr val="DA1F28">
              <a:tint val="40000"/>
              <a:alpha val="90000"/>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kumimoji="1" lang="zh-CN" altLang="en-US" sz="2000" kern="1200" dirty="0">
              <a:solidFill>
                <a:sysClr val="windowText" lastClr="000000">
                  <a:hueOff val="0"/>
                  <a:satOff val="0"/>
                  <a:lumOff val="0"/>
                  <a:alphaOff val="0"/>
                </a:sysClr>
              </a:solidFill>
              <a:latin typeface="黑体" panose="02010609060101010101" pitchFamily="49" charset="-122"/>
              <a:ea typeface="黑体" panose="02010609060101010101" pitchFamily="49" charset="-122"/>
              <a:cs typeface="+mn-cs"/>
            </a:rPr>
            <a:t>由创建而产生，由调度而执行，由撤销而消亡       </a:t>
          </a:r>
        </a:p>
      </dsp:txBody>
      <dsp:txXfrm>
        <a:off x="3351" y="811524"/>
        <a:ext cx="2015542" cy="2239920"/>
      </dsp:txXfrm>
    </dsp:sp>
    <dsp:sp modelId="{7E611F34-0F35-49F7-B80A-046446F54B2F}">
      <dsp:nvSpPr>
        <dsp:cNvPr id="0" name=""/>
        <dsp:cNvSpPr/>
      </dsp:nvSpPr>
      <dsp:spPr>
        <a:xfrm>
          <a:off x="2301069" y="5307"/>
          <a:ext cx="2015542" cy="806216"/>
        </a:xfrm>
        <a:prstGeom prst="rect">
          <a:avLst/>
        </a:prstGeom>
        <a:gradFill rotWithShape="0">
          <a:gsLst>
            <a:gs pos="0">
              <a:srgbClr val="DA1F28">
                <a:hueOff val="-6721062"/>
                <a:satOff val="2923"/>
                <a:lumOff val="850"/>
                <a:alphaOff val="0"/>
                <a:shade val="15000"/>
                <a:satMod val="180000"/>
              </a:srgbClr>
            </a:gs>
            <a:gs pos="50000">
              <a:srgbClr val="DA1F28">
                <a:hueOff val="-6721062"/>
                <a:satOff val="2923"/>
                <a:lumOff val="850"/>
                <a:alphaOff val="0"/>
                <a:shade val="45000"/>
                <a:satMod val="170000"/>
              </a:srgbClr>
            </a:gs>
            <a:gs pos="70000">
              <a:srgbClr val="DA1F28">
                <a:hueOff val="-6721062"/>
                <a:satOff val="2923"/>
                <a:lumOff val="850"/>
                <a:alphaOff val="0"/>
                <a:tint val="99000"/>
                <a:shade val="65000"/>
                <a:satMod val="155000"/>
              </a:srgbClr>
            </a:gs>
            <a:gs pos="100000">
              <a:srgbClr val="DA1F28">
                <a:hueOff val="-6721062"/>
                <a:satOff val="2923"/>
                <a:lumOff val="850"/>
                <a:alphaOff val="0"/>
                <a:tint val="95500"/>
                <a:shade val="100000"/>
                <a:satMod val="155000"/>
              </a:srgbClr>
            </a:gs>
          </a:gsLst>
          <a:lin ang="16200000" scaled="0"/>
        </a:gradFill>
        <a:ln w="9525" cap="flat" cmpd="sng" algn="ctr">
          <a:solidFill>
            <a:srgbClr val="DA1F28">
              <a:hueOff val="-6721062"/>
              <a:satOff val="2923"/>
              <a:lumOff val="850"/>
              <a:alphaOff val="0"/>
            </a:srgb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kumimoji="1" lang="zh-CN" altLang="en-US" sz="2400" kern="1200">
              <a:solidFill>
                <a:sysClr val="window" lastClr="FFFFFF"/>
              </a:solidFill>
              <a:latin typeface="黑体" panose="02010609060101010101" pitchFamily="49" charset="-122"/>
              <a:ea typeface="黑体" panose="02010609060101010101" pitchFamily="49" charset="-122"/>
              <a:cs typeface="+mn-cs"/>
            </a:rPr>
            <a:t>并发性  </a:t>
          </a:r>
          <a:endParaRPr kumimoji="1" lang="zh-CN" altLang="en-US" sz="2400" kern="1200" dirty="0">
            <a:solidFill>
              <a:sysClr val="window" lastClr="FFFFFF"/>
            </a:solidFill>
            <a:latin typeface="黑体" panose="02010609060101010101" pitchFamily="49" charset="-122"/>
            <a:ea typeface="黑体" panose="02010609060101010101" pitchFamily="49" charset="-122"/>
            <a:cs typeface="+mn-cs"/>
          </a:endParaRPr>
        </a:p>
      </dsp:txBody>
      <dsp:txXfrm>
        <a:off x="2301069" y="5307"/>
        <a:ext cx="2015542" cy="806216"/>
      </dsp:txXfrm>
    </dsp:sp>
    <dsp:sp modelId="{FEE6933B-1950-49B2-A6DE-AEE600AF2B68}">
      <dsp:nvSpPr>
        <dsp:cNvPr id="0" name=""/>
        <dsp:cNvSpPr/>
      </dsp:nvSpPr>
      <dsp:spPr>
        <a:xfrm>
          <a:off x="2301069" y="811524"/>
          <a:ext cx="2015542" cy="2239920"/>
        </a:xfrm>
        <a:prstGeom prst="rect">
          <a:avLst/>
        </a:prstGeom>
        <a:solidFill>
          <a:srgbClr val="DA1F28">
            <a:tint val="40000"/>
            <a:alpha val="90000"/>
            <a:hueOff val="-6994751"/>
            <a:satOff val="5534"/>
            <a:lumOff val="392"/>
            <a:alphaOff val="0"/>
          </a:srgbClr>
        </a:solidFill>
        <a:ln w="9525" cap="flat" cmpd="sng" algn="ctr">
          <a:solidFill>
            <a:srgbClr val="DA1F28">
              <a:tint val="40000"/>
              <a:alpha val="90000"/>
              <a:hueOff val="-6994751"/>
              <a:satOff val="5534"/>
              <a:lumOff val="392"/>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kumimoji="1" lang="zh-CN" altLang="en-US" sz="2000" kern="1200">
              <a:solidFill>
                <a:sysClr val="windowText" lastClr="000000">
                  <a:hueOff val="0"/>
                  <a:satOff val="0"/>
                  <a:lumOff val="0"/>
                  <a:alphaOff val="0"/>
                </a:sysClr>
              </a:solidFill>
              <a:latin typeface="黑体" panose="02010609060101010101" pitchFamily="49" charset="-122"/>
              <a:ea typeface="黑体" panose="02010609060101010101" pitchFamily="49" charset="-122"/>
              <a:cs typeface="+mn-cs"/>
            </a:rPr>
            <a:t>进程的重要特征，操作系统的重要特征</a:t>
          </a:r>
          <a:endParaRPr kumimoji="1" lang="zh-CN" altLang="en-US" sz="2000" kern="1200" dirty="0">
            <a:solidFill>
              <a:sysClr val="windowText" lastClr="000000">
                <a:hueOff val="0"/>
                <a:satOff val="0"/>
                <a:lumOff val="0"/>
                <a:alphaOff val="0"/>
              </a:sysClr>
            </a:solidFill>
            <a:latin typeface="黑体" panose="02010609060101010101" pitchFamily="49" charset="-122"/>
            <a:ea typeface="黑体" panose="02010609060101010101" pitchFamily="49" charset="-122"/>
            <a:cs typeface="+mn-cs"/>
          </a:endParaRPr>
        </a:p>
      </dsp:txBody>
      <dsp:txXfrm>
        <a:off x="2301069" y="811524"/>
        <a:ext cx="2015542" cy="2239920"/>
      </dsp:txXfrm>
    </dsp:sp>
    <dsp:sp modelId="{EC2DDC0B-D1B2-4903-A0A0-B85E013FBCEC}">
      <dsp:nvSpPr>
        <dsp:cNvPr id="0" name=""/>
        <dsp:cNvSpPr/>
      </dsp:nvSpPr>
      <dsp:spPr>
        <a:xfrm>
          <a:off x="4598787" y="5307"/>
          <a:ext cx="2015542" cy="806216"/>
        </a:xfrm>
        <a:prstGeom prst="rect">
          <a:avLst/>
        </a:prstGeom>
        <a:gradFill rotWithShape="0">
          <a:gsLst>
            <a:gs pos="0">
              <a:srgbClr val="DA1F28">
                <a:hueOff val="-13442124"/>
                <a:satOff val="5846"/>
                <a:lumOff val="1700"/>
                <a:alphaOff val="0"/>
                <a:shade val="15000"/>
                <a:satMod val="180000"/>
              </a:srgbClr>
            </a:gs>
            <a:gs pos="50000">
              <a:srgbClr val="DA1F28">
                <a:hueOff val="-13442124"/>
                <a:satOff val="5846"/>
                <a:lumOff val="1700"/>
                <a:alphaOff val="0"/>
                <a:shade val="45000"/>
                <a:satMod val="170000"/>
              </a:srgbClr>
            </a:gs>
            <a:gs pos="70000">
              <a:srgbClr val="DA1F28">
                <a:hueOff val="-13442124"/>
                <a:satOff val="5846"/>
                <a:lumOff val="1700"/>
                <a:alphaOff val="0"/>
                <a:tint val="99000"/>
                <a:shade val="65000"/>
                <a:satMod val="155000"/>
              </a:srgbClr>
            </a:gs>
            <a:gs pos="100000">
              <a:srgbClr val="DA1F28">
                <a:hueOff val="-13442124"/>
                <a:satOff val="5846"/>
                <a:lumOff val="1700"/>
                <a:alphaOff val="0"/>
                <a:tint val="95500"/>
                <a:shade val="100000"/>
                <a:satMod val="155000"/>
              </a:srgbClr>
            </a:gs>
          </a:gsLst>
          <a:lin ang="16200000" scaled="0"/>
        </a:gradFill>
        <a:ln w="9525" cap="flat" cmpd="sng" algn="ctr">
          <a:solidFill>
            <a:srgbClr val="DA1F28">
              <a:hueOff val="-13442124"/>
              <a:satOff val="5846"/>
              <a:lumOff val="1700"/>
              <a:alphaOff val="0"/>
            </a:srgb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kumimoji="1" lang="zh-CN" altLang="en-US" sz="2400" kern="1200" dirty="0">
              <a:solidFill>
                <a:sysClr val="window" lastClr="FFFFFF"/>
              </a:solidFill>
              <a:latin typeface="黑体" panose="02010609060101010101" pitchFamily="49" charset="-122"/>
              <a:ea typeface="黑体" panose="02010609060101010101" pitchFamily="49" charset="-122"/>
              <a:cs typeface="+mn-cs"/>
            </a:rPr>
            <a:t>独立性</a:t>
          </a:r>
        </a:p>
      </dsp:txBody>
      <dsp:txXfrm>
        <a:off x="4598787" y="5307"/>
        <a:ext cx="2015542" cy="806216"/>
      </dsp:txXfrm>
    </dsp:sp>
    <dsp:sp modelId="{A31F7450-0ED9-48C9-8146-69FF60B1D13A}">
      <dsp:nvSpPr>
        <dsp:cNvPr id="0" name=""/>
        <dsp:cNvSpPr/>
      </dsp:nvSpPr>
      <dsp:spPr>
        <a:xfrm>
          <a:off x="4598787" y="811524"/>
          <a:ext cx="2015542" cy="2239920"/>
        </a:xfrm>
        <a:prstGeom prst="rect">
          <a:avLst/>
        </a:prstGeom>
        <a:solidFill>
          <a:srgbClr val="DA1F28">
            <a:tint val="40000"/>
            <a:alpha val="90000"/>
            <a:hueOff val="-13989501"/>
            <a:satOff val="11069"/>
            <a:lumOff val="783"/>
            <a:alphaOff val="0"/>
          </a:srgbClr>
        </a:solidFill>
        <a:ln w="9525" cap="flat" cmpd="sng" algn="ctr">
          <a:solidFill>
            <a:srgbClr val="DA1F28">
              <a:tint val="40000"/>
              <a:alpha val="90000"/>
              <a:hueOff val="-13989501"/>
              <a:satOff val="11069"/>
              <a:lumOff val="783"/>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kumimoji="1" lang="zh-CN" altLang="en-US" sz="2000" kern="1200" dirty="0">
              <a:solidFill>
                <a:sysClr val="windowText" lastClr="000000">
                  <a:hueOff val="0"/>
                  <a:satOff val="0"/>
                  <a:lumOff val="0"/>
                  <a:alphaOff val="0"/>
                </a:sysClr>
              </a:solidFill>
              <a:latin typeface="黑体" panose="02010609060101010101" pitchFamily="49" charset="-122"/>
              <a:ea typeface="黑体" panose="02010609060101010101" pitchFamily="49" charset="-122"/>
              <a:cs typeface="+mn-cs"/>
            </a:rPr>
            <a:t>独立运行、独立分配资源、独立接受调度</a:t>
          </a:r>
        </a:p>
      </dsp:txBody>
      <dsp:txXfrm>
        <a:off x="4598787" y="811524"/>
        <a:ext cx="2015542" cy="2239920"/>
      </dsp:txXfrm>
    </dsp:sp>
    <dsp:sp modelId="{BCA8F46A-D871-4CCE-AEBA-7B9428B9966A}">
      <dsp:nvSpPr>
        <dsp:cNvPr id="0" name=""/>
        <dsp:cNvSpPr/>
      </dsp:nvSpPr>
      <dsp:spPr>
        <a:xfrm>
          <a:off x="6896505" y="5307"/>
          <a:ext cx="2015542" cy="806216"/>
        </a:xfrm>
        <a:prstGeom prst="rect">
          <a:avLst/>
        </a:prstGeom>
        <a:gradFill rotWithShape="0">
          <a:gsLst>
            <a:gs pos="0">
              <a:srgbClr val="DA1F28">
                <a:hueOff val="-20163186"/>
                <a:satOff val="8769"/>
                <a:lumOff val="2550"/>
                <a:alphaOff val="0"/>
                <a:shade val="15000"/>
                <a:satMod val="180000"/>
              </a:srgbClr>
            </a:gs>
            <a:gs pos="50000">
              <a:srgbClr val="DA1F28">
                <a:hueOff val="-20163186"/>
                <a:satOff val="8769"/>
                <a:lumOff val="2550"/>
                <a:alphaOff val="0"/>
                <a:shade val="45000"/>
                <a:satMod val="170000"/>
              </a:srgbClr>
            </a:gs>
            <a:gs pos="70000">
              <a:srgbClr val="DA1F28">
                <a:hueOff val="-20163186"/>
                <a:satOff val="8769"/>
                <a:lumOff val="2550"/>
                <a:alphaOff val="0"/>
                <a:tint val="99000"/>
                <a:shade val="65000"/>
                <a:satMod val="155000"/>
              </a:srgbClr>
            </a:gs>
            <a:gs pos="100000">
              <a:srgbClr val="DA1F28">
                <a:hueOff val="-20163186"/>
                <a:satOff val="8769"/>
                <a:lumOff val="2550"/>
                <a:alphaOff val="0"/>
                <a:tint val="95500"/>
                <a:shade val="100000"/>
                <a:satMod val="155000"/>
              </a:srgbClr>
            </a:gs>
          </a:gsLst>
          <a:lin ang="16200000" scaled="0"/>
        </a:gradFill>
        <a:ln w="9525" cap="flat" cmpd="sng" algn="ctr">
          <a:solidFill>
            <a:srgbClr val="DA1F28">
              <a:hueOff val="-20163186"/>
              <a:satOff val="8769"/>
              <a:lumOff val="2550"/>
              <a:alphaOff val="0"/>
            </a:srgb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kumimoji="1" lang="zh-CN" altLang="en-US" sz="2400" kern="1200">
              <a:solidFill>
                <a:sysClr val="window" lastClr="FFFFFF"/>
              </a:solidFill>
              <a:latin typeface="黑体" panose="02010609060101010101" pitchFamily="49" charset="-122"/>
              <a:ea typeface="黑体" panose="02010609060101010101" pitchFamily="49" charset="-122"/>
              <a:cs typeface="+mn-cs"/>
            </a:rPr>
            <a:t>异步性 </a:t>
          </a:r>
          <a:endParaRPr kumimoji="1" lang="zh-CN" altLang="en-US" sz="2400" kern="1200" dirty="0">
            <a:solidFill>
              <a:sysClr val="window" lastClr="FFFFFF"/>
            </a:solidFill>
            <a:latin typeface="黑体" panose="02010609060101010101" pitchFamily="49" charset="-122"/>
            <a:ea typeface="黑体" panose="02010609060101010101" pitchFamily="49" charset="-122"/>
            <a:cs typeface="+mn-cs"/>
          </a:endParaRPr>
        </a:p>
      </dsp:txBody>
      <dsp:txXfrm>
        <a:off x="6896505" y="5307"/>
        <a:ext cx="2015542" cy="806216"/>
      </dsp:txXfrm>
    </dsp:sp>
    <dsp:sp modelId="{9B4240EA-B972-450E-BC06-25E541C88322}">
      <dsp:nvSpPr>
        <dsp:cNvPr id="0" name=""/>
        <dsp:cNvSpPr/>
      </dsp:nvSpPr>
      <dsp:spPr>
        <a:xfrm>
          <a:off x="6896505" y="811524"/>
          <a:ext cx="2015542" cy="2239920"/>
        </a:xfrm>
        <a:prstGeom prst="rect">
          <a:avLst/>
        </a:prstGeom>
        <a:solidFill>
          <a:srgbClr val="DA1F28">
            <a:tint val="40000"/>
            <a:alpha val="90000"/>
            <a:hueOff val="-20984251"/>
            <a:satOff val="16603"/>
            <a:lumOff val="1175"/>
            <a:alphaOff val="0"/>
          </a:srgbClr>
        </a:solidFill>
        <a:ln w="9525" cap="flat" cmpd="sng" algn="ctr">
          <a:solidFill>
            <a:srgbClr val="DA1F28">
              <a:tint val="40000"/>
              <a:alpha val="90000"/>
              <a:hueOff val="-20984251"/>
              <a:satOff val="16603"/>
              <a:lumOff val="1175"/>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kumimoji="1" lang="zh-CN" altLang="en-US" sz="2000" kern="1200">
              <a:solidFill>
                <a:sysClr val="windowText" lastClr="000000">
                  <a:hueOff val="0"/>
                  <a:satOff val="0"/>
                  <a:lumOff val="0"/>
                  <a:alphaOff val="0"/>
                </a:sysClr>
              </a:solidFill>
              <a:latin typeface="黑体" panose="02010609060101010101" pitchFamily="49" charset="-122"/>
              <a:ea typeface="黑体" panose="02010609060101010101" pitchFamily="49" charset="-122"/>
              <a:cs typeface="+mn-cs"/>
            </a:rPr>
            <a:t>按各自独立、不可预知的速度向前推进</a:t>
          </a:r>
          <a:endParaRPr kumimoji="1" lang="zh-CN" altLang="en-US" sz="2000" kern="1200" dirty="0">
            <a:solidFill>
              <a:sysClr val="windowText" lastClr="000000">
                <a:hueOff val="0"/>
                <a:satOff val="0"/>
                <a:lumOff val="0"/>
                <a:alphaOff val="0"/>
              </a:sysClr>
            </a:solidFill>
            <a:latin typeface="黑体" panose="02010609060101010101" pitchFamily="49" charset="-122"/>
            <a:ea typeface="黑体" panose="02010609060101010101" pitchFamily="49" charset="-122"/>
            <a:cs typeface="+mn-cs"/>
          </a:endParaRPr>
        </a:p>
      </dsp:txBody>
      <dsp:txXfrm>
        <a:off x="6896505" y="811524"/>
        <a:ext cx="2015542" cy="2239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DD571A-E724-428F-B484-F9502CD71437}">
      <dsp:nvSpPr>
        <dsp:cNvPr id="0" name=""/>
        <dsp:cNvSpPr/>
      </dsp:nvSpPr>
      <dsp:spPr>
        <a:xfrm>
          <a:off x="711228" y="38002"/>
          <a:ext cx="758018" cy="379009"/>
        </a:xfrm>
        <a:prstGeom prst="roundRect">
          <a:avLst>
            <a:gd name="adj" fmla="val 10000"/>
          </a:avLst>
        </a:prstGeom>
        <a:gradFill rotWithShape="0">
          <a:gsLst>
            <a:gs pos="0">
              <a:srgbClr val="DA1F28">
                <a:hueOff val="0"/>
                <a:satOff val="0"/>
                <a:lumOff val="0"/>
                <a:alphaOff val="0"/>
                <a:shade val="15000"/>
                <a:satMod val="180000"/>
              </a:srgbClr>
            </a:gs>
            <a:gs pos="50000">
              <a:srgbClr val="DA1F28">
                <a:hueOff val="0"/>
                <a:satOff val="0"/>
                <a:lumOff val="0"/>
                <a:alphaOff val="0"/>
                <a:shade val="45000"/>
                <a:satMod val="170000"/>
              </a:srgbClr>
            </a:gs>
            <a:gs pos="70000">
              <a:srgbClr val="DA1F28">
                <a:hueOff val="0"/>
                <a:satOff val="0"/>
                <a:lumOff val="0"/>
                <a:alphaOff val="0"/>
                <a:tint val="99000"/>
                <a:shade val="65000"/>
                <a:satMod val="155000"/>
              </a:srgbClr>
            </a:gs>
            <a:gs pos="100000">
              <a:srgbClr val="DA1F28">
                <a:hueOff val="0"/>
                <a:satOff val="0"/>
                <a:lumOff val="0"/>
                <a:alphaOff val="0"/>
                <a:tint val="95500"/>
                <a:shade val="100000"/>
                <a:satMod val="155000"/>
              </a:srgb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ysClr val="window" lastClr="FFFFFF"/>
              </a:solidFill>
              <a:latin typeface="Lucida Sans Unicode"/>
              <a:ea typeface="黑体" panose="02010609060101010101" pitchFamily="49" charset="-122"/>
              <a:cs typeface="+mn-cs"/>
            </a:rPr>
            <a:t>内存</a:t>
          </a:r>
        </a:p>
      </dsp:txBody>
      <dsp:txXfrm>
        <a:off x="722329" y="49103"/>
        <a:ext cx="735816" cy="356807"/>
      </dsp:txXfrm>
    </dsp:sp>
    <dsp:sp modelId="{A5E15139-E802-478F-B973-1188F7BCF9E6}">
      <dsp:nvSpPr>
        <dsp:cNvPr id="0" name=""/>
        <dsp:cNvSpPr/>
      </dsp:nvSpPr>
      <dsp:spPr>
        <a:xfrm rot="21501347">
          <a:off x="1468984" y="197819"/>
          <a:ext cx="1275996" cy="22763"/>
        </a:xfrm>
        <a:custGeom>
          <a:avLst/>
          <a:gdLst/>
          <a:ahLst/>
          <a:cxnLst/>
          <a:rect l="0" t="0" r="0" b="0"/>
          <a:pathLst>
            <a:path>
              <a:moveTo>
                <a:pt x="0" y="11381"/>
              </a:moveTo>
              <a:lnTo>
                <a:pt x="1926995" y="11381"/>
              </a:lnTo>
            </a:path>
          </a:pathLst>
        </a:custGeom>
        <a:noFill/>
        <a:ln w="55000" cap="flat" cmpd="dbl" algn="ctr">
          <a:solidFill>
            <a:scrgbClr r="0" g="0" b="0"/>
          </a:solidFill>
          <a:prstDash val="solid"/>
          <a:tailEnd type="triangle"/>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ysClr val="windowText" lastClr="000000">
                <a:hueOff val="0"/>
                <a:satOff val="0"/>
                <a:lumOff val="0"/>
                <a:alphaOff val="0"/>
              </a:sysClr>
            </a:solidFill>
            <a:latin typeface="Lucida Sans Unicode"/>
            <a:ea typeface="黑体" panose="02010609060101010101" pitchFamily="49" charset="-122"/>
            <a:cs typeface="+mn-cs"/>
          </a:endParaRPr>
        </a:p>
      </dsp:txBody>
      <dsp:txXfrm>
        <a:off x="2074180" y="178228"/>
        <a:ext cx="0" cy="0"/>
      </dsp:txXfrm>
    </dsp:sp>
    <dsp:sp modelId="{4D5F6B1A-89FA-4519-9320-F4FE7206F89E}">
      <dsp:nvSpPr>
        <dsp:cNvPr id="0" name=""/>
        <dsp:cNvSpPr/>
      </dsp:nvSpPr>
      <dsp:spPr>
        <a:xfrm>
          <a:off x="2744718" y="1390"/>
          <a:ext cx="1135298" cy="379009"/>
        </a:xfrm>
        <a:prstGeom prst="roundRect">
          <a:avLst>
            <a:gd name="adj" fmla="val 10000"/>
          </a:avLst>
        </a:prstGeom>
        <a:gradFill rotWithShape="0">
          <a:gsLst>
            <a:gs pos="0">
              <a:srgbClr val="39639D">
                <a:hueOff val="0"/>
                <a:satOff val="0"/>
                <a:lumOff val="0"/>
                <a:alphaOff val="0"/>
                <a:shade val="15000"/>
                <a:satMod val="180000"/>
              </a:srgbClr>
            </a:gs>
            <a:gs pos="50000">
              <a:srgbClr val="39639D">
                <a:hueOff val="0"/>
                <a:satOff val="0"/>
                <a:lumOff val="0"/>
                <a:alphaOff val="0"/>
                <a:shade val="45000"/>
                <a:satMod val="170000"/>
              </a:srgbClr>
            </a:gs>
            <a:gs pos="70000">
              <a:srgbClr val="39639D">
                <a:hueOff val="0"/>
                <a:satOff val="0"/>
                <a:lumOff val="0"/>
                <a:alphaOff val="0"/>
                <a:tint val="99000"/>
                <a:shade val="65000"/>
                <a:satMod val="155000"/>
              </a:srgbClr>
            </a:gs>
            <a:gs pos="100000">
              <a:srgbClr val="39639D">
                <a:hueOff val="0"/>
                <a:satOff val="0"/>
                <a:lumOff val="0"/>
                <a:alphaOff val="0"/>
                <a:tint val="95500"/>
                <a:shade val="100000"/>
                <a:satMod val="155000"/>
              </a:srgb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ysClr val="window" lastClr="FFFFFF"/>
              </a:solidFill>
              <a:latin typeface="Lucida Sans Unicode"/>
              <a:ea typeface="黑体" panose="02010609060101010101" pitchFamily="49" charset="-122"/>
              <a:cs typeface="+mn-cs"/>
            </a:rPr>
            <a:t>内存表</a:t>
          </a:r>
        </a:p>
      </dsp:txBody>
      <dsp:txXfrm>
        <a:off x="2755819" y="12491"/>
        <a:ext cx="1113096" cy="356807"/>
      </dsp:txXfrm>
    </dsp:sp>
    <dsp:sp modelId="{A0D6C24D-0EF4-495E-81E0-63B686D0BF17}">
      <dsp:nvSpPr>
        <dsp:cNvPr id="0" name=""/>
        <dsp:cNvSpPr/>
      </dsp:nvSpPr>
      <dsp:spPr>
        <a:xfrm>
          <a:off x="711228" y="473862"/>
          <a:ext cx="758018" cy="379009"/>
        </a:xfrm>
        <a:prstGeom prst="roundRect">
          <a:avLst>
            <a:gd name="adj" fmla="val 10000"/>
          </a:avLst>
        </a:prstGeom>
        <a:gradFill rotWithShape="0">
          <a:gsLst>
            <a:gs pos="0">
              <a:srgbClr val="DA1F28">
                <a:hueOff val="0"/>
                <a:satOff val="0"/>
                <a:lumOff val="0"/>
                <a:alphaOff val="0"/>
                <a:shade val="15000"/>
                <a:satMod val="180000"/>
              </a:srgbClr>
            </a:gs>
            <a:gs pos="50000">
              <a:srgbClr val="DA1F28">
                <a:hueOff val="0"/>
                <a:satOff val="0"/>
                <a:lumOff val="0"/>
                <a:alphaOff val="0"/>
                <a:shade val="45000"/>
                <a:satMod val="170000"/>
              </a:srgbClr>
            </a:gs>
            <a:gs pos="70000">
              <a:srgbClr val="DA1F28">
                <a:hueOff val="0"/>
                <a:satOff val="0"/>
                <a:lumOff val="0"/>
                <a:alphaOff val="0"/>
                <a:tint val="99000"/>
                <a:shade val="65000"/>
                <a:satMod val="155000"/>
              </a:srgbClr>
            </a:gs>
            <a:gs pos="100000">
              <a:srgbClr val="DA1F28">
                <a:hueOff val="0"/>
                <a:satOff val="0"/>
                <a:lumOff val="0"/>
                <a:alphaOff val="0"/>
                <a:tint val="95500"/>
                <a:shade val="100000"/>
                <a:satMod val="155000"/>
              </a:srgb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ysClr val="window" lastClr="FFFFFF"/>
              </a:solidFill>
              <a:latin typeface="Lucida Sans Unicode"/>
              <a:ea typeface="黑体" panose="02010609060101010101" pitchFamily="49" charset="-122"/>
              <a:cs typeface="+mn-cs"/>
            </a:rPr>
            <a:t>设备</a:t>
          </a:r>
        </a:p>
      </dsp:txBody>
      <dsp:txXfrm>
        <a:off x="722329" y="484963"/>
        <a:ext cx="735816" cy="356807"/>
      </dsp:txXfrm>
    </dsp:sp>
    <dsp:sp modelId="{5957D27C-5701-41CA-8A92-D6F81CA002D4}">
      <dsp:nvSpPr>
        <dsp:cNvPr id="0" name=""/>
        <dsp:cNvSpPr/>
      </dsp:nvSpPr>
      <dsp:spPr>
        <a:xfrm rot="21501347">
          <a:off x="1468984" y="633679"/>
          <a:ext cx="1275996" cy="22763"/>
        </a:xfrm>
        <a:custGeom>
          <a:avLst/>
          <a:gdLst/>
          <a:ahLst/>
          <a:cxnLst/>
          <a:rect l="0" t="0" r="0" b="0"/>
          <a:pathLst>
            <a:path>
              <a:moveTo>
                <a:pt x="0" y="11381"/>
              </a:moveTo>
              <a:lnTo>
                <a:pt x="1926995" y="11381"/>
              </a:lnTo>
            </a:path>
          </a:pathLst>
        </a:custGeom>
        <a:noFill/>
        <a:ln w="55000" cap="flat" cmpd="dbl" algn="ctr">
          <a:solidFill>
            <a:scrgbClr r="0" g="0" b="0"/>
          </a:solidFill>
          <a:prstDash val="solid"/>
          <a:tailEnd type="triangle"/>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ysClr val="windowText" lastClr="000000">
                <a:hueOff val="0"/>
                <a:satOff val="0"/>
                <a:lumOff val="0"/>
                <a:alphaOff val="0"/>
              </a:sysClr>
            </a:solidFill>
            <a:latin typeface="Lucida Sans Unicode"/>
            <a:ea typeface="黑体" panose="02010609060101010101" pitchFamily="49" charset="-122"/>
            <a:cs typeface="+mn-cs"/>
          </a:endParaRPr>
        </a:p>
      </dsp:txBody>
      <dsp:txXfrm>
        <a:off x="2074180" y="614089"/>
        <a:ext cx="0" cy="0"/>
      </dsp:txXfrm>
    </dsp:sp>
    <dsp:sp modelId="{B9C5083E-C983-451D-85FF-627C3CBF8BD1}">
      <dsp:nvSpPr>
        <dsp:cNvPr id="0" name=""/>
        <dsp:cNvSpPr/>
      </dsp:nvSpPr>
      <dsp:spPr>
        <a:xfrm>
          <a:off x="2744718" y="437250"/>
          <a:ext cx="1135298" cy="379009"/>
        </a:xfrm>
        <a:prstGeom prst="roundRect">
          <a:avLst>
            <a:gd name="adj" fmla="val 10000"/>
          </a:avLst>
        </a:prstGeom>
        <a:gradFill rotWithShape="0">
          <a:gsLst>
            <a:gs pos="0">
              <a:srgbClr val="39639D">
                <a:hueOff val="0"/>
                <a:satOff val="0"/>
                <a:lumOff val="0"/>
                <a:alphaOff val="0"/>
                <a:shade val="15000"/>
                <a:satMod val="180000"/>
              </a:srgbClr>
            </a:gs>
            <a:gs pos="50000">
              <a:srgbClr val="39639D">
                <a:hueOff val="0"/>
                <a:satOff val="0"/>
                <a:lumOff val="0"/>
                <a:alphaOff val="0"/>
                <a:shade val="45000"/>
                <a:satMod val="170000"/>
              </a:srgbClr>
            </a:gs>
            <a:gs pos="70000">
              <a:srgbClr val="39639D">
                <a:hueOff val="0"/>
                <a:satOff val="0"/>
                <a:lumOff val="0"/>
                <a:alphaOff val="0"/>
                <a:tint val="99000"/>
                <a:shade val="65000"/>
                <a:satMod val="155000"/>
              </a:srgbClr>
            </a:gs>
            <a:gs pos="100000">
              <a:srgbClr val="39639D">
                <a:hueOff val="0"/>
                <a:satOff val="0"/>
                <a:lumOff val="0"/>
                <a:alphaOff val="0"/>
                <a:tint val="95500"/>
                <a:shade val="100000"/>
                <a:satMod val="155000"/>
              </a:srgb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ysClr val="window" lastClr="FFFFFF"/>
              </a:solidFill>
              <a:latin typeface="Lucida Sans Unicode"/>
              <a:ea typeface="黑体" panose="02010609060101010101" pitchFamily="49" charset="-122"/>
              <a:cs typeface="+mn-cs"/>
            </a:rPr>
            <a:t>设备表</a:t>
          </a:r>
        </a:p>
      </dsp:txBody>
      <dsp:txXfrm>
        <a:off x="2755819" y="448351"/>
        <a:ext cx="1113096" cy="356807"/>
      </dsp:txXfrm>
    </dsp:sp>
    <dsp:sp modelId="{BB8355F5-60F8-42E6-A458-B84DAD7BE105}">
      <dsp:nvSpPr>
        <dsp:cNvPr id="0" name=""/>
        <dsp:cNvSpPr/>
      </dsp:nvSpPr>
      <dsp:spPr>
        <a:xfrm>
          <a:off x="711228" y="909723"/>
          <a:ext cx="758018" cy="379009"/>
        </a:xfrm>
        <a:prstGeom prst="roundRect">
          <a:avLst>
            <a:gd name="adj" fmla="val 10000"/>
          </a:avLst>
        </a:prstGeom>
        <a:gradFill rotWithShape="0">
          <a:gsLst>
            <a:gs pos="0">
              <a:srgbClr val="DA1F28">
                <a:hueOff val="0"/>
                <a:satOff val="0"/>
                <a:lumOff val="0"/>
                <a:alphaOff val="0"/>
                <a:shade val="15000"/>
                <a:satMod val="180000"/>
              </a:srgbClr>
            </a:gs>
            <a:gs pos="50000">
              <a:srgbClr val="DA1F28">
                <a:hueOff val="0"/>
                <a:satOff val="0"/>
                <a:lumOff val="0"/>
                <a:alphaOff val="0"/>
                <a:shade val="45000"/>
                <a:satMod val="170000"/>
              </a:srgbClr>
            </a:gs>
            <a:gs pos="70000">
              <a:srgbClr val="DA1F28">
                <a:hueOff val="0"/>
                <a:satOff val="0"/>
                <a:lumOff val="0"/>
                <a:alphaOff val="0"/>
                <a:tint val="99000"/>
                <a:shade val="65000"/>
                <a:satMod val="155000"/>
              </a:srgbClr>
            </a:gs>
            <a:gs pos="100000">
              <a:srgbClr val="DA1F28">
                <a:hueOff val="0"/>
                <a:satOff val="0"/>
                <a:lumOff val="0"/>
                <a:alphaOff val="0"/>
                <a:tint val="95500"/>
                <a:shade val="100000"/>
                <a:satMod val="155000"/>
              </a:srgb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ysClr val="window" lastClr="FFFFFF"/>
              </a:solidFill>
              <a:latin typeface="Lucida Sans Unicode"/>
              <a:ea typeface="黑体" panose="02010609060101010101" pitchFamily="49" charset="-122"/>
              <a:cs typeface="+mn-cs"/>
            </a:rPr>
            <a:t>文件</a:t>
          </a:r>
        </a:p>
      </dsp:txBody>
      <dsp:txXfrm>
        <a:off x="722329" y="920824"/>
        <a:ext cx="735816" cy="356807"/>
      </dsp:txXfrm>
    </dsp:sp>
    <dsp:sp modelId="{618D9DAB-5405-42EB-8295-61A0614156B6}">
      <dsp:nvSpPr>
        <dsp:cNvPr id="0" name=""/>
        <dsp:cNvSpPr/>
      </dsp:nvSpPr>
      <dsp:spPr>
        <a:xfrm rot="21501347">
          <a:off x="1468984" y="1069539"/>
          <a:ext cx="1275996" cy="22763"/>
        </a:xfrm>
        <a:custGeom>
          <a:avLst/>
          <a:gdLst/>
          <a:ahLst/>
          <a:cxnLst/>
          <a:rect l="0" t="0" r="0" b="0"/>
          <a:pathLst>
            <a:path>
              <a:moveTo>
                <a:pt x="0" y="11381"/>
              </a:moveTo>
              <a:lnTo>
                <a:pt x="1926995" y="11381"/>
              </a:lnTo>
            </a:path>
          </a:pathLst>
        </a:custGeom>
        <a:noFill/>
        <a:ln w="55000" cap="flat" cmpd="dbl" algn="ctr">
          <a:solidFill>
            <a:scrgbClr r="0" g="0" b="0"/>
          </a:solidFill>
          <a:prstDash val="solid"/>
          <a:tailEnd type="triangle"/>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ysClr val="windowText" lastClr="000000">
                <a:hueOff val="0"/>
                <a:satOff val="0"/>
                <a:lumOff val="0"/>
                <a:alphaOff val="0"/>
              </a:sysClr>
            </a:solidFill>
            <a:latin typeface="Lucida Sans Unicode"/>
            <a:ea typeface="黑体" panose="02010609060101010101" pitchFamily="49" charset="-122"/>
            <a:cs typeface="+mn-cs"/>
          </a:endParaRPr>
        </a:p>
      </dsp:txBody>
      <dsp:txXfrm>
        <a:off x="2074180" y="1049949"/>
        <a:ext cx="0" cy="0"/>
      </dsp:txXfrm>
    </dsp:sp>
    <dsp:sp modelId="{CE4B7A89-8115-4A4A-A87F-601697FDC47F}">
      <dsp:nvSpPr>
        <dsp:cNvPr id="0" name=""/>
        <dsp:cNvSpPr/>
      </dsp:nvSpPr>
      <dsp:spPr>
        <a:xfrm>
          <a:off x="2744718" y="873111"/>
          <a:ext cx="1135298" cy="379009"/>
        </a:xfrm>
        <a:prstGeom prst="roundRect">
          <a:avLst>
            <a:gd name="adj" fmla="val 10000"/>
          </a:avLst>
        </a:prstGeom>
        <a:gradFill rotWithShape="0">
          <a:gsLst>
            <a:gs pos="0">
              <a:srgbClr val="39639D">
                <a:hueOff val="0"/>
                <a:satOff val="0"/>
                <a:lumOff val="0"/>
                <a:alphaOff val="0"/>
                <a:shade val="15000"/>
                <a:satMod val="180000"/>
              </a:srgbClr>
            </a:gs>
            <a:gs pos="50000">
              <a:srgbClr val="39639D">
                <a:hueOff val="0"/>
                <a:satOff val="0"/>
                <a:lumOff val="0"/>
                <a:alphaOff val="0"/>
                <a:shade val="45000"/>
                <a:satMod val="170000"/>
              </a:srgbClr>
            </a:gs>
            <a:gs pos="70000">
              <a:srgbClr val="39639D">
                <a:hueOff val="0"/>
                <a:satOff val="0"/>
                <a:lumOff val="0"/>
                <a:alphaOff val="0"/>
                <a:tint val="99000"/>
                <a:shade val="65000"/>
                <a:satMod val="155000"/>
              </a:srgbClr>
            </a:gs>
            <a:gs pos="100000">
              <a:srgbClr val="39639D">
                <a:hueOff val="0"/>
                <a:satOff val="0"/>
                <a:lumOff val="0"/>
                <a:alphaOff val="0"/>
                <a:tint val="95500"/>
                <a:shade val="100000"/>
                <a:satMod val="155000"/>
              </a:srgb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ysClr val="window" lastClr="FFFFFF"/>
              </a:solidFill>
              <a:latin typeface="Lucida Sans Unicode"/>
              <a:ea typeface="黑体" panose="02010609060101010101" pitchFamily="49" charset="-122"/>
              <a:cs typeface="+mn-cs"/>
            </a:rPr>
            <a:t>文件表</a:t>
          </a:r>
        </a:p>
      </dsp:txBody>
      <dsp:txXfrm>
        <a:off x="2755819" y="884212"/>
        <a:ext cx="1113096" cy="356807"/>
      </dsp:txXfrm>
    </dsp:sp>
    <dsp:sp modelId="{4537189E-3200-4535-8C49-E49D6829B3B3}">
      <dsp:nvSpPr>
        <dsp:cNvPr id="0" name=""/>
        <dsp:cNvSpPr/>
      </dsp:nvSpPr>
      <dsp:spPr>
        <a:xfrm>
          <a:off x="711221" y="1337120"/>
          <a:ext cx="758018" cy="379009"/>
        </a:xfrm>
        <a:prstGeom prst="roundRect">
          <a:avLst>
            <a:gd name="adj" fmla="val 10000"/>
          </a:avLst>
        </a:prstGeom>
        <a:gradFill rotWithShape="0">
          <a:gsLst>
            <a:gs pos="0">
              <a:srgbClr val="DA1F28">
                <a:hueOff val="0"/>
                <a:satOff val="0"/>
                <a:lumOff val="0"/>
                <a:alphaOff val="0"/>
                <a:shade val="15000"/>
                <a:satMod val="180000"/>
              </a:srgbClr>
            </a:gs>
            <a:gs pos="50000">
              <a:srgbClr val="DA1F28">
                <a:hueOff val="0"/>
                <a:satOff val="0"/>
                <a:lumOff val="0"/>
                <a:alphaOff val="0"/>
                <a:shade val="45000"/>
                <a:satMod val="170000"/>
              </a:srgbClr>
            </a:gs>
            <a:gs pos="70000">
              <a:srgbClr val="DA1F28">
                <a:hueOff val="0"/>
                <a:satOff val="0"/>
                <a:lumOff val="0"/>
                <a:alphaOff val="0"/>
                <a:tint val="99000"/>
                <a:shade val="65000"/>
                <a:satMod val="155000"/>
              </a:srgbClr>
            </a:gs>
            <a:gs pos="100000">
              <a:srgbClr val="DA1F28">
                <a:hueOff val="0"/>
                <a:satOff val="0"/>
                <a:lumOff val="0"/>
                <a:alphaOff val="0"/>
                <a:tint val="95500"/>
                <a:shade val="100000"/>
                <a:satMod val="155000"/>
              </a:srgb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ysClr val="window" lastClr="FFFFFF"/>
              </a:solidFill>
              <a:latin typeface="Lucida Sans Unicode"/>
              <a:ea typeface="黑体" panose="02010609060101010101" pitchFamily="49" charset="-122"/>
              <a:cs typeface="+mn-cs"/>
            </a:rPr>
            <a:t>进程</a:t>
          </a:r>
        </a:p>
      </dsp:txBody>
      <dsp:txXfrm>
        <a:off x="722322" y="1348221"/>
        <a:ext cx="735816" cy="356807"/>
      </dsp:txXfrm>
    </dsp:sp>
    <dsp:sp modelId="{734909D0-5D76-4144-9A86-4EE202ADC07D}">
      <dsp:nvSpPr>
        <dsp:cNvPr id="0" name=""/>
        <dsp:cNvSpPr/>
      </dsp:nvSpPr>
      <dsp:spPr>
        <a:xfrm rot="21524143">
          <a:off x="1469084" y="1501168"/>
          <a:ext cx="1275789" cy="22763"/>
        </a:xfrm>
        <a:custGeom>
          <a:avLst/>
          <a:gdLst/>
          <a:ahLst/>
          <a:cxnLst/>
          <a:rect l="0" t="0" r="0" b="0"/>
          <a:pathLst>
            <a:path>
              <a:moveTo>
                <a:pt x="0" y="11381"/>
              </a:moveTo>
              <a:lnTo>
                <a:pt x="1926682" y="11381"/>
              </a:lnTo>
            </a:path>
          </a:pathLst>
        </a:custGeom>
        <a:noFill/>
        <a:ln w="55000" cap="flat" cmpd="dbl" algn="ctr">
          <a:solidFill>
            <a:scrgbClr r="0" g="0" b="0"/>
          </a:solidFill>
          <a:prstDash val="solid"/>
          <a:tailEnd type="triangle"/>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ysClr val="windowText" lastClr="000000">
                <a:hueOff val="0"/>
                <a:satOff val="0"/>
                <a:lumOff val="0"/>
                <a:alphaOff val="0"/>
              </a:sysClr>
            </a:solidFill>
            <a:latin typeface="Lucida Sans Unicode"/>
            <a:ea typeface="黑体" panose="02010609060101010101" pitchFamily="49" charset="-122"/>
            <a:cs typeface="+mn-cs"/>
          </a:endParaRPr>
        </a:p>
      </dsp:txBody>
      <dsp:txXfrm>
        <a:off x="2074388" y="1481366"/>
        <a:ext cx="0" cy="0"/>
      </dsp:txXfrm>
    </dsp:sp>
    <dsp:sp modelId="{CCA9D6BF-CB7D-4DF9-832E-EB9D12763D0C}">
      <dsp:nvSpPr>
        <dsp:cNvPr id="0" name=""/>
        <dsp:cNvSpPr/>
      </dsp:nvSpPr>
      <dsp:spPr>
        <a:xfrm>
          <a:off x="2744718" y="1308971"/>
          <a:ext cx="1135298" cy="379009"/>
        </a:xfrm>
        <a:prstGeom prst="roundRect">
          <a:avLst>
            <a:gd name="adj" fmla="val 10000"/>
          </a:avLst>
        </a:prstGeom>
        <a:gradFill rotWithShape="0">
          <a:gsLst>
            <a:gs pos="0">
              <a:srgbClr val="39639D">
                <a:hueOff val="0"/>
                <a:satOff val="0"/>
                <a:lumOff val="0"/>
                <a:alphaOff val="0"/>
                <a:shade val="15000"/>
                <a:satMod val="180000"/>
              </a:srgbClr>
            </a:gs>
            <a:gs pos="50000">
              <a:srgbClr val="39639D">
                <a:hueOff val="0"/>
                <a:satOff val="0"/>
                <a:lumOff val="0"/>
                <a:alphaOff val="0"/>
                <a:shade val="45000"/>
                <a:satMod val="170000"/>
              </a:srgbClr>
            </a:gs>
            <a:gs pos="70000">
              <a:srgbClr val="39639D">
                <a:hueOff val="0"/>
                <a:satOff val="0"/>
                <a:lumOff val="0"/>
                <a:alphaOff val="0"/>
                <a:tint val="99000"/>
                <a:shade val="65000"/>
                <a:satMod val="155000"/>
              </a:srgbClr>
            </a:gs>
            <a:gs pos="100000">
              <a:srgbClr val="39639D">
                <a:hueOff val="0"/>
                <a:satOff val="0"/>
                <a:lumOff val="0"/>
                <a:alphaOff val="0"/>
                <a:tint val="95500"/>
                <a:shade val="100000"/>
                <a:satMod val="155000"/>
              </a:srgb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ysClr val="window" lastClr="FFFFFF"/>
              </a:solidFill>
              <a:latin typeface="Lucida Sans Unicode"/>
              <a:ea typeface="黑体" panose="02010609060101010101" pitchFamily="49" charset="-122"/>
              <a:cs typeface="+mn-cs"/>
            </a:rPr>
            <a:t>进程</a:t>
          </a:r>
          <a:r>
            <a:rPr lang="en-US" altLang="zh-CN" sz="1800" kern="1200" dirty="0">
              <a:solidFill>
                <a:sysClr val="window" lastClr="FFFFFF"/>
              </a:solidFill>
              <a:latin typeface="Lucida Sans Unicode"/>
              <a:ea typeface="黑体" panose="02010609060101010101" pitchFamily="49" charset="-122"/>
              <a:cs typeface="+mn-cs"/>
            </a:rPr>
            <a:t>1</a:t>
          </a:r>
          <a:endParaRPr lang="zh-CN" altLang="en-US" sz="1800" kern="1200" dirty="0">
            <a:solidFill>
              <a:sysClr val="window" lastClr="FFFFFF"/>
            </a:solidFill>
            <a:latin typeface="Lucida Sans Unicode"/>
            <a:ea typeface="黑体" panose="02010609060101010101" pitchFamily="49" charset="-122"/>
            <a:cs typeface="+mn-cs"/>
          </a:endParaRPr>
        </a:p>
      </dsp:txBody>
      <dsp:txXfrm>
        <a:off x="2755819" y="1320072"/>
        <a:ext cx="1113096" cy="356807"/>
      </dsp:txXfrm>
    </dsp:sp>
    <dsp:sp modelId="{A2D368F1-3446-497D-8573-637106B59C8A}">
      <dsp:nvSpPr>
        <dsp:cNvPr id="0" name=""/>
        <dsp:cNvSpPr/>
      </dsp:nvSpPr>
      <dsp:spPr>
        <a:xfrm>
          <a:off x="3880017" y="1487094"/>
          <a:ext cx="1134146" cy="22763"/>
        </a:xfrm>
        <a:custGeom>
          <a:avLst/>
          <a:gdLst/>
          <a:ahLst/>
          <a:cxnLst/>
          <a:rect l="0" t="0" r="0" b="0"/>
          <a:pathLst>
            <a:path>
              <a:moveTo>
                <a:pt x="0" y="11381"/>
              </a:moveTo>
              <a:lnTo>
                <a:pt x="1712775" y="11381"/>
              </a:lnTo>
            </a:path>
          </a:pathLst>
        </a:custGeom>
        <a:noFill/>
        <a:ln w="55000" cap="flat" cmpd="dbl" algn="ctr">
          <a:solidFill>
            <a:scrgbClr r="0" g="0" b="0"/>
          </a:solidFill>
          <a:prstDash val="solid"/>
          <a:tailEnd type="triangle"/>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ysClr val="windowText" lastClr="000000">
                <a:hueOff val="0"/>
                <a:satOff val="0"/>
                <a:lumOff val="0"/>
                <a:alphaOff val="0"/>
              </a:sysClr>
            </a:solidFill>
            <a:latin typeface="Lucida Sans Unicode"/>
            <a:ea typeface="黑体" panose="02010609060101010101" pitchFamily="49" charset="-122"/>
            <a:cs typeface="+mn-cs"/>
          </a:endParaRPr>
        </a:p>
      </dsp:txBody>
      <dsp:txXfrm>
        <a:off x="4418737" y="1470122"/>
        <a:ext cx="0" cy="0"/>
      </dsp:txXfrm>
    </dsp:sp>
    <dsp:sp modelId="{0639D652-44C6-467F-B901-EF05FC5BD619}">
      <dsp:nvSpPr>
        <dsp:cNvPr id="0" name=""/>
        <dsp:cNvSpPr/>
      </dsp:nvSpPr>
      <dsp:spPr>
        <a:xfrm>
          <a:off x="5014164" y="1308971"/>
          <a:ext cx="758018" cy="379009"/>
        </a:xfrm>
        <a:prstGeom prst="roundRect">
          <a:avLst>
            <a:gd name="adj" fmla="val 10000"/>
          </a:avLst>
        </a:prstGeom>
        <a:gradFill rotWithShape="0">
          <a:gsLst>
            <a:gs pos="0">
              <a:srgbClr val="474B78">
                <a:hueOff val="0"/>
                <a:satOff val="0"/>
                <a:lumOff val="0"/>
                <a:alphaOff val="0"/>
                <a:shade val="15000"/>
                <a:satMod val="180000"/>
              </a:srgbClr>
            </a:gs>
            <a:gs pos="50000">
              <a:srgbClr val="474B78">
                <a:hueOff val="0"/>
                <a:satOff val="0"/>
                <a:lumOff val="0"/>
                <a:alphaOff val="0"/>
                <a:shade val="45000"/>
                <a:satMod val="170000"/>
              </a:srgbClr>
            </a:gs>
            <a:gs pos="70000">
              <a:srgbClr val="474B78">
                <a:hueOff val="0"/>
                <a:satOff val="0"/>
                <a:lumOff val="0"/>
                <a:alphaOff val="0"/>
                <a:tint val="99000"/>
                <a:shade val="65000"/>
                <a:satMod val="155000"/>
              </a:srgbClr>
            </a:gs>
            <a:gs pos="100000">
              <a:srgbClr val="474B78">
                <a:hueOff val="0"/>
                <a:satOff val="0"/>
                <a:lumOff val="0"/>
                <a:alphaOff val="0"/>
                <a:tint val="95500"/>
                <a:shade val="100000"/>
                <a:satMod val="155000"/>
              </a:srgb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ysClr val="window" lastClr="FFFFFF"/>
              </a:solidFill>
              <a:latin typeface="Lucida Sans Unicode"/>
              <a:ea typeface="黑体" panose="02010609060101010101" pitchFamily="49" charset="-122"/>
              <a:cs typeface="+mn-cs"/>
            </a:rPr>
            <a:t>进程</a:t>
          </a:r>
          <a:r>
            <a:rPr lang="en-US" altLang="zh-CN" sz="1800" kern="1200" dirty="0">
              <a:solidFill>
                <a:sysClr val="window" lastClr="FFFFFF"/>
              </a:solidFill>
              <a:latin typeface="Lucida Sans Unicode"/>
              <a:ea typeface="黑体" panose="02010609060101010101" pitchFamily="49" charset="-122"/>
              <a:cs typeface="+mn-cs"/>
            </a:rPr>
            <a:t>1</a:t>
          </a:r>
          <a:endParaRPr lang="zh-CN" altLang="en-US" sz="1800" kern="1200" dirty="0">
            <a:solidFill>
              <a:sysClr val="window" lastClr="FFFFFF"/>
            </a:solidFill>
            <a:latin typeface="Lucida Sans Unicode"/>
            <a:ea typeface="黑体" panose="02010609060101010101" pitchFamily="49" charset="-122"/>
            <a:cs typeface="+mn-cs"/>
          </a:endParaRPr>
        </a:p>
      </dsp:txBody>
      <dsp:txXfrm>
        <a:off x="5025265" y="1320072"/>
        <a:ext cx="735816" cy="356807"/>
      </dsp:txXfrm>
    </dsp:sp>
    <dsp:sp modelId="{8D5D805A-4A09-46CF-A85B-4C11E28F3AF4}">
      <dsp:nvSpPr>
        <dsp:cNvPr id="0" name=""/>
        <dsp:cNvSpPr/>
      </dsp:nvSpPr>
      <dsp:spPr>
        <a:xfrm rot="1063600">
          <a:off x="1437450" y="1719098"/>
          <a:ext cx="1339057" cy="22763"/>
        </a:xfrm>
        <a:custGeom>
          <a:avLst/>
          <a:gdLst/>
          <a:ahLst/>
          <a:cxnLst/>
          <a:rect l="0" t="0" r="0" b="0"/>
          <a:pathLst>
            <a:path>
              <a:moveTo>
                <a:pt x="0" y="11381"/>
              </a:moveTo>
              <a:lnTo>
                <a:pt x="2022229" y="11381"/>
              </a:lnTo>
            </a:path>
          </a:pathLst>
        </a:custGeom>
        <a:noFill/>
        <a:ln w="55000" cap="flat" cmpd="dbl" algn="ctr">
          <a:solidFill>
            <a:scrgbClr r="0" g="0" b="0"/>
          </a:solidFill>
          <a:prstDash val="solid"/>
          <a:tailEnd type="triangle"/>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ysClr val="windowText" lastClr="000000">
                <a:hueOff val="0"/>
                <a:satOff val="0"/>
                <a:lumOff val="0"/>
                <a:alphaOff val="0"/>
              </a:sysClr>
            </a:solidFill>
            <a:latin typeface="Lucida Sans Unicode"/>
            <a:ea typeface="黑体" panose="02010609060101010101" pitchFamily="49" charset="-122"/>
            <a:cs typeface="+mn-cs"/>
          </a:endParaRPr>
        </a:p>
      </dsp:txBody>
      <dsp:txXfrm>
        <a:off x="2085284" y="1688401"/>
        <a:ext cx="0" cy="0"/>
      </dsp:txXfrm>
    </dsp:sp>
    <dsp:sp modelId="{BE1CBC5F-6CEA-4626-8787-84B4871B0F53}">
      <dsp:nvSpPr>
        <dsp:cNvPr id="0" name=""/>
        <dsp:cNvSpPr/>
      </dsp:nvSpPr>
      <dsp:spPr>
        <a:xfrm>
          <a:off x="2744718" y="1744831"/>
          <a:ext cx="1135298" cy="379009"/>
        </a:xfrm>
        <a:prstGeom prst="roundRect">
          <a:avLst>
            <a:gd name="adj" fmla="val 10000"/>
          </a:avLst>
        </a:prstGeom>
        <a:gradFill rotWithShape="0">
          <a:gsLst>
            <a:gs pos="0">
              <a:srgbClr val="39639D">
                <a:hueOff val="0"/>
                <a:satOff val="0"/>
                <a:lumOff val="0"/>
                <a:alphaOff val="0"/>
                <a:shade val="15000"/>
                <a:satMod val="180000"/>
              </a:srgbClr>
            </a:gs>
            <a:gs pos="50000">
              <a:srgbClr val="39639D">
                <a:hueOff val="0"/>
                <a:satOff val="0"/>
                <a:lumOff val="0"/>
                <a:alphaOff val="0"/>
                <a:shade val="45000"/>
                <a:satMod val="170000"/>
              </a:srgbClr>
            </a:gs>
            <a:gs pos="70000">
              <a:srgbClr val="39639D">
                <a:hueOff val="0"/>
                <a:satOff val="0"/>
                <a:lumOff val="0"/>
                <a:alphaOff val="0"/>
                <a:tint val="99000"/>
                <a:shade val="65000"/>
                <a:satMod val="155000"/>
              </a:srgbClr>
            </a:gs>
            <a:gs pos="100000">
              <a:srgbClr val="39639D">
                <a:hueOff val="0"/>
                <a:satOff val="0"/>
                <a:lumOff val="0"/>
                <a:alphaOff val="0"/>
                <a:tint val="95500"/>
                <a:shade val="100000"/>
                <a:satMod val="155000"/>
              </a:srgb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ysClr val="window" lastClr="FFFFFF"/>
              </a:solidFill>
              <a:latin typeface="Lucida Sans Unicode"/>
              <a:ea typeface="黑体" panose="02010609060101010101" pitchFamily="49" charset="-122"/>
              <a:cs typeface="+mn-cs"/>
            </a:rPr>
            <a:t>进程</a:t>
          </a:r>
          <a:r>
            <a:rPr lang="en-US" altLang="zh-CN" sz="1800" kern="1200" dirty="0">
              <a:solidFill>
                <a:sysClr val="window" lastClr="FFFFFF"/>
              </a:solidFill>
              <a:latin typeface="Lucida Sans Unicode"/>
              <a:ea typeface="黑体" panose="02010609060101010101" pitchFamily="49" charset="-122"/>
              <a:cs typeface="+mn-cs"/>
            </a:rPr>
            <a:t>2</a:t>
          </a:r>
          <a:endParaRPr lang="zh-CN" altLang="en-US" sz="1800" kern="1200" dirty="0">
            <a:solidFill>
              <a:sysClr val="window" lastClr="FFFFFF"/>
            </a:solidFill>
            <a:latin typeface="Lucida Sans Unicode"/>
            <a:ea typeface="黑体" panose="02010609060101010101" pitchFamily="49" charset="-122"/>
            <a:cs typeface="+mn-cs"/>
          </a:endParaRPr>
        </a:p>
      </dsp:txBody>
      <dsp:txXfrm>
        <a:off x="2755819" y="1755932"/>
        <a:ext cx="1113096" cy="356807"/>
      </dsp:txXfrm>
    </dsp:sp>
    <dsp:sp modelId="{AAAE8413-72CF-4FB3-99A2-53C510124151}">
      <dsp:nvSpPr>
        <dsp:cNvPr id="0" name=""/>
        <dsp:cNvSpPr/>
      </dsp:nvSpPr>
      <dsp:spPr>
        <a:xfrm rot="2008783">
          <a:off x="1342377" y="1937029"/>
          <a:ext cx="1529202" cy="22763"/>
        </a:xfrm>
        <a:custGeom>
          <a:avLst/>
          <a:gdLst/>
          <a:ahLst/>
          <a:cxnLst/>
          <a:rect l="0" t="0" r="0" b="0"/>
          <a:pathLst>
            <a:path>
              <a:moveTo>
                <a:pt x="0" y="11381"/>
              </a:moveTo>
              <a:lnTo>
                <a:pt x="2309383" y="11381"/>
              </a:lnTo>
            </a:path>
          </a:pathLst>
        </a:custGeom>
        <a:noFill/>
        <a:ln w="55000" cap="flat" cmpd="dbl" algn="ctr">
          <a:solidFill>
            <a:scrgbClr r="0" g="0" b="0"/>
          </a:solidFill>
          <a:prstDash val="solid"/>
          <a:tailEnd type="triangle"/>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ysClr val="windowText" lastClr="000000">
                <a:hueOff val="0"/>
                <a:satOff val="0"/>
                <a:lumOff val="0"/>
                <a:alphaOff val="0"/>
              </a:sysClr>
            </a:solidFill>
            <a:latin typeface="Lucida Sans Unicode"/>
            <a:ea typeface="黑体" panose="02010609060101010101" pitchFamily="49" charset="-122"/>
            <a:cs typeface="+mn-cs"/>
          </a:endParaRPr>
        </a:p>
      </dsp:txBody>
      <dsp:txXfrm>
        <a:off x="2096180" y="1895434"/>
        <a:ext cx="0" cy="0"/>
      </dsp:txXfrm>
    </dsp:sp>
    <dsp:sp modelId="{D23BB61D-6C95-4764-AB89-03C19BC342BA}">
      <dsp:nvSpPr>
        <dsp:cNvPr id="0" name=""/>
        <dsp:cNvSpPr/>
      </dsp:nvSpPr>
      <dsp:spPr>
        <a:xfrm>
          <a:off x="2744718" y="2180692"/>
          <a:ext cx="1135298" cy="379009"/>
        </a:xfrm>
        <a:prstGeom prst="roundRect">
          <a:avLst>
            <a:gd name="adj" fmla="val 10000"/>
          </a:avLst>
        </a:prstGeom>
        <a:gradFill rotWithShape="0">
          <a:gsLst>
            <a:gs pos="0">
              <a:srgbClr val="39639D">
                <a:hueOff val="0"/>
                <a:satOff val="0"/>
                <a:lumOff val="0"/>
                <a:alphaOff val="0"/>
                <a:shade val="15000"/>
                <a:satMod val="180000"/>
              </a:srgbClr>
            </a:gs>
            <a:gs pos="50000">
              <a:srgbClr val="39639D">
                <a:hueOff val="0"/>
                <a:satOff val="0"/>
                <a:lumOff val="0"/>
                <a:alphaOff val="0"/>
                <a:shade val="45000"/>
                <a:satMod val="170000"/>
              </a:srgbClr>
            </a:gs>
            <a:gs pos="70000">
              <a:srgbClr val="39639D">
                <a:hueOff val="0"/>
                <a:satOff val="0"/>
                <a:lumOff val="0"/>
                <a:alphaOff val="0"/>
                <a:tint val="99000"/>
                <a:shade val="65000"/>
                <a:satMod val="155000"/>
              </a:srgbClr>
            </a:gs>
            <a:gs pos="100000">
              <a:srgbClr val="39639D">
                <a:hueOff val="0"/>
                <a:satOff val="0"/>
                <a:lumOff val="0"/>
                <a:alphaOff val="0"/>
                <a:tint val="95500"/>
                <a:shade val="100000"/>
                <a:satMod val="155000"/>
              </a:srgb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solidFill>
                <a:sysClr val="window" lastClr="FFFFFF"/>
              </a:solidFill>
              <a:latin typeface="Lucida Sans Unicode"/>
              <a:ea typeface="黑体" panose="02010609060101010101" pitchFamily="49" charset="-122"/>
              <a:cs typeface="+mn-cs"/>
            </a:rPr>
            <a:t>……</a:t>
          </a:r>
          <a:endParaRPr lang="zh-CN" altLang="en-US" sz="1800" kern="1200" dirty="0">
            <a:solidFill>
              <a:sysClr val="window" lastClr="FFFFFF"/>
            </a:solidFill>
            <a:latin typeface="Lucida Sans Unicode"/>
            <a:ea typeface="黑体" panose="02010609060101010101" pitchFamily="49" charset="-122"/>
            <a:cs typeface="+mn-cs"/>
          </a:endParaRPr>
        </a:p>
      </dsp:txBody>
      <dsp:txXfrm>
        <a:off x="2755819" y="2191793"/>
        <a:ext cx="1113096" cy="356807"/>
      </dsp:txXfrm>
    </dsp:sp>
    <dsp:sp modelId="{85E623C0-6C49-4819-85D9-EFA1A33898B2}">
      <dsp:nvSpPr>
        <dsp:cNvPr id="0" name=""/>
        <dsp:cNvSpPr/>
      </dsp:nvSpPr>
      <dsp:spPr>
        <a:xfrm rot="2705319">
          <a:off x="1203680" y="2154959"/>
          <a:ext cx="1806597" cy="22763"/>
        </a:xfrm>
        <a:custGeom>
          <a:avLst/>
          <a:gdLst/>
          <a:ahLst/>
          <a:cxnLst/>
          <a:rect l="0" t="0" r="0" b="0"/>
          <a:pathLst>
            <a:path>
              <a:moveTo>
                <a:pt x="0" y="11381"/>
              </a:moveTo>
              <a:lnTo>
                <a:pt x="2728302" y="11381"/>
              </a:lnTo>
            </a:path>
          </a:pathLst>
        </a:custGeom>
        <a:noFill/>
        <a:ln w="55000" cap="flat" cmpd="dbl" algn="ctr">
          <a:solidFill>
            <a:scrgbClr r="0" g="0" b="0"/>
          </a:solidFill>
          <a:prstDash val="solid"/>
          <a:tailEnd type="triangle"/>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ysClr val="windowText" lastClr="000000">
                <a:hueOff val="0"/>
                <a:satOff val="0"/>
                <a:lumOff val="0"/>
                <a:alphaOff val="0"/>
              </a:sysClr>
            </a:solidFill>
            <a:latin typeface="Lucida Sans Unicode"/>
            <a:ea typeface="黑体" panose="02010609060101010101" pitchFamily="49" charset="-122"/>
            <a:cs typeface="+mn-cs"/>
          </a:endParaRPr>
        </a:p>
      </dsp:txBody>
      <dsp:txXfrm>
        <a:off x="2107077" y="2102468"/>
        <a:ext cx="0" cy="0"/>
      </dsp:txXfrm>
    </dsp:sp>
    <dsp:sp modelId="{85BE2351-0D97-44E1-AB00-A57D0C573283}">
      <dsp:nvSpPr>
        <dsp:cNvPr id="0" name=""/>
        <dsp:cNvSpPr/>
      </dsp:nvSpPr>
      <dsp:spPr>
        <a:xfrm>
          <a:off x="2744718" y="2616552"/>
          <a:ext cx="1135298" cy="379009"/>
        </a:xfrm>
        <a:prstGeom prst="roundRect">
          <a:avLst>
            <a:gd name="adj" fmla="val 10000"/>
          </a:avLst>
        </a:prstGeom>
        <a:gradFill rotWithShape="0">
          <a:gsLst>
            <a:gs pos="0">
              <a:srgbClr val="39639D">
                <a:hueOff val="0"/>
                <a:satOff val="0"/>
                <a:lumOff val="0"/>
                <a:alphaOff val="0"/>
                <a:shade val="15000"/>
                <a:satMod val="180000"/>
              </a:srgbClr>
            </a:gs>
            <a:gs pos="50000">
              <a:srgbClr val="39639D">
                <a:hueOff val="0"/>
                <a:satOff val="0"/>
                <a:lumOff val="0"/>
                <a:alphaOff val="0"/>
                <a:shade val="45000"/>
                <a:satMod val="170000"/>
              </a:srgbClr>
            </a:gs>
            <a:gs pos="70000">
              <a:srgbClr val="39639D">
                <a:hueOff val="0"/>
                <a:satOff val="0"/>
                <a:lumOff val="0"/>
                <a:alphaOff val="0"/>
                <a:tint val="99000"/>
                <a:shade val="65000"/>
                <a:satMod val="155000"/>
              </a:srgbClr>
            </a:gs>
            <a:gs pos="100000">
              <a:srgbClr val="39639D">
                <a:hueOff val="0"/>
                <a:satOff val="0"/>
                <a:lumOff val="0"/>
                <a:alphaOff val="0"/>
                <a:tint val="95500"/>
                <a:shade val="100000"/>
                <a:satMod val="155000"/>
              </a:srgb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ysClr val="window" lastClr="FFFFFF"/>
              </a:solidFill>
              <a:latin typeface="Lucida Sans Unicode"/>
              <a:ea typeface="黑体" panose="02010609060101010101" pitchFamily="49" charset="-122"/>
              <a:cs typeface="+mn-cs"/>
            </a:rPr>
            <a:t>进程</a:t>
          </a:r>
          <a:r>
            <a:rPr lang="en-US" altLang="zh-CN" sz="1800" kern="1200" dirty="0">
              <a:solidFill>
                <a:sysClr val="window" lastClr="FFFFFF"/>
              </a:solidFill>
              <a:latin typeface="Lucida Sans Unicode"/>
              <a:ea typeface="黑体" panose="02010609060101010101" pitchFamily="49" charset="-122"/>
              <a:cs typeface="+mn-cs"/>
            </a:rPr>
            <a:t>n</a:t>
          </a:r>
          <a:endParaRPr lang="zh-CN" altLang="en-US" sz="1800" kern="1200" dirty="0">
            <a:solidFill>
              <a:sysClr val="window" lastClr="FFFFFF"/>
            </a:solidFill>
            <a:latin typeface="Lucida Sans Unicode"/>
            <a:ea typeface="黑体" panose="02010609060101010101" pitchFamily="49" charset="-122"/>
            <a:cs typeface="+mn-cs"/>
          </a:endParaRPr>
        </a:p>
      </dsp:txBody>
      <dsp:txXfrm>
        <a:off x="2755819" y="2627653"/>
        <a:ext cx="1113096" cy="356807"/>
      </dsp:txXfrm>
    </dsp:sp>
    <dsp:sp modelId="{62C0D94E-A89A-44BC-A406-EDA2417B8A64}">
      <dsp:nvSpPr>
        <dsp:cNvPr id="0" name=""/>
        <dsp:cNvSpPr/>
      </dsp:nvSpPr>
      <dsp:spPr>
        <a:xfrm>
          <a:off x="3880017" y="2794675"/>
          <a:ext cx="1134146" cy="22763"/>
        </a:xfrm>
        <a:custGeom>
          <a:avLst/>
          <a:gdLst/>
          <a:ahLst/>
          <a:cxnLst/>
          <a:rect l="0" t="0" r="0" b="0"/>
          <a:pathLst>
            <a:path>
              <a:moveTo>
                <a:pt x="0" y="11381"/>
              </a:moveTo>
              <a:lnTo>
                <a:pt x="1712775" y="11381"/>
              </a:lnTo>
            </a:path>
          </a:pathLst>
        </a:custGeom>
        <a:noFill/>
        <a:ln w="55000" cap="flat" cmpd="dbl" algn="ctr">
          <a:solidFill>
            <a:scrgbClr r="0" g="0" b="0"/>
          </a:solidFill>
          <a:prstDash val="solid"/>
          <a:tailEnd type="triangle"/>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ysClr val="windowText" lastClr="000000">
                <a:hueOff val="0"/>
                <a:satOff val="0"/>
                <a:lumOff val="0"/>
                <a:alphaOff val="0"/>
              </a:sysClr>
            </a:solidFill>
            <a:latin typeface="Lucida Sans Unicode"/>
            <a:ea typeface="黑体" panose="02010609060101010101" pitchFamily="49" charset="-122"/>
            <a:cs typeface="+mn-cs"/>
          </a:endParaRPr>
        </a:p>
      </dsp:txBody>
      <dsp:txXfrm>
        <a:off x="4418737" y="2777703"/>
        <a:ext cx="0" cy="0"/>
      </dsp:txXfrm>
    </dsp:sp>
    <dsp:sp modelId="{95963635-D725-4BEB-9E7D-DC2FF980E920}">
      <dsp:nvSpPr>
        <dsp:cNvPr id="0" name=""/>
        <dsp:cNvSpPr/>
      </dsp:nvSpPr>
      <dsp:spPr>
        <a:xfrm>
          <a:off x="5014164" y="2616552"/>
          <a:ext cx="758018" cy="379009"/>
        </a:xfrm>
        <a:prstGeom prst="roundRect">
          <a:avLst>
            <a:gd name="adj" fmla="val 10000"/>
          </a:avLst>
        </a:prstGeom>
        <a:gradFill rotWithShape="0">
          <a:gsLst>
            <a:gs pos="0">
              <a:srgbClr val="474B78">
                <a:hueOff val="0"/>
                <a:satOff val="0"/>
                <a:lumOff val="0"/>
                <a:alphaOff val="0"/>
                <a:shade val="15000"/>
                <a:satMod val="180000"/>
              </a:srgbClr>
            </a:gs>
            <a:gs pos="50000">
              <a:srgbClr val="474B78">
                <a:hueOff val="0"/>
                <a:satOff val="0"/>
                <a:lumOff val="0"/>
                <a:alphaOff val="0"/>
                <a:shade val="45000"/>
                <a:satMod val="170000"/>
              </a:srgbClr>
            </a:gs>
            <a:gs pos="70000">
              <a:srgbClr val="474B78">
                <a:hueOff val="0"/>
                <a:satOff val="0"/>
                <a:lumOff val="0"/>
                <a:alphaOff val="0"/>
                <a:tint val="99000"/>
                <a:shade val="65000"/>
                <a:satMod val="155000"/>
              </a:srgbClr>
            </a:gs>
            <a:gs pos="100000">
              <a:srgbClr val="474B78">
                <a:hueOff val="0"/>
                <a:satOff val="0"/>
                <a:lumOff val="0"/>
                <a:alphaOff val="0"/>
                <a:tint val="95500"/>
                <a:shade val="100000"/>
                <a:satMod val="155000"/>
              </a:srgb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ysClr val="window" lastClr="FFFFFF"/>
              </a:solidFill>
              <a:latin typeface="Lucida Sans Unicode"/>
              <a:ea typeface="黑体" panose="02010609060101010101" pitchFamily="49" charset="-122"/>
              <a:cs typeface="+mn-cs"/>
            </a:rPr>
            <a:t>进程</a:t>
          </a:r>
          <a:r>
            <a:rPr lang="en-US" altLang="zh-CN" sz="1800" kern="1200" dirty="0">
              <a:solidFill>
                <a:sysClr val="window" lastClr="FFFFFF"/>
              </a:solidFill>
              <a:latin typeface="Lucida Sans Unicode"/>
              <a:ea typeface="黑体" panose="02010609060101010101" pitchFamily="49" charset="-122"/>
              <a:cs typeface="+mn-cs"/>
            </a:rPr>
            <a:t>n</a:t>
          </a:r>
          <a:endParaRPr lang="zh-CN" altLang="en-US" sz="1800" kern="1200" dirty="0">
            <a:solidFill>
              <a:sysClr val="window" lastClr="FFFFFF"/>
            </a:solidFill>
            <a:latin typeface="Lucida Sans Unicode"/>
            <a:ea typeface="黑体" panose="02010609060101010101" pitchFamily="49" charset="-122"/>
            <a:cs typeface="+mn-cs"/>
          </a:endParaRPr>
        </a:p>
      </dsp:txBody>
      <dsp:txXfrm>
        <a:off x="5025265" y="2627653"/>
        <a:ext cx="735816" cy="3568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9A7E4B-5FB5-4A23-9400-F4AECD956346}">
      <dsp:nvSpPr>
        <dsp:cNvPr id="0" name=""/>
        <dsp:cNvSpPr/>
      </dsp:nvSpPr>
      <dsp:spPr>
        <a:xfrm>
          <a:off x="212" y="0"/>
          <a:ext cx="1875176" cy="2556833"/>
        </a:xfrm>
        <a:prstGeom prst="roundRect">
          <a:avLst>
            <a:gd name="adj" fmla="val 10000"/>
          </a:avLst>
        </a:prstGeom>
        <a:solidFill>
          <a:srgbClr val="DA1F28">
            <a:tint val="40000"/>
            <a:hueOff val="0"/>
            <a:satOff val="0"/>
            <a:lumOff val="0"/>
            <a:alphaOff val="0"/>
          </a:srgbClr>
        </a:solidFill>
        <a:ln>
          <a:noFill/>
        </a:ln>
        <a:effectLst>
          <a:outerShdw blurRad="50800" dist="381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ysClr val="windowText" lastClr="000000">
                  <a:hueOff val="0"/>
                  <a:satOff val="0"/>
                  <a:lumOff val="0"/>
                  <a:alphaOff val="0"/>
                </a:sysClr>
              </a:solidFill>
              <a:latin typeface="Lucida Sans Unicode"/>
              <a:ea typeface="黑体" panose="02010609060101010101" pitchFamily="49" charset="-122"/>
              <a:cs typeface="+mn-cs"/>
            </a:rPr>
            <a:t>支撑功能</a:t>
          </a:r>
        </a:p>
      </dsp:txBody>
      <dsp:txXfrm>
        <a:off x="22678" y="22466"/>
        <a:ext cx="1830244" cy="722117"/>
      </dsp:txXfrm>
    </dsp:sp>
    <dsp:sp modelId="{9344AD54-A7F1-424E-BD7A-51A882B08114}">
      <dsp:nvSpPr>
        <dsp:cNvPr id="0" name=""/>
        <dsp:cNvSpPr/>
      </dsp:nvSpPr>
      <dsp:spPr>
        <a:xfrm>
          <a:off x="207400" y="767268"/>
          <a:ext cx="1588274" cy="502315"/>
        </a:xfrm>
        <a:prstGeom prst="roundRect">
          <a:avLst>
            <a:gd name="adj" fmla="val 10000"/>
          </a:avLst>
        </a:prstGeom>
        <a:gradFill rotWithShape="0">
          <a:gsLst>
            <a:gs pos="0">
              <a:srgbClr val="DA1F28">
                <a:hueOff val="0"/>
                <a:satOff val="0"/>
                <a:lumOff val="0"/>
                <a:alphaOff val="0"/>
                <a:shade val="15000"/>
                <a:satMod val="180000"/>
              </a:srgbClr>
            </a:gs>
            <a:gs pos="50000">
              <a:srgbClr val="DA1F28">
                <a:hueOff val="0"/>
                <a:satOff val="0"/>
                <a:lumOff val="0"/>
                <a:alphaOff val="0"/>
                <a:shade val="45000"/>
                <a:satMod val="170000"/>
              </a:srgbClr>
            </a:gs>
            <a:gs pos="70000">
              <a:srgbClr val="DA1F28">
                <a:hueOff val="0"/>
                <a:satOff val="0"/>
                <a:lumOff val="0"/>
                <a:alphaOff val="0"/>
                <a:tint val="99000"/>
                <a:shade val="65000"/>
                <a:satMod val="155000"/>
              </a:srgbClr>
            </a:gs>
            <a:gs pos="100000">
              <a:srgbClr val="DA1F28">
                <a:hueOff val="0"/>
                <a:satOff val="0"/>
                <a:lumOff val="0"/>
                <a:alphaOff val="0"/>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DA1F28">
              <a:hueOff val="0"/>
              <a:satOff val="0"/>
              <a:lumOff val="0"/>
              <a:alphaOff val="0"/>
              <a:satMod val="300000"/>
            </a:s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ysClr val="window" lastClr="FFFFFF"/>
              </a:solidFill>
              <a:latin typeface="Lucida Sans Unicode"/>
              <a:ea typeface="黑体" panose="02010609060101010101" pitchFamily="49" charset="-122"/>
              <a:cs typeface="+mn-cs"/>
            </a:rPr>
            <a:t>中断处理</a:t>
          </a:r>
        </a:p>
      </dsp:txBody>
      <dsp:txXfrm>
        <a:off x="222112" y="781980"/>
        <a:ext cx="1558850" cy="472891"/>
      </dsp:txXfrm>
    </dsp:sp>
    <dsp:sp modelId="{6DC3A219-42B7-4893-9CA1-6C128552D026}">
      <dsp:nvSpPr>
        <dsp:cNvPr id="0" name=""/>
        <dsp:cNvSpPr/>
      </dsp:nvSpPr>
      <dsp:spPr>
        <a:xfrm>
          <a:off x="207400" y="1346862"/>
          <a:ext cx="1588274" cy="502315"/>
        </a:xfrm>
        <a:prstGeom prst="roundRect">
          <a:avLst>
            <a:gd name="adj" fmla="val 10000"/>
          </a:avLst>
        </a:prstGeom>
        <a:gradFill rotWithShape="0">
          <a:gsLst>
            <a:gs pos="0">
              <a:srgbClr val="EB641B">
                <a:hueOff val="0"/>
                <a:satOff val="0"/>
                <a:lumOff val="0"/>
                <a:alphaOff val="0"/>
                <a:shade val="15000"/>
                <a:satMod val="180000"/>
              </a:srgbClr>
            </a:gs>
            <a:gs pos="50000">
              <a:srgbClr val="EB641B">
                <a:hueOff val="0"/>
                <a:satOff val="0"/>
                <a:lumOff val="0"/>
                <a:alphaOff val="0"/>
                <a:shade val="45000"/>
                <a:satMod val="170000"/>
              </a:srgbClr>
            </a:gs>
            <a:gs pos="70000">
              <a:srgbClr val="EB641B">
                <a:hueOff val="0"/>
                <a:satOff val="0"/>
                <a:lumOff val="0"/>
                <a:alphaOff val="0"/>
                <a:tint val="99000"/>
                <a:shade val="65000"/>
                <a:satMod val="155000"/>
              </a:srgbClr>
            </a:gs>
            <a:gs pos="100000">
              <a:srgbClr val="EB641B">
                <a:hueOff val="0"/>
                <a:satOff val="0"/>
                <a:lumOff val="0"/>
                <a:alphaOff val="0"/>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EB641B">
              <a:hueOff val="0"/>
              <a:satOff val="0"/>
              <a:lumOff val="0"/>
              <a:alphaOff val="0"/>
              <a:satMod val="300000"/>
            </a:s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ysClr val="window" lastClr="FFFFFF"/>
              </a:solidFill>
              <a:latin typeface="Lucida Sans Unicode"/>
              <a:ea typeface="黑体" panose="02010609060101010101" pitchFamily="49" charset="-122"/>
              <a:cs typeface="+mn-cs"/>
            </a:rPr>
            <a:t>时钟管理</a:t>
          </a:r>
        </a:p>
      </dsp:txBody>
      <dsp:txXfrm>
        <a:off x="222112" y="1361574"/>
        <a:ext cx="1558850" cy="472891"/>
      </dsp:txXfrm>
    </dsp:sp>
    <dsp:sp modelId="{E8FAAFC7-48F6-423E-A124-0BB66C082921}">
      <dsp:nvSpPr>
        <dsp:cNvPr id="0" name=""/>
        <dsp:cNvSpPr/>
      </dsp:nvSpPr>
      <dsp:spPr>
        <a:xfrm>
          <a:off x="207400" y="1926457"/>
          <a:ext cx="1588274" cy="502315"/>
        </a:xfrm>
        <a:prstGeom prst="roundRect">
          <a:avLst>
            <a:gd name="adj" fmla="val 10000"/>
          </a:avLst>
        </a:prstGeom>
        <a:gradFill rotWithShape="0">
          <a:gsLst>
            <a:gs pos="0">
              <a:srgbClr val="39639D">
                <a:hueOff val="0"/>
                <a:satOff val="0"/>
                <a:lumOff val="0"/>
                <a:alphaOff val="0"/>
                <a:shade val="15000"/>
                <a:satMod val="180000"/>
              </a:srgbClr>
            </a:gs>
            <a:gs pos="50000">
              <a:srgbClr val="39639D">
                <a:hueOff val="0"/>
                <a:satOff val="0"/>
                <a:lumOff val="0"/>
                <a:alphaOff val="0"/>
                <a:shade val="45000"/>
                <a:satMod val="170000"/>
              </a:srgbClr>
            </a:gs>
            <a:gs pos="70000">
              <a:srgbClr val="39639D">
                <a:hueOff val="0"/>
                <a:satOff val="0"/>
                <a:lumOff val="0"/>
                <a:alphaOff val="0"/>
                <a:tint val="99000"/>
                <a:shade val="65000"/>
                <a:satMod val="155000"/>
              </a:srgbClr>
            </a:gs>
            <a:gs pos="100000">
              <a:srgbClr val="39639D">
                <a:hueOff val="0"/>
                <a:satOff val="0"/>
                <a:lumOff val="0"/>
                <a:alphaOff val="0"/>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hueOff val="0"/>
              <a:satOff val="0"/>
              <a:lumOff val="0"/>
              <a:alphaOff val="0"/>
              <a:satMod val="300000"/>
            </a:s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ysClr val="window" lastClr="FFFFFF"/>
              </a:solidFill>
              <a:latin typeface="Lucida Sans Unicode"/>
              <a:ea typeface="黑体" panose="02010609060101010101" pitchFamily="49" charset="-122"/>
              <a:cs typeface="+mn-cs"/>
            </a:rPr>
            <a:t>原语操作</a:t>
          </a:r>
        </a:p>
      </dsp:txBody>
      <dsp:txXfrm>
        <a:off x="222112" y="1941169"/>
        <a:ext cx="1558850" cy="472891"/>
      </dsp:txXfrm>
    </dsp:sp>
    <dsp:sp modelId="{D217CCF2-0674-4AFF-9E3F-3A0A9D068BDC}">
      <dsp:nvSpPr>
        <dsp:cNvPr id="0" name=""/>
        <dsp:cNvSpPr/>
      </dsp:nvSpPr>
      <dsp:spPr>
        <a:xfrm>
          <a:off x="2024290" y="0"/>
          <a:ext cx="1985343" cy="2556833"/>
        </a:xfrm>
        <a:prstGeom prst="roundRect">
          <a:avLst>
            <a:gd name="adj" fmla="val 10000"/>
          </a:avLst>
        </a:prstGeom>
        <a:solidFill>
          <a:srgbClr val="DA1F28">
            <a:tint val="40000"/>
            <a:hueOff val="0"/>
            <a:satOff val="0"/>
            <a:lumOff val="0"/>
            <a:alphaOff val="0"/>
          </a:srgbClr>
        </a:solidFill>
        <a:ln>
          <a:noFill/>
        </a:ln>
        <a:effectLst>
          <a:outerShdw blurRad="50800" dist="381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ysClr val="windowText" lastClr="000000">
                  <a:hueOff val="0"/>
                  <a:satOff val="0"/>
                  <a:lumOff val="0"/>
                  <a:alphaOff val="0"/>
                </a:sysClr>
              </a:solidFill>
              <a:latin typeface="Lucida Sans Unicode"/>
              <a:ea typeface="黑体" panose="02010609060101010101" pitchFamily="49" charset="-122"/>
              <a:cs typeface="+mn-cs"/>
            </a:rPr>
            <a:t>资源管理</a:t>
          </a:r>
        </a:p>
      </dsp:txBody>
      <dsp:txXfrm>
        <a:off x="2046756" y="22466"/>
        <a:ext cx="1940411" cy="722117"/>
      </dsp:txXfrm>
    </dsp:sp>
    <dsp:sp modelId="{44A686C3-E7D7-4097-B0E4-3ECA688AB708}">
      <dsp:nvSpPr>
        <dsp:cNvPr id="0" name=""/>
        <dsp:cNvSpPr/>
      </dsp:nvSpPr>
      <dsp:spPr>
        <a:xfrm>
          <a:off x="2222824" y="767268"/>
          <a:ext cx="1588274" cy="502315"/>
        </a:xfrm>
        <a:prstGeom prst="roundRect">
          <a:avLst>
            <a:gd name="adj" fmla="val 10000"/>
          </a:avLst>
        </a:prstGeom>
        <a:gradFill rotWithShape="0">
          <a:gsLst>
            <a:gs pos="0">
              <a:srgbClr val="474B78">
                <a:hueOff val="0"/>
                <a:satOff val="0"/>
                <a:lumOff val="0"/>
                <a:alphaOff val="0"/>
                <a:shade val="15000"/>
                <a:satMod val="180000"/>
              </a:srgbClr>
            </a:gs>
            <a:gs pos="50000">
              <a:srgbClr val="474B78">
                <a:hueOff val="0"/>
                <a:satOff val="0"/>
                <a:lumOff val="0"/>
                <a:alphaOff val="0"/>
                <a:shade val="45000"/>
                <a:satMod val="170000"/>
              </a:srgbClr>
            </a:gs>
            <a:gs pos="70000">
              <a:srgbClr val="474B78">
                <a:hueOff val="0"/>
                <a:satOff val="0"/>
                <a:lumOff val="0"/>
                <a:alphaOff val="0"/>
                <a:tint val="99000"/>
                <a:shade val="65000"/>
                <a:satMod val="155000"/>
              </a:srgbClr>
            </a:gs>
            <a:gs pos="100000">
              <a:srgbClr val="474B78">
                <a:hueOff val="0"/>
                <a:satOff val="0"/>
                <a:lumOff val="0"/>
                <a:alphaOff val="0"/>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474B78">
              <a:hueOff val="0"/>
              <a:satOff val="0"/>
              <a:lumOff val="0"/>
              <a:alphaOff val="0"/>
              <a:satMod val="300000"/>
            </a:s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ysClr val="window" lastClr="FFFFFF"/>
              </a:solidFill>
              <a:latin typeface="Lucida Sans Unicode"/>
              <a:ea typeface="黑体" panose="02010609060101010101" pitchFamily="49" charset="-122"/>
              <a:cs typeface="+mn-cs"/>
            </a:rPr>
            <a:t>进程管理</a:t>
          </a:r>
        </a:p>
      </dsp:txBody>
      <dsp:txXfrm>
        <a:off x="2237536" y="781980"/>
        <a:ext cx="1558850" cy="472891"/>
      </dsp:txXfrm>
    </dsp:sp>
    <dsp:sp modelId="{82DCA53E-F569-45E4-9CE0-3AA8A952736A}">
      <dsp:nvSpPr>
        <dsp:cNvPr id="0" name=""/>
        <dsp:cNvSpPr/>
      </dsp:nvSpPr>
      <dsp:spPr>
        <a:xfrm>
          <a:off x="2222824" y="1346862"/>
          <a:ext cx="1588274" cy="502315"/>
        </a:xfrm>
        <a:prstGeom prst="roundRect">
          <a:avLst>
            <a:gd name="adj" fmla="val 10000"/>
          </a:avLst>
        </a:prstGeom>
        <a:gradFill rotWithShape="0">
          <a:gsLst>
            <a:gs pos="0">
              <a:srgbClr val="7D3C4A">
                <a:hueOff val="0"/>
                <a:satOff val="0"/>
                <a:lumOff val="0"/>
                <a:alphaOff val="0"/>
                <a:shade val="15000"/>
                <a:satMod val="180000"/>
              </a:srgbClr>
            </a:gs>
            <a:gs pos="50000">
              <a:srgbClr val="7D3C4A">
                <a:hueOff val="0"/>
                <a:satOff val="0"/>
                <a:lumOff val="0"/>
                <a:alphaOff val="0"/>
                <a:shade val="45000"/>
                <a:satMod val="170000"/>
              </a:srgbClr>
            </a:gs>
            <a:gs pos="70000">
              <a:srgbClr val="7D3C4A">
                <a:hueOff val="0"/>
                <a:satOff val="0"/>
                <a:lumOff val="0"/>
                <a:alphaOff val="0"/>
                <a:tint val="99000"/>
                <a:shade val="65000"/>
                <a:satMod val="155000"/>
              </a:srgbClr>
            </a:gs>
            <a:gs pos="100000">
              <a:srgbClr val="7D3C4A">
                <a:hueOff val="0"/>
                <a:satOff val="0"/>
                <a:lumOff val="0"/>
                <a:alphaOff val="0"/>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7D3C4A">
              <a:hueOff val="0"/>
              <a:satOff val="0"/>
              <a:lumOff val="0"/>
              <a:alphaOff val="0"/>
              <a:satMod val="300000"/>
            </a:s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ysClr val="window" lastClr="FFFFFF"/>
              </a:solidFill>
              <a:latin typeface="Lucida Sans Unicode"/>
              <a:ea typeface="黑体" panose="02010609060101010101" pitchFamily="49" charset="-122"/>
              <a:cs typeface="+mn-cs"/>
            </a:rPr>
            <a:t>存储器管理</a:t>
          </a:r>
        </a:p>
      </dsp:txBody>
      <dsp:txXfrm>
        <a:off x="2237536" y="1361574"/>
        <a:ext cx="1558850" cy="472891"/>
      </dsp:txXfrm>
    </dsp:sp>
    <dsp:sp modelId="{45A698E4-22BE-4041-AF80-1AE98EA29A7E}">
      <dsp:nvSpPr>
        <dsp:cNvPr id="0" name=""/>
        <dsp:cNvSpPr/>
      </dsp:nvSpPr>
      <dsp:spPr>
        <a:xfrm>
          <a:off x="2222824" y="1926457"/>
          <a:ext cx="1588274" cy="502315"/>
        </a:xfrm>
        <a:prstGeom prst="roundRect">
          <a:avLst>
            <a:gd name="adj" fmla="val 10000"/>
          </a:avLst>
        </a:prstGeom>
        <a:gradFill rotWithShape="0">
          <a:gsLst>
            <a:gs pos="0">
              <a:srgbClr val="DA1F28">
                <a:hueOff val="0"/>
                <a:satOff val="0"/>
                <a:lumOff val="0"/>
                <a:alphaOff val="0"/>
                <a:shade val="15000"/>
                <a:satMod val="180000"/>
              </a:srgbClr>
            </a:gs>
            <a:gs pos="50000">
              <a:srgbClr val="DA1F28">
                <a:hueOff val="0"/>
                <a:satOff val="0"/>
                <a:lumOff val="0"/>
                <a:alphaOff val="0"/>
                <a:shade val="45000"/>
                <a:satMod val="170000"/>
              </a:srgbClr>
            </a:gs>
            <a:gs pos="70000">
              <a:srgbClr val="DA1F28">
                <a:hueOff val="0"/>
                <a:satOff val="0"/>
                <a:lumOff val="0"/>
                <a:alphaOff val="0"/>
                <a:tint val="99000"/>
                <a:shade val="65000"/>
                <a:satMod val="155000"/>
              </a:srgbClr>
            </a:gs>
            <a:gs pos="100000">
              <a:srgbClr val="DA1F28">
                <a:hueOff val="0"/>
                <a:satOff val="0"/>
                <a:lumOff val="0"/>
                <a:alphaOff val="0"/>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DA1F28">
              <a:hueOff val="0"/>
              <a:satOff val="0"/>
              <a:lumOff val="0"/>
              <a:alphaOff val="0"/>
              <a:satMod val="300000"/>
            </a:s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ysClr val="window" lastClr="FFFFFF"/>
              </a:solidFill>
              <a:latin typeface="Lucida Sans Unicode"/>
              <a:ea typeface="黑体" panose="02010609060101010101" pitchFamily="49" charset="-122"/>
              <a:cs typeface="+mn-cs"/>
            </a:rPr>
            <a:t>设备</a:t>
          </a:r>
          <a:r>
            <a:rPr lang="zh-CN" altLang="en-US" sz="2000" kern="1200" dirty="0">
              <a:solidFill>
                <a:sysClr val="window" lastClr="FFFFFF"/>
              </a:solidFill>
              <a:latin typeface="Lucida Sans Unicode"/>
              <a:ea typeface="黑体" panose="02010609060101010101" pitchFamily="49" charset="-122"/>
              <a:cs typeface="+mn-cs"/>
            </a:rPr>
            <a:t>管理</a:t>
          </a:r>
        </a:p>
      </dsp:txBody>
      <dsp:txXfrm>
        <a:off x="2237536" y="1941169"/>
        <a:ext cx="1558850" cy="472891"/>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A4EC49A-9769-4167-BF1B-DD2A71E78529}" type="datetimeFigureOut">
              <a:rPr lang="zh-CN" altLang="en-US" smtClean="0"/>
              <a:pPr/>
              <a:t>2018/1/13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84F95A-A834-41D1-8AFD-F2A0431D6FA0}" type="slidenum">
              <a:rPr lang="zh-CN" altLang="en-US" smtClean="0"/>
              <a:pPr/>
              <a:t>‹#›</a:t>
            </a:fld>
            <a:endParaRPr lang="zh-CN" altLang="en-US"/>
          </a:p>
        </p:txBody>
      </p:sp>
    </p:spTree>
    <p:extLst>
      <p:ext uri="{BB962C8B-B14F-4D97-AF65-F5344CB8AC3E}">
        <p14:creationId xmlns:p14="http://schemas.microsoft.com/office/powerpoint/2010/main" val="2467399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37</a:t>
            </a:fld>
            <a:endParaRPr lang="zh-CN" altLang="en-US"/>
          </a:p>
        </p:txBody>
      </p:sp>
    </p:spTree>
    <p:extLst>
      <p:ext uri="{BB962C8B-B14F-4D97-AF65-F5344CB8AC3E}">
        <p14:creationId xmlns:p14="http://schemas.microsoft.com/office/powerpoint/2010/main" val="619324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92</a:t>
            </a:fld>
            <a:endParaRPr lang="zh-CN" altLang="en-US"/>
          </a:p>
        </p:txBody>
      </p:sp>
    </p:spTree>
    <p:extLst>
      <p:ext uri="{BB962C8B-B14F-4D97-AF65-F5344CB8AC3E}">
        <p14:creationId xmlns:p14="http://schemas.microsoft.com/office/powerpoint/2010/main" val="69961575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189</a:t>
            </a:fld>
            <a:endParaRPr lang="zh-CN" altLang="en-US"/>
          </a:p>
        </p:txBody>
      </p:sp>
    </p:spTree>
    <p:extLst>
      <p:ext uri="{BB962C8B-B14F-4D97-AF65-F5344CB8AC3E}">
        <p14:creationId xmlns:p14="http://schemas.microsoft.com/office/powerpoint/2010/main" val="315047528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190</a:t>
            </a:fld>
            <a:endParaRPr lang="zh-CN" altLang="en-US"/>
          </a:p>
        </p:txBody>
      </p:sp>
    </p:spTree>
    <p:extLst>
      <p:ext uri="{BB962C8B-B14F-4D97-AF65-F5344CB8AC3E}">
        <p14:creationId xmlns:p14="http://schemas.microsoft.com/office/powerpoint/2010/main" val="153074419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191</a:t>
            </a:fld>
            <a:endParaRPr lang="zh-CN" altLang="en-US"/>
          </a:p>
        </p:txBody>
      </p:sp>
    </p:spTree>
    <p:extLst>
      <p:ext uri="{BB962C8B-B14F-4D97-AF65-F5344CB8AC3E}">
        <p14:creationId xmlns:p14="http://schemas.microsoft.com/office/powerpoint/2010/main" val="211968676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192</a:t>
            </a:fld>
            <a:endParaRPr lang="zh-CN" altLang="en-US"/>
          </a:p>
        </p:txBody>
      </p:sp>
    </p:spTree>
    <p:extLst>
      <p:ext uri="{BB962C8B-B14F-4D97-AF65-F5344CB8AC3E}">
        <p14:creationId xmlns:p14="http://schemas.microsoft.com/office/powerpoint/2010/main" val="23344958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193</a:t>
            </a:fld>
            <a:endParaRPr lang="zh-CN" altLang="en-US"/>
          </a:p>
        </p:txBody>
      </p:sp>
    </p:spTree>
    <p:extLst>
      <p:ext uri="{BB962C8B-B14F-4D97-AF65-F5344CB8AC3E}">
        <p14:creationId xmlns:p14="http://schemas.microsoft.com/office/powerpoint/2010/main" val="227863456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194</a:t>
            </a:fld>
            <a:endParaRPr lang="zh-CN" altLang="en-US"/>
          </a:p>
        </p:txBody>
      </p:sp>
    </p:spTree>
    <p:extLst>
      <p:ext uri="{BB962C8B-B14F-4D97-AF65-F5344CB8AC3E}">
        <p14:creationId xmlns:p14="http://schemas.microsoft.com/office/powerpoint/2010/main" val="11709584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195</a:t>
            </a:fld>
            <a:endParaRPr lang="zh-CN" altLang="en-US"/>
          </a:p>
        </p:txBody>
      </p:sp>
    </p:spTree>
    <p:extLst>
      <p:ext uri="{BB962C8B-B14F-4D97-AF65-F5344CB8AC3E}">
        <p14:creationId xmlns:p14="http://schemas.microsoft.com/office/powerpoint/2010/main" val="354956931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196</a:t>
            </a:fld>
            <a:endParaRPr lang="zh-CN" altLang="en-US"/>
          </a:p>
        </p:txBody>
      </p:sp>
    </p:spTree>
    <p:extLst>
      <p:ext uri="{BB962C8B-B14F-4D97-AF65-F5344CB8AC3E}">
        <p14:creationId xmlns:p14="http://schemas.microsoft.com/office/powerpoint/2010/main" val="424363692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197</a:t>
            </a:fld>
            <a:endParaRPr lang="zh-CN" altLang="en-US"/>
          </a:p>
        </p:txBody>
      </p:sp>
    </p:spTree>
    <p:extLst>
      <p:ext uri="{BB962C8B-B14F-4D97-AF65-F5344CB8AC3E}">
        <p14:creationId xmlns:p14="http://schemas.microsoft.com/office/powerpoint/2010/main" val="117756692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198</a:t>
            </a:fld>
            <a:endParaRPr lang="zh-CN" altLang="en-US"/>
          </a:p>
        </p:txBody>
      </p:sp>
    </p:spTree>
    <p:extLst>
      <p:ext uri="{BB962C8B-B14F-4D97-AF65-F5344CB8AC3E}">
        <p14:creationId xmlns:p14="http://schemas.microsoft.com/office/powerpoint/2010/main" val="573788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93</a:t>
            </a:fld>
            <a:endParaRPr lang="zh-CN" altLang="en-US"/>
          </a:p>
        </p:txBody>
      </p:sp>
    </p:spTree>
    <p:extLst>
      <p:ext uri="{BB962C8B-B14F-4D97-AF65-F5344CB8AC3E}">
        <p14:creationId xmlns:p14="http://schemas.microsoft.com/office/powerpoint/2010/main" val="199129499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199</a:t>
            </a:fld>
            <a:endParaRPr lang="zh-CN" altLang="en-US"/>
          </a:p>
        </p:txBody>
      </p:sp>
    </p:spTree>
    <p:extLst>
      <p:ext uri="{BB962C8B-B14F-4D97-AF65-F5344CB8AC3E}">
        <p14:creationId xmlns:p14="http://schemas.microsoft.com/office/powerpoint/2010/main" val="366980550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200</a:t>
            </a:fld>
            <a:endParaRPr lang="zh-CN" altLang="en-US"/>
          </a:p>
        </p:txBody>
      </p:sp>
    </p:spTree>
    <p:extLst>
      <p:ext uri="{BB962C8B-B14F-4D97-AF65-F5344CB8AC3E}">
        <p14:creationId xmlns:p14="http://schemas.microsoft.com/office/powerpoint/2010/main" val="225821270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201</a:t>
            </a:fld>
            <a:endParaRPr lang="zh-CN" altLang="en-US"/>
          </a:p>
        </p:txBody>
      </p:sp>
    </p:spTree>
    <p:extLst>
      <p:ext uri="{BB962C8B-B14F-4D97-AF65-F5344CB8AC3E}">
        <p14:creationId xmlns:p14="http://schemas.microsoft.com/office/powerpoint/2010/main" val="272266733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202</a:t>
            </a:fld>
            <a:endParaRPr lang="zh-CN" altLang="en-US"/>
          </a:p>
        </p:txBody>
      </p:sp>
    </p:spTree>
    <p:extLst>
      <p:ext uri="{BB962C8B-B14F-4D97-AF65-F5344CB8AC3E}">
        <p14:creationId xmlns:p14="http://schemas.microsoft.com/office/powerpoint/2010/main" val="279789692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204</a:t>
            </a:fld>
            <a:endParaRPr lang="zh-CN" altLang="en-US"/>
          </a:p>
        </p:txBody>
      </p:sp>
    </p:spTree>
    <p:extLst>
      <p:ext uri="{BB962C8B-B14F-4D97-AF65-F5344CB8AC3E}">
        <p14:creationId xmlns:p14="http://schemas.microsoft.com/office/powerpoint/2010/main" val="96991981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205</a:t>
            </a:fld>
            <a:endParaRPr lang="zh-CN" altLang="en-US"/>
          </a:p>
        </p:txBody>
      </p:sp>
    </p:spTree>
    <p:extLst>
      <p:ext uri="{BB962C8B-B14F-4D97-AF65-F5344CB8AC3E}">
        <p14:creationId xmlns:p14="http://schemas.microsoft.com/office/powerpoint/2010/main" val="284429483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206</a:t>
            </a:fld>
            <a:endParaRPr lang="zh-CN" altLang="en-US"/>
          </a:p>
        </p:txBody>
      </p:sp>
    </p:spTree>
    <p:extLst>
      <p:ext uri="{BB962C8B-B14F-4D97-AF65-F5344CB8AC3E}">
        <p14:creationId xmlns:p14="http://schemas.microsoft.com/office/powerpoint/2010/main" val="348243896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207</a:t>
            </a:fld>
            <a:endParaRPr lang="zh-CN" altLang="en-US"/>
          </a:p>
        </p:txBody>
      </p:sp>
    </p:spTree>
    <p:extLst>
      <p:ext uri="{BB962C8B-B14F-4D97-AF65-F5344CB8AC3E}">
        <p14:creationId xmlns:p14="http://schemas.microsoft.com/office/powerpoint/2010/main" val="424909658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208</a:t>
            </a:fld>
            <a:endParaRPr lang="zh-CN" altLang="en-US"/>
          </a:p>
        </p:txBody>
      </p:sp>
    </p:spTree>
    <p:extLst>
      <p:ext uri="{BB962C8B-B14F-4D97-AF65-F5344CB8AC3E}">
        <p14:creationId xmlns:p14="http://schemas.microsoft.com/office/powerpoint/2010/main" val="28485584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209</a:t>
            </a:fld>
            <a:endParaRPr lang="zh-CN" altLang="en-US"/>
          </a:p>
        </p:txBody>
      </p:sp>
    </p:spTree>
    <p:extLst>
      <p:ext uri="{BB962C8B-B14F-4D97-AF65-F5344CB8AC3E}">
        <p14:creationId xmlns:p14="http://schemas.microsoft.com/office/powerpoint/2010/main" val="1614746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94</a:t>
            </a:fld>
            <a:endParaRPr lang="zh-CN" altLang="en-US"/>
          </a:p>
        </p:txBody>
      </p:sp>
    </p:spTree>
    <p:extLst>
      <p:ext uri="{BB962C8B-B14F-4D97-AF65-F5344CB8AC3E}">
        <p14:creationId xmlns:p14="http://schemas.microsoft.com/office/powerpoint/2010/main" val="11067637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210</a:t>
            </a:fld>
            <a:endParaRPr lang="zh-CN" altLang="en-US"/>
          </a:p>
        </p:txBody>
      </p:sp>
    </p:spTree>
    <p:extLst>
      <p:ext uri="{BB962C8B-B14F-4D97-AF65-F5344CB8AC3E}">
        <p14:creationId xmlns:p14="http://schemas.microsoft.com/office/powerpoint/2010/main" val="13058655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211</a:t>
            </a:fld>
            <a:endParaRPr lang="zh-CN" altLang="en-US"/>
          </a:p>
        </p:txBody>
      </p:sp>
    </p:spTree>
    <p:extLst>
      <p:ext uri="{BB962C8B-B14F-4D97-AF65-F5344CB8AC3E}">
        <p14:creationId xmlns:p14="http://schemas.microsoft.com/office/powerpoint/2010/main" val="211339869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212</a:t>
            </a:fld>
            <a:endParaRPr lang="zh-CN" altLang="en-US"/>
          </a:p>
        </p:txBody>
      </p:sp>
    </p:spTree>
    <p:extLst>
      <p:ext uri="{BB962C8B-B14F-4D97-AF65-F5344CB8AC3E}">
        <p14:creationId xmlns:p14="http://schemas.microsoft.com/office/powerpoint/2010/main" val="144471061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213</a:t>
            </a:fld>
            <a:endParaRPr lang="zh-CN" altLang="en-US"/>
          </a:p>
        </p:txBody>
      </p:sp>
    </p:spTree>
    <p:extLst>
      <p:ext uri="{BB962C8B-B14F-4D97-AF65-F5344CB8AC3E}">
        <p14:creationId xmlns:p14="http://schemas.microsoft.com/office/powerpoint/2010/main" val="393189013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214</a:t>
            </a:fld>
            <a:endParaRPr lang="zh-CN" altLang="en-US"/>
          </a:p>
        </p:txBody>
      </p:sp>
    </p:spTree>
    <p:extLst>
      <p:ext uri="{BB962C8B-B14F-4D97-AF65-F5344CB8AC3E}">
        <p14:creationId xmlns:p14="http://schemas.microsoft.com/office/powerpoint/2010/main" val="90641543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215</a:t>
            </a:fld>
            <a:endParaRPr lang="zh-CN" altLang="en-US"/>
          </a:p>
        </p:txBody>
      </p:sp>
    </p:spTree>
    <p:extLst>
      <p:ext uri="{BB962C8B-B14F-4D97-AF65-F5344CB8AC3E}">
        <p14:creationId xmlns:p14="http://schemas.microsoft.com/office/powerpoint/2010/main" val="197017856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216</a:t>
            </a:fld>
            <a:endParaRPr lang="zh-CN" altLang="en-US"/>
          </a:p>
        </p:txBody>
      </p:sp>
    </p:spTree>
    <p:extLst>
      <p:ext uri="{BB962C8B-B14F-4D97-AF65-F5344CB8AC3E}">
        <p14:creationId xmlns:p14="http://schemas.microsoft.com/office/powerpoint/2010/main" val="47238553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217</a:t>
            </a:fld>
            <a:endParaRPr lang="zh-CN" altLang="en-US"/>
          </a:p>
        </p:txBody>
      </p:sp>
    </p:spTree>
    <p:extLst>
      <p:ext uri="{BB962C8B-B14F-4D97-AF65-F5344CB8AC3E}">
        <p14:creationId xmlns:p14="http://schemas.microsoft.com/office/powerpoint/2010/main" val="23215752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218</a:t>
            </a:fld>
            <a:endParaRPr lang="zh-CN" altLang="en-US"/>
          </a:p>
        </p:txBody>
      </p:sp>
    </p:spTree>
    <p:extLst>
      <p:ext uri="{BB962C8B-B14F-4D97-AF65-F5344CB8AC3E}">
        <p14:creationId xmlns:p14="http://schemas.microsoft.com/office/powerpoint/2010/main" val="168505294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219</a:t>
            </a:fld>
            <a:endParaRPr lang="zh-CN" altLang="en-US"/>
          </a:p>
        </p:txBody>
      </p:sp>
    </p:spTree>
    <p:extLst>
      <p:ext uri="{BB962C8B-B14F-4D97-AF65-F5344CB8AC3E}">
        <p14:creationId xmlns:p14="http://schemas.microsoft.com/office/powerpoint/2010/main" val="2663754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95</a:t>
            </a:fld>
            <a:endParaRPr lang="zh-CN" altLang="en-US"/>
          </a:p>
        </p:txBody>
      </p:sp>
    </p:spTree>
    <p:extLst>
      <p:ext uri="{BB962C8B-B14F-4D97-AF65-F5344CB8AC3E}">
        <p14:creationId xmlns:p14="http://schemas.microsoft.com/office/powerpoint/2010/main" val="16194666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220</a:t>
            </a:fld>
            <a:endParaRPr lang="zh-CN" altLang="en-US"/>
          </a:p>
        </p:txBody>
      </p:sp>
    </p:spTree>
    <p:extLst>
      <p:ext uri="{BB962C8B-B14F-4D97-AF65-F5344CB8AC3E}">
        <p14:creationId xmlns:p14="http://schemas.microsoft.com/office/powerpoint/2010/main" val="333286462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221</a:t>
            </a:fld>
            <a:endParaRPr lang="zh-CN" altLang="en-US"/>
          </a:p>
        </p:txBody>
      </p:sp>
    </p:spTree>
    <p:extLst>
      <p:ext uri="{BB962C8B-B14F-4D97-AF65-F5344CB8AC3E}">
        <p14:creationId xmlns:p14="http://schemas.microsoft.com/office/powerpoint/2010/main" val="398492843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223</a:t>
            </a:fld>
            <a:endParaRPr lang="zh-CN" altLang="en-US"/>
          </a:p>
        </p:txBody>
      </p:sp>
    </p:spTree>
    <p:extLst>
      <p:ext uri="{BB962C8B-B14F-4D97-AF65-F5344CB8AC3E}">
        <p14:creationId xmlns:p14="http://schemas.microsoft.com/office/powerpoint/2010/main" val="137161860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224</a:t>
            </a:fld>
            <a:endParaRPr lang="zh-CN" altLang="en-US"/>
          </a:p>
        </p:txBody>
      </p:sp>
    </p:spTree>
    <p:extLst>
      <p:ext uri="{BB962C8B-B14F-4D97-AF65-F5344CB8AC3E}">
        <p14:creationId xmlns:p14="http://schemas.microsoft.com/office/powerpoint/2010/main" val="220524863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225</a:t>
            </a:fld>
            <a:endParaRPr lang="zh-CN" altLang="en-US"/>
          </a:p>
        </p:txBody>
      </p:sp>
    </p:spTree>
    <p:extLst>
      <p:ext uri="{BB962C8B-B14F-4D97-AF65-F5344CB8AC3E}">
        <p14:creationId xmlns:p14="http://schemas.microsoft.com/office/powerpoint/2010/main" val="242441762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226</a:t>
            </a:fld>
            <a:endParaRPr lang="zh-CN" altLang="en-US"/>
          </a:p>
        </p:txBody>
      </p:sp>
    </p:spTree>
    <p:extLst>
      <p:ext uri="{BB962C8B-B14F-4D97-AF65-F5344CB8AC3E}">
        <p14:creationId xmlns:p14="http://schemas.microsoft.com/office/powerpoint/2010/main" val="9996210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227</a:t>
            </a:fld>
            <a:endParaRPr lang="zh-CN" altLang="en-US"/>
          </a:p>
        </p:txBody>
      </p:sp>
    </p:spTree>
    <p:extLst>
      <p:ext uri="{BB962C8B-B14F-4D97-AF65-F5344CB8AC3E}">
        <p14:creationId xmlns:p14="http://schemas.microsoft.com/office/powerpoint/2010/main" val="185252971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228</a:t>
            </a:fld>
            <a:endParaRPr lang="zh-CN" altLang="en-US"/>
          </a:p>
        </p:txBody>
      </p:sp>
    </p:spTree>
    <p:extLst>
      <p:ext uri="{BB962C8B-B14F-4D97-AF65-F5344CB8AC3E}">
        <p14:creationId xmlns:p14="http://schemas.microsoft.com/office/powerpoint/2010/main" val="329858914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229</a:t>
            </a:fld>
            <a:endParaRPr lang="zh-CN" altLang="en-US"/>
          </a:p>
        </p:txBody>
      </p:sp>
    </p:spTree>
    <p:extLst>
      <p:ext uri="{BB962C8B-B14F-4D97-AF65-F5344CB8AC3E}">
        <p14:creationId xmlns:p14="http://schemas.microsoft.com/office/powerpoint/2010/main" val="102137889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230</a:t>
            </a:fld>
            <a:endParaRPr lang="zh-CN" altLang="en-US"/>
          </a:p>
        </p:txBody>
      </p:sp>
    </p:spTree>
    <p:extLst>
      <p:ext uri="{BB962C8B-B14F-4D97-AF65-F5344CB8AC3E}">
        <p14:creationId xmlns:p14="http://schemas.microsoft.com/office/powerpoint/2010/main" val="1578807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96</a:t>
            </a:fld>
            <a:endParaRPr lang="zh-CN" altLang="en-US"/>
          </a:p>
        </p:txBody>
      </p:sp>
    </p:spTree>
    <p:extLst>
      <p:ext uri="{BB962C8B-B14F-4D97-AF65-F5344CB8AC3E}">
        <p14:creationId xmlns:p14="http://schemas.microsoft.com/office/powerpoint/2010/main" val="150740265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231</a:t>
            </a:fld>
            <a:endParaRPr lang="zh-CN" altLang="en-US"/>
          </a:p>
        </p:txBody>
      </p:sp>
    </p:spTree>
    <p:extLst>
      <p:ext uri="{BB962C8B-B14F-4D97-AF65-F5344CB8AC3E}">
        <p14:creationId xmlns:p14="http://schemas.microsoft.com/office/powerpoint/2010/main" val="19981175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232</a:t>
            </a:fld>
            <a:endParaRPr lang="zh-CN" altLang="en-US"/>
          </a:p>
        </p:txBody>
      </p:sp>
    </p:spTree>
    <p:extLst>
      <p:ext uri="{BB962C8B-B14F-4D97-AF65-F5344CB8AC3E}">
        <p14:creationId xmlns:p14="http://schemas.microsoft.com/office/powerpoint/2010/main" val="190652103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233</a:t>
            </a:fld>
            <a:endParaRPr lang="zh-CN" altLang="en-US"/>
          </a:p>
        </p:txBody>
      </p:sp>
    </p:spTree>
    <p:extLst>
      <p:ext uri="{BB962C8B-B14F-4D97-AF65-F5344CB8AC3E}">
        <p14:creationId xmlns:p14="http://schemas.microsoft.com/office/powerpoint/2010/main" val="144830267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234</a:t>
            </a:fld>
            <a:endParaRPr lang="zh-CN" altLang="en-US"/>
          </a:p>
        </p:txBody>
      </p:sp>
    </p:spTree>
    <p:extLst>
      <p:ext uri="{BB962C8B-B14F-4D97-AF65-F5344CB8AC3E}">
        <p14:creationId xmlns:p14="http://schemas.microsoft.com/office/powerpoint/2010/main" val="234666636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235</a:t>
            </a:fld>
            <a:endParaRPr lang="zh-CN" altLang="en-US"/>
          </a:p>
        </p:txBody>
      </p:sp>
    </p:spTree>
    <p:extLst>
      <p:ext uri="{BB962C8B-B14F-4D97-AF65-F5344CB8AC3E}">
        <p14:creationId xmlns:p14="http://schemas.microsoft.com/office/powerpoint/2010/main" val="180543769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236</a:t>
            </a:fld>
            <a:endParaRPr lang="zh-CN" altLang="en-US"/>
          </a:p>
        </p:txBody>
      </p:sp>
    </p:spTree>
    <p:extLst>
      <p:ext uri="{BB962C8B-B14F-4D97-AF65-F5344CB8AC3E}">
        <p14:creationId xmlns:p14="http://schemas.microsoft.com/office/powerpoint/2010/main" val="429036471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237</a:t>
            </a:fld>
            <a:endParaRPr lang="zh-CN" altLang="en-US"/>
          </a:p>
        </p:txBody>
      </p:sp>
    </p:spTree>
    <p:extLst>
      <p:ext uri="{BB962C8B-B14F-4D97-AF65-F5344CB8AC3E}">
        <p14:creationId xmlns:p14="http://schemas.microsoft.com/office/powerpoint/2010/main" val="47533469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238</a:t>
            </a:fld>
            <a:endParaRPr lang="zh-CN" altLang="en-US"/>
          </a:p>
        </p:txBody>
      </p:sp>
    </p:spTree>
    <p:extLst>
      <p:ext uri="{BB962C8B-B14F-4D97-AF65-F5344CB8AC3E}">
        <p14:creationId xmlns:p14="http://schemas.microsoft.com/office/powerpoint/2010/main" val="4848291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239</a:t>
            </a:fld>
            <a:endParaRPr lang="zh-CN" altLang="en-US"/>
          </a:p>
        </p:txBody>
      </p:sp>
    </p:spTree>
    <p:extLst>
      <p:ext uri="{BB962C8B-B14F-4D97-AF65-F5344CB8AC3E}">
        <p14:creationId xmlns:p14="http://schemas.microsoft.com/office/powerpoint/2010/main" val="219066362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240</a:t>
            </a:fld>
            <a:endParaRPr lang="zh-CN" altLang="en-US"/>
          </a:p>
        </p:txBody>
      </p:sp>
    </p:spTree>
    <p:extLst>
      <p:ext uri="{BB962C8B-B14F-4D97-AF65-F5344CB8AC3E}">
        <p14:creationId xmlns:p14="http://schemas.microsoft.com/office/powerpoint/2010/main" val="1001718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97</a:t>
            </a:fld>
            <a:endParaRPr lang="zh-CN" altLang="en-US"/>
          </a:p>
        </p:txBody>
      </p:sp>
    </p:spTree>
    <p:extLst>
      <p:ext uri="{BB962C8B-B14F-4D97-AF65-F5344CB8AC3E}">
        <p14:creationId xmlns:p14="http://schemas.microsoft.com/office/powerpoint/2010/main" val="2677844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241</a:t>
            </a:fld>
            <a:endParaRPr lang="zh-CN" altLang="en-US"/>
          </a:p>
        </p:txBody>
      </p:sp>
    </p:spTree>
    <p:extLst>
      <p:ext uri="{BB962C8B-B14F-4D97-AF65-F5344CB8AC3E}">
        <p14:creationId xmlns:p14="http://schemas.microsoft.com/office/powerpoint/2010/main" val="404376642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242</a:t>
            </a:fld>
            <a:endParaRPr lang="zh-CN" altLang="en-US"/>
          </a:p>
        </p:txBody>
      </p:sp>
    </p:spTree>
    <p:extLst>
      <p:ext uri="{BB962C8B-B14F-4D97-AF65-F5344CB8AC3E}">
        <p14:creationId xmlns:p14="http://schemas.microsoft.com/office/powerpoint/2010/main" val="25322943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243</a:t>
            </a:fld>
            <a:endParaRPr lang="zh-CN" altLang="en-US"/>
          </a:p>
        </p:txBody>
      </p:sp>
    </p:spTree>
    <p:extLst>
      <p:ext uri="{BB962C8B-B14F-4D97-AF65-F5344CB8AC3E}">
        <p14:creationId xmlns:p14="http://schemas.microsoft.com/office/powerpoint/2010/main" val="108853881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244</a:t>
            </a:fld>
            <a:endParaRPr lang="zh-CN" altLang="en-US"/>
          </a:p>
        </p:txBody>
      </p:sp>
    </p:spTree>
    <p:extLst>
      <p:ext uri="{BB962C8B-B14F-4D97-AF65-F5344CB8AC3E}">
        <p14:creationId xmlns:p14="http://schemas.microsoft.com/office/powerpoint/2010/main" val="73874361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245</a:t>
            </a:fld>
            <a:endParaRPr lang="zh-CN" altLang="en-US"/>
          </a:p>
        </p:txBody>
      </p:sp>
    </p:spTree>
    <p:extLst>
      <p:ext uri="{BB962C8B-B14F-4D97-AF65-F5344CB8AC3E}">
        <p14:creationId xmlns:p14="http://schemas.microsoft.com/office/powerpoint/2010/main" val="30242011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246</a:t>
            </a:fld>
            <a:endParaRPr lang="zh-CN" altLang="en-US"/>
          </a:p>
        </p:txBody>
      </p:sp>
    </p:spTree>
    <p:extLst>
      <p:ext uri="{BB962C8B-B14F-4D97-AF65-F5344CB8AC3E}">
        <p14:creationId xmlns:p14="http://schemas.microsoft.com/office/powerpoint/2010/main" val="271926230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247</a:t>
            </a:fld>
            <a:endParaRPr lang="zh-CN" altLang="en-US"/>
          </a:p>
        </p:txBody>
      </p:sp>
    </p:spTree>
    <p:extLst>
      <p:ext uri="{BB962C8B-B14F-4D97-AF65-F5344CB8AC3E}">
        <p14:creationId xmlns:p14="http://schemas.microsoft.com/office/powerpoint/2010/main" val="32810403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248</a:t>
            </a:fld>
            <a:endParaRPr lang="zh-CN" altLang="en-US"/>
          </a:p>
        </p:txBody>
      </p:sp>
    </p:spTree>
    <p:extLst>
      <p:ext uri="{BB962C8B-B14F-4D97-AF65-F5344CB8AC3E}">
        <p14:creationId xmlns:p14="http://schemas.microsoft.com/office/powerpoint/2010/main" val="421593183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249</a:t>
            </a:fld>
            <a:endParaRPr lang="zh-CN" altLang="en-US"/>
          </a:p>
        </p:txBody>
      </p:sp>
    </p:spTree>
    <p:extLst>
      <p:ext uri="{BB962C8B-B14F-4D97-AF65-F5344CB8AC3E}">
        <p14:creationId xmlns:p14="http://schemas.microsoft.com/office/powerpoint/2010/main" val="131286161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250</a:t>
            </a:fld>
            <a:endParaRPr lang="zh-CN" altLang="en-US"/>
          </a:p>
        </p:txBody>
      </p:sp>
    </p:spTree>
    <p:extLst>
      <p:ext uri="{BB962C8B-B14F-4D97-AF65-F5344CB8AC3E}">
        <p14:creationId xmlns:p14="http://schemas.microsoft.com/office/powerpoint/2010/main" val="1930232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98</a:t>
            </a:fld>
            <a:endParaRPr lang="zh-CN" altLang="en-US"/>
          </a:p>
        </p:txBody>
      </p:sp>
    </p:spTree>
    <p:extLst>
      <p:ext uri="{BB962C8B-B14F-4D97-AF65-F5344CB8AC3E}">
        <p14:creationId xmlns:p14="http://schemas.microsoft.com/office/powerpoint/2010/main" val="22271198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251</a:t>
            </a:fld>
            <a:endParaRPr lang="zh-CN" altLang="en-US"/>
          </a:p>
        </p:txBody>
      </p:sp>
    </p:spTree>
    <p:extLst>
      <p:ext uri="{BB962C8B-B14F-4D97-AF65-F5344CB8AC3E}">
        <p14:creationId xmlns:p14="http://schemas.microsoft.com/office/powerpoint/2010/main" val="3933234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99</a:t>
            </a:fld>
            <a:endParaRPr lang="zh-CN" altLang="en-US"/>
          </a:p>
        </p:txBody>
      </p:sp>
    </p:spTree>
    <p:extLst>
      <p:ext uri="{BB962C8B-B14F-4D97-AF65-F5344CB8AC3E}">
        <p14:creationId xmlns:p14="http://schemas.microsoft.com/office/powerpoint/2010/main" val="1005355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100</a:t>
            </a:fld>
            <a:endParaRPr lang="zh-CN" altLang="en-US"/>
          </a:p>
        </p:txBody>
      </p:sp>
    </p:spTree>
    <p:extLst>
      <p:ext uri="{BB962C8B-B14F-4D97-AF65-F5344CB8AC3E}">
        <p14:creationId xmlns:p14="http://schemas.microsoft.com/office/powerpoint/2010/main" val="248053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101</a:t>
            </a:fld>
            <a:endParaRPr lang="zh-CN" altLang="en-US"/>
          </a:p>
        </p:txBody>
      </p:sp>
    </p:spTree>
    <p:extLst>
      <p:ext uri="{BB962C8B-B14F-4D97-AF65-F5344CB8AC3E}">
        <p14:creationId xmlns:p14="http://schemas.microsoft.com/office/powerpoint/2010/main" val="126834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40</a:t>
            </a:fld>
            <a:endParaRPr lang="zh-CN" altLang="en-US"/>
          </a:p>
        </p:txBody>
      </p:sp>
    </p:spTree>
    <p:extLst>
      <p:ext uri="{BB962C8B-B14F-4D97-AF65-F5344CB8AC3E}">
        <p14:creationId xmlns:p14="http://schemas.microsoft.com/office/powerpoint/2010/main" val="26188259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102</a:t>
            </a:fld>
            <a:endParaRPr lang="zh-CN" altLang="en-US"/>
          </a:p>
        </p:txBody>
      </p:sp>
    </p:spTree>
    <p:extLst>
      <p:ext uri="{BB962C8B-B14F-4D97-AF65-F5344CB8AC3E}">
        <p14:creationId xmlns:p14="http://schemas.microsoft.com/office/powerpoint/2010/main" val="12782706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103</a:t>
            </a:fld>
            <a:endParaRPr lang="zh-CN" altLang="en-US"/>
          </a:p>
        </p:txBody>
      </p:sp>
    </p:spTree>
    <p:extLst>
      <p:ext uri="{BB962C8B-B14F-4D97-AF65-F5344CB8AC3E}">
        <p14:creationId xmlns:p14="http://schemas.microsoft.com/office/powerpoint/2010/main" val="4176676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104</a:t>
            </a:fld>
            <a:endParaRPr lang="zh-CN" altLang="en-US"/>
          </a:p>
        </p:txBody>
      </p:sp>
    </p:spTree>
    <p:extLst>
      <p:ext uri="{BB962C8B-B14F-4D97-AF65-F5344CB8AC3E}">
        <p14:creationId xmlns:p14="http://schemas.microsoft.com/office/powerpoint/2010/main" val="485036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105</a:t>
            </a:fld>
            <a:endParaRPr lang="zh-CN" altLang="en-US"/>
          </a:p>
        </p:txBody>
      </p:sp>
    </p:spTree>
    <p:extLst>
      <p:ext uri="{BB962C8B-B14F-4D97-AF65-F5344CB8AC3E}">
        <p14:creationId xmlns:p14="http://schemas.microsoft.com/office/powerpoint/2010/main" val="3283103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106</a:t>
            </a:fld>
            <a:endParaRPr lang="zh-CN" altLang="en-US"/>
          </a:p>
        </p:txBody>
      </p:sp>
    </p:spTree>
    <p:extLst>
      <p:ext uri="{BB962C8B-B14F-4D97-AF65-F5344CB8AC3E}">
        <p14:creationId xmlns:p14="http://schemas.microsoft.com/office/powerpoint/2010/main" val="101299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107</a:t>
            </a:fld>
            <a:endParaRPr lang="zh-CN" altLang="en-US"/>
          </a:p>
        </p:txBody>
      </p:sp>
    </p:spTree>
    <p:extLst>
      <p:ext uri="{BB962C8B-B14F-4D97-AF65-F5344CB8AC3E}">
        <p14:creationId xmlns:p14="http://schemas.microsoft.com/office/powerpoint/2010/main" val="3045823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114</a:t>
            </a:fld>
            <a:endParaRPr lang="zh-CN" altLang="en-US"/>
          </a:p>
        </p:txBody>
      </p:sp>
    </p:spTree>
    <p:extLst>
      <p:ext uri="{BB962C8B-B14F-4D97-AF65-F5344CB8AC3E}">
        <p14:creationId xmlns:p14="http://schemas.microsoft.com/office/powerpoint/2010/main" val="821626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115</a:t>
            </a:fld>
            <a:endParaRPr lang="zh-CN" altLang="en-US"/>
          </a:p>
        </p:txBody>
      </p:sp>
    </p:spTree>
    <p:extLst>
      <p:ext uri="{BB962C8B-B14F-4D97-AF65-F5344CB8AC3E}">
        <p14:creationId xmlns:p14="http://schemas.microsoft.com/office/powerpoint/2010/main" val="39371754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116</a:t>
            </a:fld>
            <a:endParaRPr lang="zh-CN" altLang="en-US"/>
          </a:p>
        </p:txBody>
      </p:sp>
    </p:spTree>
    <p:extLst>
      <p:ext uri="{BB962C8B-B14F-4D97-AF65-F5344CB8AC3E}">
        <p14:creationId xmlns:p14="http://schemas.microsoft.com/office/powerpoint/2010/main" val="2386516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117</a:t>
            </a:fld>
            <a:endParaRPr lang="zh-CN" altLang="en-US"/>
          </a:p>
        </p:txBody>
      </p:sp>
    </p:spTree>
    <p:extLst>
      <p:ext uri="{BB962C8B-B14F-4D97-AF65-F5344CB8AC3E}">
        <p14:creationId xmlns:p14="http://schemas.microsoft.com/office/powerpoint/2010/main" val="4090005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41</a:t>
            </a:fld>
            <a:endParaRPr lang="zh-CN" altLang="en-US"/>
          </a:p>
        </p:txBody>
      </p:sp>
    </p:spTree>
    <p:extLst>
      <p:ext uri="{BB962C8B-B14F-4D97-AF65-F5344CB8AC3E}">
        <p14:creationId xmlns:p14="http://schemas.microsoft.com/office/powerpoint/2010/main" val="30728101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118</a:t>
            </a:fld>
            <a:endParaRPr lang="zh-CN" altLang="en-US"/>
          </a:p>
        </p:txBody>
      </p:sp>
    </p:spTree>
    <p:extLst>
      <p:ext uri="{BB962C8B-B14F-4D97-AF65-F5344CB8AC3E}">
        <p14:creationId xmlns:p14="http://schemas.microsoft.com/office/powerpoint/2010/main" val="1394796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119</a:t>
            </a:fld>
            <a:endParaRPr lang="zh-CN" altLang="en-US"/>
          </a:p>
        </p:txBody>
      </p:sp>
    </p:spTree>
    <p:extLst>
      <p:ext uri="{BB962C8B-B14F-4D97-AF65-F5344CB8AC3E}">
        <p14:creationId xmlns:p14="http://schemas.microsoft.com/office/powerpoint/2010/main" val="15827774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120</a:t>
            </a:fld>
            <a:endParaRPr lang="zh-CN" altLang="en-US"/>
          </a:p>
        </p:txBody>
      </p:sp>
    </p:spTree>
    <p:extLst>
      <p:ext uri="{BB962C8B-B14F-4D97-AF65-F5344CB8AC3E}">
        <p14:creationId xmlns:p14="http://schemas.microsoft.com/office/powerpoint/2010/main" val="1070751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121</a:t>
            </a:fld>
            <a:endParaRPr lang="zh-CN" altLang="en-US"/>
          </a:p>
        </p:txBody>
      </p:sp>
    </p:spTree>
    <p:extLst>
      <p:ext uri="{BB962C8B-B14F-4D97-AF65-F5344CB8AC3E}">
        <p14:creationId xmlns:p14="http://schemas.microsoft.com/office/powerpoint/2010/main" val="29225914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122</a:t>
            </a:fld>
            <a:endParaRPr lang="zh-CN" altLang="en-US"/>
          </a:p>
        </p:txBody>
      </p:sp>
    </p:spTree>
    <p:extLst>
      <p:ext uri="{BB962C8B-B14F-4D97-AF65-F5344CB8AC3E}">
        <p14:creationId xmlns:p14="http://schemas.microsoft.com/office/powerpoint/2010/main" val="17202344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123</a:t>
            </a:fld>
            <a:endParaRPr lang="zh-CN" altLang="en-US"/>
          </a:p>
        </p:txBody>
      </p:sp>
    </p:spTree>
    <p:extLst>
      <p:ext uri="{BB962C8B-B14F-4D97-AF65-F5344CB8AC3E}">
        <p14:creationId xmlns:p14="http://schemas.microsoft.com/office/powerpoint/2010/main" val="9011946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124</a:t>
            </a:fld>
            <a:endParaRPr lang="zh-CN" altLang="en-US"/>
          </a:p>
        </p:txBody>
      </p:sp>
    </p:spTree>
    <p:extLst>
      <p:ext uri="{BB962C8B-B14F-4D97-AF65-F5344CB8AC3E}">
        <p14:creationId xmlns:p14="http://schemas.microsoft.com/office/powerpoint/2010/main" val="39298850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125</a:t>
            </a:fld>
            <a:endParaRPr lang="zh-CN" altLang="en-US"/>
          </a:p>
        </p:txBody>
      </p:sp>
    </p:spTree>
    <p:extLst>
      <p:ext uri="{BB962C8B-B14F-4D97-AF65-F5344CB8AC3E}">
        <p14:creationId xmlns:p14="http://schemas.microsoft.com/office/powerpoint/2010/main" val="38854131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126</a:t>
            </a:fld>
            <a:endParaRPr lang="zh-CN" altLang="en-US"/>
          </a:p>
        </p:txBody>
      </p:sp>
    </p:spTree>
    <p:extLst>
      <p:ext uri="{BB962C8B-B14F-4D97-AF65-F5344CB8AC3E}">
        <p14:creationId xmlns:p14="http://schemas.microsoft.com/office/powerpoint/2010/main" val="34476016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127</a:t>
            </a:fld>
            <a:endParaRPr lang="zh-CN" altLang="en-US"/>
          </a:p>
        </p:txBody>
      </p:sp>
    </p:spTree>
    <p:extLst>
      <p:ext uri="{BB962C8B-B14F-4D97-AF65-F5344CB8AC3E}">
        <p14:creationId xmlns:p14="http://schemas.microsoft.com/office/powerpoint/2010/main" val="3447924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56</a:t>
            </a:fld>
            <a:endParaRPr lang="zh-CN" altLang="en-US"/>
          </a:p>
        </p:txBody>
      </p:sp>
    </p:spTree>
    <p:extLst>
      <p:ext uri="{BB962C8B-B14F-4D97-AF65-F5344CB8AC3E}">
        <p14:creationId xmlns:p14="http://schemas.microsoft.com/office/powerpoint/2010/main" val="19970123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128</a:t>
            </a:fld>
            <a:endParaRPr lang="zh-CN" altLang="en-US"/>
          </a:p>
        </p:txBody>
      </p:sp>
    </p:spTree>
    <p:extLst>
      <p:ext uri="{BB962C8B-B14F-4D97-AF65-F5344CB8AC3E}">
        <p14:creationId xmlns:p14="http://schemas.microsoft.com/office/powerpoint/2010/main" val="10745122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129</a:t>
            </a:fld>
            <a:endParaRPr lang="zh-CN" altLang="en-US"/>
          </a:p>
        </p:txBody>
      </p:sp>
    </p:spTree>
    <p:extLst>
      <p:ext uri="{BB962C8B-B14F-4D97-AF65-F5344CB8AC3E}">
        <p14:creationId xmlns:p14="http://schemas.microsoft.com/office/powerpoint/2010/main" val="36747000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130</a:t>
            </a:fld>
            <a:endParaRPr lang="zh-CN" altLang="en-US"/>
          </a:p>
        </p:txBody>
      </p:sp>
    </p:spTree>
    <p:extLst>
      <p:ext uri="{BB962C8B-B14F-4D97-AF65-F5344CB8AC3E}">
        <p14:creationId xmlns:p14="http://schemas.microsoft.com/office/powerpoint/2010/main" val="267071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131</a:t>
            </a:fld>
            <a:endParaRPr lang="zh-CN" altLang="en-US"/>
          </a:p>
        </p:txBody>
      </p:sp>
    </p:spTree>
    <p:extLst>
      <p:ext uri="{BB962C8B-B14F-4D97-AF65-F5344CB8AC3E}">
        <p14:creationId xmlns:p14="http://schemas.microsoft.com/office/powerpoint/2010/main" val="42117003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132</a:t>
            </a:fld>
            <a:endParaRPr lang="zh-CN" altLang="en-US"/>
          </a:p>
        </p:txBody>
      </p:sp>
    </p:spTree>
    <p:extLst>
      <p:ext uri="{BB962C8B-B14F-4D97-AF65-F5344CB8AC3E}">
        <p14:creationId xmlns:p14="http://schemas.microsoft.com/office/powerpoint/2010/main" val="25894051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133</a:t>
            </a:fld>
            <a:endParaRPr lang="zh-CN" altLang="en-US"/>
          </a:p>
        </p:txBody>
      </p:sp>
    </p:spTree>
    <p:extLst>
      <p:ext uri="{BB962C8B-B14F-4D97-AF65-F5344CB8AC3E}">
        <p14:creationId xmlns:p14="http://schemas.microsoft.com/office/powerpoint/2010/main" val="34503629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134</a:t>
            </a:fld>
            <a:endParaRPr lang="zh-CN" altLang="en-US"/>
          </a:p>
        </p:txBody>
      </p:sp>
    </p:spTree>
    <p:extLst>
      <p:ext uri="{BB962C8B-B14F-4D97-AF65-F5344CB8AC3E}">
        <p14:creationId xmlns:p14="http://schemas.microsoft.com/office/powerpoint/2010/main" val="11096542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135</a:t>
            </a:fld>
            <a:endParaRPr lang="zh-CN" altLang="en-US"/>
          </a:p>
        </p:txBody>
      </p:sp>
    </p:spTree>
    <p:extLst>
      <p:ext uri="{BB962C8B-B14F-4D97-AF65-F5344CB8AC3E}">
        <p14:creationId xmlns:p14="http://schemas.microsoft.com/office/powerpoint/2010/main" val="25532467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136</a:t>
            </a:fld>
            <a:endParaRPr lang="zh-CN" altLang="en-US"/>
          </a:p>
        </p:txBody>
      </p:sp>
    </p:spTree>
    <p:extLst>
      <p:ext uri="{BB962C8B-B14F-4D97-AF65-F5344CB8AC3E}">
        <p14:creationId xmlns:p14="http://schemas.microsoft.com/office/powerpoint/2010/main" val="8702873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137</a:t>
            </a:fld>
            <a:endParaRPr lang="zh-CN" altLang="en-US"/>
          </a:p>
        </p:txBody>
      </p:sp>
    </p:spTree>
    <p:extLst>
      <p:ext uri="{BB962C8B-B14F-4D97-AF65-F5344CB8AC3E}">
        <p14:creationId xmlns:p14="http://schemas.microsoft.com/office/powerpoint/2010/main" val="402385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87</a:t>
            </a:fld>
            <a:endParaRPr lang="zh-CN" altLang="en-US"/>
          </a:p>
        </p:txBody>
      </p:sp>
    </p:spTree>
    <p:extLst>
      <p:ext uri="{BB962C8B-B14F-4D97-AF65-F5344CB8AC3E}">
        <p14:creationId xmlns:p14="http://schemas.microsoft.com/office/powerpoint/2010/main" val="7757451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138</a:t>
            </a:fld>
            <a:endParaRPr lang="zh-CN" altLang="en-US"/>
          </a:p>
        </p:txBody>
      </p:sp>
    </p:spTree>
    <p:extLst>
      <p:ext uri="{BB962C8B-B14F-4D97-AF65-F5344CB8AC3E}">
        <p14:creationId xmlns:p14="http://schemas.microsoft.com/office/powerpoint/2010/main" val="2598211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139</a:t>
            </a:fld>
            <a:endParaRPr lang="zh-CN" altLang="en-US"/>
          </a:p>
        </p:txBody>
      </p:sp>
    </p:spTree>
    <p:extLst>
      <p:ext uri="{BB962C8B-B14F-4D97-AF65-F5344CB8AC3E}">
        <p14:creationId xmlns:p14="http://schemas.microsoft.com/office/powerpoint/2010/main" val="31465473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140</a:t>
            </a:fld>
            <a:endParaRPr lang="zh-CN" altLang="en-US"/>
          </a:p>
        </p:txBody>
      </p:sp>
    </p:spTree>
    <p:extLst>
      <p:ext uri="{BB962C8B-B14F-4D97-AF65-F5344CB8AC3E}">
        <p14:creationId xmlns:p14="http://schemas.microsoft.com/office/powerpoint/2010/main" val="15188207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141</a:t>
            </a:fld>
            <a:endParaRPr lang="zh-CN" altLang="en-US"/>
          </a:p>
        </p:txBody>
      </p:sp>
    </p:spTree>
    <p:extLst>
      <p:ext uri="{BB962C8B-B14F-4D97-AF65-F5344CB8AC3E}">
        <p14:creationId xmlns:p14="http://schemas.microsoft.com/office/powerpoint/2010/main" val="23569375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142</a:t>
            </a:fld>
            <a:endParaRPr lang="zh-CN" altLang="en-US"/>
          </a:p>
        </p:txBody>
      </p:sp>
    </p:spTree>
    <p:extLst>
      <p:ext uri="{BB962C8B-B14F-4D97-AF65-F5344CB8AC3E}">
        <p14:creationId xmlns:p14="http://schemas.microsoft.com/office/powerpoint/2010/main" val="18972473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143</a:t>
            </a:fld>
            <a:endParaRPr lang="zh-CN" altLang="en-US"/>
          </a:p>
        </p:txBody>
      </p:sp>
    </p:spTree>
    <p:extLst>
      <p:ext uri="{BB962C8B-B14F-4D97-AF65-F5344CB8AC3E}">
        <p14:creationId xmlns:p14="http://schemas.microsoft.com/office/powerpoint/2010/main" val="36951459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144</a:t>
            </a:fld>
            <a:endParaRPr lang="zh-CN" altLang="en-US"/>
          </a:p>
        </p:txBody>
      </p:sp>
    </p:spTree>
    <p:extLst>
      <p:ext uri="{BB962C8B-B14F-4D97-AF65-F5344CB8AC3E}">
        <p14:creationId xmlns:p14="http://schemas.microsoft.com/office/powerpoint/2010/main" val="18954202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145</a:t>
            </a:fld>
            <a:endParaRPr lang="zh-CN" altLang="en-US"/>
          </a:p>
        </p:txBody>
      </p:sp>
    </p:spTree>
    <p:extLst>
      <p:ext uri="{BB962C8B-B14F-4D97-AF65-F5344CB8AC3E}">
        <p14:creationId xmlns:p14="http://schemas.microsoft.com/office/powerpoint/2010/main" val="2692163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146</a:t>
            </a:fld>
            <a:endParaRPr lang="zh-CN" altLang="en-US"/>
          </a:p>
        </p:txBody>
      </p:sp>
    </p:spTree>
    <p:extLst>
      <p:ext uri="{BB962C8B-B14F-4D97-AF65-F5344CB8AC3E}">
        <p14:creationId xmlns:p14="http://schemas.microsoft.com/office/powerpoint/2010/main" val="17358402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147</a:t>
            </a:fld>
            <a:endParaRPr lang="zh-CN" altLang="en-US"/>
          </a:p>
        </p:txBody>
      </p:sp>
    </p:spTree>
    <p:extLst>
      <p:ext uri="{BB962C8B-B14F-4D97-AF65-F5344CB8AC3E}">
        <p14:creationId xmlns:p14="http://schemas.microsoft.com/office/powerpoint/2010/main" val="2194227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88</a:t>
            </a:fld>
            <a:endParaRPr lang="zh-CN" altLang="en-US"/>
          </a:p>
        </p:txBody>
      </p:sp>
    </p:spTree>
    <p:extLst>
      <p:ext uri="{BB962C8B-B14F-4D97-AF65-F5344CB8AC3E}">
        <p14:creationId xmlns:p14="http://schemas.microsoft.com/office/powerpoint/2010/main" val="2320858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148</a:t>
            </a:fld>
            <a:endParaRPr lang="zh-CN" altLang="en-US"/>
          </a:p>
        </p:txBody>
      </p:sp>
    </p:spTree>
    <p:extLst>
      <p:ext uri="{BB962C8B-B14F-4D97-AF65-F5344CB8AC3E}">
        <p14:creationId xmlns:p14="http://schemas.microsoft.com/office/powerpoint/2010/main" val="27040062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149</a:t>
            </a:fld>
            <a:endParaRPr lang="zh-CN" altLang="en-US"/>
          </a:p>
        </p:txBody>
      </p:sp>
    </p:spTree>
    <p:extLst>
      <p:ext uri="{BB962C8B-B14F-4D97-AF65-F5344CB8AC3E}">
        <p14:creationId xmlns:p14="http://schemas.microsoft.com/office/powerpoint/2010/main" val="39795453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150</a:t>
            </a:fld>
            <a:endParaRPr lang="zh-CN" altLang="en-US"/>
          </a:p>
        </p:txBody>
      </p:sp>
    </p:spTree>
    <p:extLst>
      <p:ext uri="{BB962C8B-B14F-4D97-AF65-F5344CB8AC3E}">
        <p14:creationId xmlns:p14="http://schemas.microsoft.com/office/powerpoint/2010/main" val="6133529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151</a:t>
            </a:fld>
            <a:endParaRPr lang="zh-CN" altLang="en-US"/>
          </a:p>
        </p:txBody>
      </p:sp>
    </p:spTree>
    <p:extLst>
      <p:ext uri="{BB962C8B-B14F-4D97-AF65-F5344CB8AC3E}">
        <p14:creationId xmlns:p14="http://schemas.microsoft.com/office/powerpoint/2010/main" val="7458349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152</a:t>
            </a:fld>
            <a:endParaRPr lang="zh-CN" altLang="en-US"/>
          </a:p>
        </p:txBody>
      </p:sp>
    </p:spTree>
    <p:extLst>
      <p:ext uri="{BB962C8B-B14F-4D97-AF65-F5344CB8AC3E}">
        <p14:creationId xmlns:p14="http://schemas.microsoft.com/office/powerpoint/2010/main" val="10348381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153</a:t>
            </a:fld>
            <a:endParaRPr lang="zh-CN" altLang="en-US"/>
          </a:p>
        </p:txBody>
      </p:sp>
    </p:spTree>
    <p:extLst>
      <p:ext uri="{BB962C8B-B14F-4D97-AF65-F5344CB8AC3E}">
        <p14:creationId xmlns:p14="http://schemas.microsoft.com/office/powerpoint/2010/main" val="27919228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154</a:t>
            </a:fld>
            <a:endParaRPr lang="zh-CN" altLang="en-US"/>
          </a:p>
        </p:txBody>
      </p:sp>
    </p:spTree>
    <p:extLst>
      <p:ext uri="{BB962C8B-B14F-4D97-AF65-F5344CB8AC3E}">
        <p14:creationId xmlns:p14="http://schemas.microsoft.com/office/powerpoint/2010/main" val="12923072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155</a:t>
            </a:fld>
            <a:endParaRPr lang="zh-CN" altLang="en-US"/>
          </a:p>
        </p:txBody>
      </p:sp>
    </p:spTree>
    <p:extLst>
      <p:ext uri="{BB962C8B-B14F-4D97-AF65-F5344CB8AC3E}">
        <p14:creationId xmlns:p14="http://schemas.microsoft.com/office/powerpoint/2010/main" val="17865357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156</a:t>
            </a:fld>
            <a:endParaRPr lang="zh-CN" altLang="en-US"/>
          </a:p>
        </p:txBody>
      </p:sp>
    </p:spTree>
    <p:extLst>
      <p:ext uri="{BB962C8B-B14F-4D97-AF65-F5344CB8AC3E}">
        <p14:creationId xmlns:p14="http://schemas.microsoft.com/office/powerpoint/2010/main" val="38247760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157</a:t>
            </a:fld>
            <a:endParaRPr lang="zh-CN" altLang="en-US"/>
          </a:p>
        </p:txBody>
      </p:sp>
    </p:spTree>
    <p:extLst>
      <p:ext uri="{BB962C8B-B14F-4D97-AF65-F5344CB8AC3E}">
        <p14:creationId xmlns:p14="http://schemas.microsoft.com/office/powerpoint/2010/main" val="1810989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89</a:t>
            </a:fld>
            <a:endParaRPr lang="zh-CN" altLang="en-US"/>
          </a:p>
        </p:txBody>
      </p:sp>
    </p:spTree>
    <p:extLst>
      <p:ext uri="{BB962C8B-B14F-4D97-AF65-F5344CB8AC3E}">
        <p14:creationId xmlns:p14="http://schemas.microsoft.com/office/powerpoint/2010/main" val="37883599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158</a:t>
            </a:fld>
            <a:endParaRPr lang="zh-CN" altLang="en-US"/>
          </a:p>
        </p:txBody>
      </p:sp>
    </p:spTree>
    <p:extLst>
      <p:ext uri="{BB962C8B-B14F-4D97-AF65-F5344CB8AC3E}">
        <p14:creationId xmlns:p14="http://schemas.microsoft.com/office/powerpoint/2010/main" val="21608626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159</a:t>
            </a:fld>
            <a:endParaRPr lang="zh-CN" altLang="en-US"/>
          </a:p>
        </p:txBody>
      </p:sp>
    </p:spTree>
    <p:extLst>
      <p:ext uri="{BB962C8B-B14F-4D97-AF65-F5344CB8AC3E}">
        <p14:creationId xmlns:p14="http://schemas.microsoft.com/office/powerpoint/2010/main" val="42842111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160</a:t>
            </a:fld>
            <a:endParaRPr lang="zh-CN" altLang="en-US"/>
          </a:p>
        </p:txBody>
      </p:sp>
    </p:spTree>
    <p:extLst>
      <p:ext uri="{BB962C8B-B14F-4D97-AF65-F5344CB8AC3E}">
        <p14:creationId xmlns:p14="http://schemas.microsoft.com/office/powerpoint/2010/main" val="35531082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161</a:t>
            </a:fld>
            <a:endParaRPr lang="zh-CN" altLang="en-US"/>
          </a:p>
        </p:txBody>
      </p:sp>
    </p:spTree>
    <p:extLst>
      <p:ext uri="{BB962C8B-B14F-4D97-AF65-F5344CB8AC3E}">
        <p14:creationId xmlns:p14="http://schemas.microsoft.com/office/powerpoint/2010/main" val="30964725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162</a:t>
            </a:fld>
            <a:endParaRPr lang="zh-CN" altLang="en-US"/>
          </a:p>
        </p:txBody>
      </p:sp>
    </p:spTree>
    <p:extLst>
      <p:ext uri="{BB962C8B-B14F-4D97-AF65-F5344CB8AC3E}">
        <p14:creationId xmlns:p14="http://schemas.microsoft.com/office/powerpoint/2010/main" val="7448090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163</a:t>
            </a:fld>
            <a:endParaRPr lang="zh-CN" altLang="en-US"/>
          </a:p>
        </p:txBody>
      </p:sp>
    </p:spTree>
    <p:extLst>
      <p:ext uri="{BB962C8B-B14F-4D97-AF65-F5344CB8AC3E}">
        <p14:creationId xmlns:p14="http://schemas.microsoft.com/office/powerpoint/2010/main" val="37630626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164</a:t>
            </a:fld>
            <a:endParaRPr lang="zh-CN" altLang="en-US"/>
          </a:p>
        </p:txBody>
      </p:sp>
    </p:spTree>
    <p:extLst>
      <p:ext uri="{BB962C8B-B14F-4D97-AF65-F5344CB8AC3E}">
        <p14:creationId xmlns:p14="http://schemas.microsoft.com/office/powerpoint/2010/main" val="773490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165</a:t>
            </a:fld>
            <a:endParaRPr lang="zh-CN" altLang="en-US"/>
          </a:p>
        </p:txBody>
      </p:sp>
    </p:spTree>
    <p:extLst>
      <p:ext uri="{BB962C8B-B14F-4D97-AF65-F5344CB8AC3E}">
        <p14:creationId xmlns:p14="http://schemas.microsoft.com/office/powerpoint/2010/main" val="11717912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166</a:t>
            </a:fld>
            <a:endParaRPr lang="zh-CN" altLang="en-US"/>
          </a:p>
        </p:txBody>
      </p:sp>
    </p:spTree>
    <p:extLst>
      <p:ext uri="{BB962C8B-B14F-4D97-AF65-F5344CB8AC3E}">
        <p14:creationId xmlns:p14="http://schemas.microsoft.com/office/powerpoint/2010/main" val="33090400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167</a:t>
            </a:fld>
            <a:endParaRPr lang="zh-CN" altLang="en-US"/>
          </a:p>
        </p:txBody>
      </p:sp>
    </p:spTree>
    <p:extLst>
      <p:ext uri="{BB962C8B-B14F-4D97-AF65-F5344CB8AC3E}">
        <p14:creationId xmlns:p14="http://schemas.microsoft.com/office/powerpoint/2010/main" val="871038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90</a:t>
            </a:fld>
            <a:endParaRPr lang="zh-CN" altLang="en-US"/>
          </a:p>
        </p:txBody>
      </p:sp>
    </p:spTree>
    <p:extLst>
      <p:ext uri="{BB962C8B-B14F-4D97-AF65-F5344CB8AC3E}">
        <p14:creationId xmlns:p14="http://schemas.microsoft.com/office/powerpoint/2010/main" val="30310292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168</a:t>
            </a:fld>
            <a:endParaRPr lang="zh-CN" altLang="en-US"/>
          </a:p>
        </p:txBody>
      </p:sp>
    </p:spTree>
    <p:extLst>
      <p:ext uri="{BB962C8B-B14F-4D97-AF65-F5344CB8AC3E}">
        <p14:creationId xmlns:p14="http://schemas.microsoft.com/office/powerpoint/2010/main" val="27179960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169</a:t>
            </a:fld>
            <a:endParaRPr lang="zh-CN" altLang="en-US"/>
          </a:p>
        </p:txBody>
      </p:sp>
    </p:spTree>
    <p:extLst>
      <p:ext uri="{BB962C8B-B14F-4D97-AF65-F5344CB8AC3E}">
        <p14:creationId xmlns:p14="http://schemas.microsoft.com/office/powerpoint/2010/main" val="11097814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170</a:t>
            </a:fld>
            <a:endParaRPr lang="zh-CN" altLang="en-US"/>
          </a:p>
        </p:txBody>
      </p:sp>
    </p:spTree>
    <p:extLst>
      <p:ext uri="{BB962C8B-B14F-4D97-AF65-F5344CB8AC3E}">
        <p14:creationId xmlns:p14="http://schemas.microsoft.com/office/powerpoint/2010/main" val="15807460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171</a:t>
            </a:fld>
            <a:endParaRPr lang="zh-CN" altLang="en-US"/>
          </a:p>
        </p:txBody>
      </p:sp>
    </p:spTree>
    <p:extLst>
      <p:ext uri="{BB962C8B-B14F-4D97-AF65-F5344CB8AC3E}">
        <p14:creationId xmlns:p14="http://schemas.microsoft.com/office/powerpoint/2010/main" val="33208120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172</a:t>
            </a:fld>
            <a:endParaRPr lang="zh-CN" altLang="en-US"/>
          </a:p>
        </p:txBody>
      </p:sp>
    </p:spTree>
    <p:extLst>
      <p:ext uri="{BB962C8B-B14F-4D97-AF65-F5344CB8AC3E}">
        <p14:creationId xmlns:p14="http://schemas.microsoft.com/office/powerpoint/2010/main" val="21784021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173</a:t>
            </a:fld>
            <a:endParaRPr lang="zh-CN" altLang="en-US"/>
          </a:p>
        </p:txBody>
      </p:sp>
    </p:spTree>
    <p:extLst>
      <p:ext uri="{BB962C8B-B14F-4D97-AF65-F5344CB8AC3E}">
        <p14:creationId xmlns:p14="http://schemas.microsoft.com/office/powerpoint/2010/main" val="25888600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174</a:t>
            </a:fld>
            <a:endParaRPr lang="zh-CN" altLang="en-US"/>
          </a:p>
        </p:txBody>
      </p:sp>
    </p:spTree>
    <p:extLst>
      <p:ext uri="{BB962C8B-B14F-4D97-AF65-F5344CB8AC3E}">
        <p14:creationId xmlns:p14="http://schemas.microsoft.com/office/powerpoint/2010/main" val="15780170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175</a:t>
            </a:fld>
            <a:endParaRPr lang="zh-CN" altLang="en-US"/>
          </a:p>
        </p:txBody>
      </p:sp>
    </p:spTree>
    <p:extLst>
      <p:ext uri="{BB962C8B-B14F-4D97-AF65-F5344CB8AC3E}">
        <p14:creationId xmlns:p14="http://schemas.microsoft.com/office/powerpoint/2010/main" val="22551022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176</a:t>
            </a:fld>
            <a:endParaRPr lang="zh-CN" altLang="en-US"/>
          </a:p>
        </p:txBody>
      </p:sp>
    </p:spTree>
    <p:extLst>
      <p:ext uri="{BB962C8B-B14F-4D97-AF65-F5344CB8AC3E}">
        <p14:creationId xmlns:p14="http://schemas.microsoft.com/office/powerpoint/2010/main" val="12337054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177</a:t>
            </a:fld>
            <a:endParaRPr lang="zh-CN" altLang="en-US"/>
          </a:p>
        </p:txBody>
      </p:sp>
    </p:spTree>
    <p:extLst>
      <p:ext uri="{BB962C8B-B14F-4D97-AF65-F5344CB8AC3E}">
        <p14:creationId xmlns:p14="http://schemas.microsoft.com/office/powerpoint/2010/main" val="2049774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91</a:t>
            </a:fld>
            <a:endParaRPr lang="zh-CN" altLang="en-US"/>
          </a:p>
        </p:txBody>
      </p:sp>
    </p:spTree>
    <p:extLst>
      <p:ext uri="{BB962C8B-B14F-4D97-AF65-F5344CB8AC3E}">
        <p14:creationId xmlns:p14="http://schemas.microsoft.com/office/powerpoint/2010/main" val="26518818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179</a:t>
            </a:fld>
            <a:endParaRPr lang="zh-CN" altLang="en-US"/>
          </a:p>
        </p:txBody>
      </p:sp>
    </p:spTree>
    <p:extLst>
      <p:ext uri="{BB962C8B-B14F-4D97-AF65-F5344CB8AC3E}">
        <p14:creationId xmlns:p14="http://schemas.microsoft.com/office/powerpoint/2010/main" val="40027295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180</a:t>
            </a:fld>
            <a:endParaRPr lang="zh-CN" altLang="en-US"/>
          </a:p>
        </p:txBody>
      </p:sp>
    </p:spTree>
    <p:extLst>
      <p:ext uri="{BB962C8B-B14F-4D97-AF65-F5344CB8AC3E}">
        <p14:creationId xmlns:p14="http://schemas.microsoft.com/office/powerpoint/2010/main" val="62615819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181</a:t>
            </a:fld>
            <a:endParaRPr lang="zh-CN" altLang="en-US"/>
          </a:p>
        </p:txBody>
      </p:sp>
    </p:spTree>
    <p:extLst>
      <p:ext uri="{BB962C8B-B14F-4D97-AF65-F5344CB8AC3E}">
        <p14:creationId xmlns:p14="http://schemas.microsoft.com/office/powerpoint/2010/main" val="300489910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182</a:t>
            </a:fld>
            <a:endParaRPr lang="zh-CN" altLang="en-US"/>
          </a:p>
        </p:txBody>
      </p:sp>
    </p:spTree>
    <p:extLst>
      <p:ext uri="{BB962C8B-B14F-4D97-AF65-F5344CB8AC3E}">
        <p14:creationId xmlns:p14="http://schemas.microsoft.com/office/powerpoint/2010/main" val="158823376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183</a:t>
            </a:fld>
            <a:endParaRPr lang="zh-CN" altLang="en-US"/>
          </a:p>
        </p:txBody>
      </p:sp>
    </p:spTree>
    <p:extLst>
      <p:ext uri="{BB962C8B-B14F-4D97-AF65-F5344CB8AC3E}">
        <p14:creationId xmlns:p14="http://schemas.microsoft.com/office/powerpoint/2010/main" val="47068695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184</a:t>
            </a:fld>
            <a:endParaRPr lang="zh-CN" altLang="en-US"/>
          </a:p>
        </p:txBody>
      </p:sp>
    </p:spTree>
    <p:extLst>
      <p:ext uri="{BB962C8B-B14F-4D97-AF65-F5344CB8AC3E}">
        <p14:creationId xmlns:p14="http://schemas.microsoft.com/office/powerpoint/2010/main" val="258089652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185</a:t>
            </a:fld>
            <a:endParaRPr lang="zh-CN" altLang="en-US"/>
          </a:p>
        </p:txBody>
      </p:sp>
    </p:spTree>
    <p:extLst>
      <p:ext uri="{BB962C8B-B14F-4D97-AF65-F5344CB8AC3E}">
        <p14:creationId xmlns:p14="http://schemas.microsoft.com/office/powerpoint/2010/main" val="18160288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186</a:t>
            </a:fld>
            <a:endParaRPr lang="zh-CN" altLang="en-US"/>
          </a:p>
        </p:txBody>
      </p:sp>
    </p:spTree>
    <p:extLst>
      <p:ext uri="{BB962C8B-B14F-4D97-AF65-F5344CB8AC3E}">
        <p14:creationId xmlns:p14="http://schemas.microsoft.com/office/powerpoint/2010/main" val="372728447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187</a:t>
            </a:fld>
            <a:endParaRPr lang="zh-CN" altLang="en-US"/>
          </a:p>
        </p:txBody>
      </p:sp>
    </p:spTree>
    <p:extLst>
      <p:ext uri="{BB962C8B-B14F-4D97-AF65-F5344CB8AC3E}">
        <p14:creationId xmlns:p14="http://schemas.microsoft.com/office/powerpoint/2010/main" val="12754811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188</a:t>
            </a:fld>
            <a:endParaRPr lang="zh-CN" altLang="en-US"/>
          </a:p>
        </p:txBody>
      </p:sp>
    </p:spTree>
    <p:extLst>
      <p:ext uri="{BB962C8B-B14F-4D97-AF65-F5344CB8AC3E}">
        <p14:creationId xmlns:p14="http://schemas.microsoft.com/office/powerpoint/2010/main" val="158181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zh-CN" altLang="en-US"/>
              <a:t>单击此处编辑母版标题样式</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6" name="Slide Number Placeholder 5"/>
          <p:cNvSpPr>
            <a:spLocks noGrp="1"/>
          </p:cNvSpPr>
          <p:nvPr>
            <p:ph type="sldNum" sz="quarter" idx="12"/>
          </p:nvPr>
        </p:nvSpPr>
        <p:spPr/>
        <p:txBody>
          <a:bodyPr/>
          <a:lstStyle/>
          <a:p>
            <a:pPr>
              <a:defRPr/>
            </a:pPr>
            <a:fld id="{8BBDE3E9-DDC1-4291-90E7-25224D9EC840}" type="slidenum">
              <a:rPr lang="en-US" altLang="zh-CN" smtClean="0"/>
              <a:pPr>
                <a:defRPr/>
              </a:pPr>
              <a:t>‹#›</a:t>
            </a:fld>
            <a:endParaRPr lang="en-US" altLang="zh-CN"/>
          </a:p>
        </p:txBody>
      </p:sp>
    </p:spTree>
    <p:extLst>
      <p:ext uri="{BB962C8B-B14F-4D97-AF65-F5344CB8AC3E}">
        <p14:creationId xmlns:p14="http://schemas.microsoft.com/office/powerpoint/2010/main" val="3117284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61514" cy="836712"/>
          </a:xfrm>
        </p:spPr>
        <p:txBody>
          <a:bodyPr/>
          <a:lstStyle>
            <a:lvl1pPr algn="l">
              <a:defRPr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0" y="1124744"/>
            <a:ext cx="9144000" cy="5688632"/>
          </a:xfrm>
        </p:spPr>
        <p:txBody>
          <a:bodyPr/>
          <a:lstStyle>
            <a:lvl1pPr marL="457200" indent="-457200">
              <a:buClr>
                <a:schemeClr val="bg2">
                  <a:lumMod val="60000"/>
                  <a:lumOff val="40000"/>
                </a:schemeClr>
              </a:buClr>
              <a:buSzPct val="100000"/>
              <a:buFont typeface="+mj-lt"/>
              <a:buAutoNum type="arabicPeriod"/>
              <a:defRPr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marL="914407" indent="-457200">
              <a:buFont typeface="+mj-ea"/>
              <a:buAutoNum type="circleNumDbPlain"/>
              <a:defRPr sz="20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2pPr>
            <a:lvl3pPr>
              <a:defRPr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3pPr>
            <a:lvl4pPr>
              <a:defRPr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4pPr>
            <a:lvl5pPr>
              <a:defRPr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cxnSp>
        <p:nvCxnSpPr>
          <p:cNvPr id="8" name="直接连接符 7"/>
          <p:cNvCxnSpPr/>
          <p:nvPr userDrawn="1"/>
        </p:nvCxnSpPr>
        <p:spPr>
          <a:xfrm>
            <a:off x="107504" y="692696"/>
            <a:ext cx="7200800"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138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pPr>
              <a:defRPr/>
            </a:pPr>
            <a:fld id="{CDEB742E-4F2A-4CF1-992F-B4608B9867CE}" type="slidenum">
              <a:rPr lang="en-US" altLang="zh-CN" smtClean="0"/>
              <a:pPr>
                <a:defRPr/>
              </a:pPr>
              <a:t>‹#›</a:t>
            </a:fld>
            <a:endParaRPr lang="en-US" altLang="zh-CN"/>
          </a:p>
        </p:txBody>
      </p:sp>
    </p:spTree>
    <p:extLst>
      <p:ext uri="{BB962C8B-B14F-4D97-AF65-F5344CB8AC3E}">
        <p14:creationId xmlns:p14="http://schemas.microsoft.com/office/powerpoint/2010/main" val="12099145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53796" y="0"/>
            <a:ext cx="7766431" cy="775933"/>
          </a:xfrm>
          <a:prstGeom prst="rect">
            <a:avLst/>
          </a:prstGeom>
        </p:spPr>
        <p:txBody>
          <a:bodyPr vert="horz" lIns="91440" tIns="45720" rIns="91440" bIns="45720" rtlCol="0" anchor="t">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50811" y="992125"/>
            <a:ext cx="8669661" cy="54102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pPr>
              <a:defRPr/>
            </a:pPr>
            <a:fld id="{EC67B17C-F72C-4CBE-8D05-EA8F041BF85C}" type="slidenum">
              <a:rPr lang="en-US" altLang="zh-CN" smtClean="0"/>
              <a:pPr>
                <a:defRPr/>
              </a:pPr>
              <a:t>‹#›</a:t>
            </a:fld>
            <a:endParaRPr lang="en-US" altLang="zh-CN"/>
          </a:p>
        </p:txBody>
      </p:sp>
    </p:spTree>
    <p:extLst>
      <p:ext uri="{BB962C8B-B14F-4D97-AF65-F5344CB8AC3E}">
        <p14:creationId xmlns:p14="http://schemas.microsoft.com/office/powerpoint/2010/main" val="1694387319"/>
      </p:ext>
    </p:extLst>
  </p:cSld>
  <p:clrMap bg1="dk1" tx1="lt1" bg2="dk2" tx2="lt2" accent1="accent1" accent2="accent2" accent3="accent3" accent4="accent4" accent5="accent5" accent6="accent6" hlink="hlink" folHlink="folHlink"/>
  <p:sldLayoutIdLst>
    <p:sldLayoutId id="2147484082" r:id="rId1"/>
    <p:sldLayoutId id="2147484083" r:id="rId2"/>
    <p:sldLayoutId id="2147484088" r:id="rId3"/>
  </p:sldLayoutIdLst>
  <p:hf sldNum="0" hdr="0" dt="0"/>
  <p:txStyles>
    <p:titleStyle>
      <a:lvl1pPr algn="l" defTabSz="457207" rtl="0" eaLnBrk="1" latinLnBrk="0" hangingPunct="1">
        <a:spcBef>
          <a:spcPct val="0"/>
        </a:spcBef>
        <a:buNone/>
        <a:defRPr sz="3600" b="1" i="0" kern="120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57200" indent="-457200" algn="l" defTabSz="457207" rtl="0" eaLnBrk="1" latinLnBrk="0" hangingPunct="1">
        <a:spcBef>
          <a:spcPts val="1000"/>
        </a:spcBef>
        <a:spcAft>
          <a:spcPts val="0"/>
        </a:spcAft>
        <a:buClr>
          <a:schemeClr val="bg2">
            <a:lumMod val="40000"/>
            <a:lumOff val="60000"/>
          </a:schemeClr>
        </a:buClr>
        <a:buSzPct val="100000"/>
        <a:buFont typeface="+mj-lt"/>
        <a:buAutoNum type="arabicPeriod"/>
        <a:defRPr sz="2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marL="800107" indent="-342900" algn="l" defTabSz="457207" rtl="0" eaLnBrk="1" latinLnBrk="0" hangingPunct="1">
        <a:spcBef>
          <a:spcPts val="1000"/>
        </a:spcBef>
        <a:spcAft>
          <a:spcPts val="0"/>
        </a:spcAft>
        <a:buClr>
          <a:schemeClr val="bg2">
            <a:lumMod val="40000"/>
            <a:lumOff val="60000"/>
          </a:schemeClr>
        </a:buClr>
        <a:buSzPct val="100000"/>
        <a:buFont typeface="+mj-ea"/>
        <a:buAutoNum type="circleNumDbPlain"/>
        <a:defRPr sz="18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0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Layout" Target="../slideLayouts/slideLayout2.xml"/><Relationship Id="rId4" Type="http://schemas.openxmlformats.org/officeDocument/2006/relationships/image" Target="../media/image13.wmf"/></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89.wmf"/><Relationship Id="rId4" Type="http://schemas.openxmlformats.org/officeDocument/2006/relationships/oleObject" Target="../embeddings/oleObject13.bin"/></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91.wmf"/><Relationship Id="rId4" Type="http://schemas.openxmlformats.org/officeDocument/2006/relationships/oleObject" Target="../embeddings/oleObject14.bin"/></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1.emf"/></Relationships>
</file>

<file path=ppt/slides/_rels/slide2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jpeg"/><Relationship Id="rId1" Type="http://schemas.openxmlformats.org/officeDocument/2006/relationships/slideLayout" Target="../slideLayouts/slideLayout2.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emf"/></Relationships>
</file>

<file path=ppt/slides/_rels/slide4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32.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33.w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5.emf"/></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5.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slideLayout" Target="../slideLayouts/slideLayout2.xml"/><Relationship Id="rId4" Type="http://schemas.openxmlformats.org/officeDocument/2006/relationships/image" Target="../media/image44.w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45.w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49.w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50.wmf"/></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7.wmf"/></Relationships>
</file>

<file path=ppt/slides/_rels/slide90.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52.emf"/><Relationship Id="rId4" Type="http://schemas.openxmlformats.org/officeDocument/2006/relationships/oleObject" Target="../embeddings/oleObject11.bin"/></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53.wmf"/><Relationship Id="rId4" Type="http://schemas.openxmlformats.org/officeDocument/2006/relationships/oleObject" Target="../embeddings/oleObject12.bin"/></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7654" name="Picture 6" descr="http://img3.imgtn.bdimg.com/it/u=4091401967,1845902918&amp;fm=23&amp;gp=0.jpg"/>
          <p:cNvPicPr>
            <a:picLocks noChangeAspect="1" noChangeArrowheads="1"/>
          </p:cNvPicPr>
          <p:nvPr/>
        </p:nvPicPr>
        <p:blipFill>
          <a:blip r:embed="rId2" cstate="print"/>
          <a:srcRect/>
          <a:stretch>
            <a:fillRect/>
          </a:stretch>
        </p:blipFill>
        <p:spPr bwMode="auto">
          <a:xfrm>
            <a:off x="2987824" y="4719650"/>
            <a:ext cx="4176464" cy="2138350"/>
          </a:xfrm>
          <a:prstGeom prst="rect">
            <a:avLst/>
          </a:prstGeom>
          <a:noFill/>
        </p:spPr>
      </p:pic>
      <p:sp>
        <p:nvSpPr>
          <p:cNvPr id="9218" name="Rectangle 2"/>
          <p:cNvSpPr>
            <a:spLocks noGrp="1" noChangeArrowheads="1"/>
          </p:cNvSpPr>
          <p:nvPr>
            <p:ph type="ctrTitle"/>
          </p:nvPr>
        </p:nvSpPr>
        <p:spPr>
          <a:xfrm>
            <a:off x="395536" y="836712"/>
            <a:ext cx="8352928" cy="1614041"/>
          </a:xfrm>
          <a:noFill/>
          <a:ln>
            <a:noFill/>
          </a:ln>
          <a:effectLst/>
          <a:scene3d>
            <a:camera prst="orthographicFront">
              <a:rot lat="0" lon="0" rev="0"/>
            </a:camera>
            <a:lightRig rig="glow" dir="t">
              <a:rot lat="0" lon="0" rev="14100000"/>
            </a:lightRig>
          </a:scene3d>
          <a:sp3d prstMaterial="softEdge">
            <a:bevelT w="127000" prst="artDeco"/>
          </a:sp3d>
        </p:spPr>
        <p:txBody>
          <a:bodyPr>
            <a:normAutofit/>
          </a:bodyPr>
          <a:lstStyle/>
          <a:p>
            <a:pPr algn="ctr"/>
            <a:r>
              <a:rPr lang="zh-CN" altLang="en-US" sz="6000" dirty="0">
                <a:solidFill>
                  <a:schemeClr val="tx1"/>
                </a:solidFill>
              </a:rPr>
              <a:t>进程的描述和控制</a:t>
            </a:r>
          </a:p>
        </p:txBody>
      </p:sp>
      <p:sp>
        <p:nvSpPr>
          <p:cNvPr id="26626" name="AutoShape 2" descr="data:image/jpg;base64,/9j/4AAQSkZJRgABAQAAAQABAAD/2wBDAAkGBwgHBgkIBwgKCgkLDRYPDQwMDRsUFRAWIB0iIiAdHx8kKDQsJCYxJx8fLT0tMTU3Ojo6Iys/RD84QzQ5Ojf/2wBDAQoKCg0MDRoPDxo3JR8lNzc3Nzc3Nzc3Nzc3Nzc3Nzc3Nzc3Nzc3Nzc3Nzc3Nzc3Nzc3Nzc3Nzc3Nzc3Nzc3Nzf/wAARCACTALADASIAAhEBAxEB/8QAGwAAAgIDAQAAAAAAAAAAAAAAAwUCBAABBgf/xABEEAACAQMCAwQECAwFBQAAAAABAgMABBEFIRIxQQYTUWEicYGRFBUyUnKTstEHIyYzNUJUobGzweElNGKi8BZjc5Lx/8QAGgEAAwEBAQEAAAAAAAAAAAAAAAECAwQFBv/EACgRAAICAQMDBAIDAQAAAAAAAAABAhEDEiExBDJBEyJRcTNSFCORYf/aAAwDAQACEQMRAD8AY9s7+4i7Vagi3VyigxhESZlUHhXOcEY68utIodQvXnRZL67CFgCfhL7DPrpl27kC9rNRBiRjxJ6TZz+bXzrnuNQ/F3a4+bk4rgyXb3Pns0msj38jnUru7gnCJe3WOh79xkYHQnzI88U9jcf9OfCzKS/ckGb4a+e84Tt8v5WemPZXFvIr44Ylj+iTv7zUzJGVIEEYJAGd9v3/APMVCi6rUOOWpMZ6dezSSt8L1G7SMLkYuXBJ99CuL+7S4dYtQu2jB9Emd9x76oxyovyolY55kt7tjWuLw2HhmrvYzcnpq9y58ZX37bdfXv8AfWxqV+MEX13n/wA7/fVLNbBpWyNUvkdWvaPUYsCa4lmQdGkIPv8Avp1a6wbxfxV1MGxko0jAj99cZmto7KwZWKsORBwRTU2jWOaceXZ27XVzn/Mz/Wt99Ca7uf2mf61vvpRp+riTEV02H6SnYH1/fTJhV3Zup6lsy1p15Oup2rS3UojEycXFK2MZ3zvyrv8A40039utPrl++vMWoTe2rjNxNsXUSxpqrPU/jTTP260+uX76z40039vtPrl++vKxC557VndIvMcR86r1n8Gn82X6nqo1PTjyvbX65fvrfxlp/7Za/Wr99eTPQXA8BR63/AAT65/qdb21u45dTs2t71+5EZ7wW0+M7+RpIstrg8ep6sPITb+z0v40mcDwoLYzXNNycm0znn1cm7oeiaAxrxahqivwji4Z8gnbPNuXOrOjXckeu2rQXl28Y5rNKTk8JB2zgiuWbFMOzn6btPpH7JpRUtS3CHVSckgfb4/ldqH0k/lrXP5rpe38YftVf42YMnt9Ba5jcbEYNXNe5nNnX9j+2TBreaGDW81JkEBrYNDzW80DCZreaHmt5oAJmszUM1ONWkOEUk0gNg78x7aaaZqDriCXiaPoeq/2qrFajGZGz5CrC4UYAAA6AVSLinHcfiHI4mbY/NrCqr8ke2lllemEhJCTEf9v9qZswKgg5B3BFabHUmmDegtRHO1CakKSBPQXor0FqRkwT0B6M9BapM2DJpj2bP+OWn0j/AANLGO9MezR/xy0H+o/ZNEeUGPvRPt4+O12oDpxJ9haQuqyjOcN402/CA2O2Oo5+cn8taRpJVS7maZfyS+2QdWjOGGK1mrYKuOFhkUGS3Zd4zxL4dakycQea2DQ874NSXLHCgk+QzSJJg1JeJmCqpJ8BzqzbaZczYZk4E8W5+wUzh0/ulwpVT1PMmq0lxxyYvhs+TTf+g/qatgBRhQAPAVY+C/8Ac/dWjajq5Psp0aqFAC1azRTb+D/uqBtz0ce6gTTB8W9W7K97n8XJ+bP+2qrROOoNDZHHNc0CTaOgY5GQcigsaXWl6YSI5jhCeZ/VpgxBGx58qdmupME9BY0VzQHpEMg5qu9FehNSM2CNMuzH6dtPpH7Jpa1MOzH6etPpH7JojyEF70A/CKcdstR+kn8ta55Hp9+Ec/lpqX0k/lrXOA05dzKzfkl9l2OSrtskkp9AbdSeQqpY2vegPLkJ0HU07t0L4SNQAB0GwoSKhFvk0mmwSYEgLP5bA1ci07uBnCsOYCjYeyrMCrEuF59T40USbVelHQscSoW9lRLVbkjSQb7HxFVJoJI9wOJfEUUDi0QLVEvQy29RZqkzbJlvOolqGWqBaghhC1QLUMtUS1IRMsN89asWt0I8RyY4eh+bVItQpJAoNBOqtx5KAORzVZzS+0vjHiOQ5Q9eo/tV4kEZByDuMUFarBtRLSxur+Ro7OEyuq8RUEAgeO9DamHZ+++L75pQkrs8ZRVij4ydweWR0BpxSctwjFN7h7PslqV1EzyFLVw/CI51YE8t9s/8FFsdCudI1iwluJreRXlZB3TE4PAx3yB4V0NxqCxIpu5TAZI+MNMojAB6c9j4+FIobx59fsIj3LRJO7RyRXCyhhwsAcDlzzvWmSCjJad0dXoqNNo5r8JBx211L6Sfy1pLYW4mfjlGI1/efCnX4R1LduNRVeZeMD6taBZwbJDEOQ3bw86za9zOecbyy+w9vG0zYXYDmegplFwxKFUe3xoaBYkCLyFaLVaRqlRaElSEm1Uw+9bElMdl0SVMSVSD1MSUD1BpYopvlLhvnLVKe0ljGVHGvlz91WRJUxJvSpCaUhOW3NQLU4ngiuB6Y9L5w50tubGWIFo/xqDqOY9YqWqMpQaK5aoFqgWqBapMmEL1VeTiNallB2FDBqSGTzVm2umh9E5KHp4eqqma3mgS2HKyJIgZGBB8KLaWst7dRW1v+ckbAOcY88+VI4pXjbiQ4P8AGnOi3AnuWt1ISa4hlhTLYHGyEDfpk4Htq403ub4qnNJnVJ2TdrMlL/UzGy7uoPdkY+ZxcRHspLpNhLp/ae1gmCHcsrpurqVOGB8DXdWlzFKzajFftHBwkTwzFR3RH6rZwUKkkEH1bVy4nE/aLTXBYh3nlj4gc907OU58gR6QHgwrecVVno58MElJeBD23j4+3mptgnBjA9ZjWowIIYwP1jzNNe1kHD2t1OZsZZ04fq0FK2as63ZzSjUmbZqiWqBNQLUCZMtWhJQi1QLedIlstiWpiSqIkqYkoFZeElTWSqAk86IsnnTsdl9ZKmJKoLJ51PvaB2GubWC5GWBSTo68/wC9JL+zntwWI44x+sv9R0pwJdudTWTrmk1ZMoxkclxZ3qWafXmlw3GXh/FS+XyT6xSS5t5rV+CZCp6HmD6j1qGmjnljcSOa3mh5reakgJmsBxuOdDzWwaAHS9or3CNPFZXMyABJri0SSRccvSIztVns3eT3fae1luZWlld2LMx3J4Wrnqc9jz+Udl9JvsmrUm2rZtDJOUkpM6bthE79o70qBniUAZxn0F5Vzpbn5DJ8q6Dtta3E+uXLIGTEgKuc4I4FGR6iKpaNcQQ63LPLdtYMID3VzwFsPxjmvUEZBB2x5gU9UtbVHpYsUcuZxm6XyKCc8t6gxpg8iJr998BuXkViRHcl8sSY1y4Jxvni/pUI0i1LVo4nnIWQAPLgAkhdzg+JHrpKTctIs/TKDqMr3oXM1DLGnep6PFb6pDawTho3i7xuNvSXGc8h1wCNuRqjqWmtbyxrCpYu/APSzls4A5CtVG4a09jnngyK9uCgWrBJTTVOz9xY2TXhuIpEWRYygyHDHkANwff7KXXem39mwF7ay22Y2kHfKVyo/uQPWRWd0rZDxTTqjQkFT74Ac6WpLJIGKLkLzx0rayEjiP7qaTfCI9y8DITZqay+dLVm99FSQk0t7FqGKyUZJKXo/nR0c46j10ykxgj0R1jnjKTIHQ8wapI9HR6ZYr1DRnj4pbTMkfMp+sPv/jSnNdjG+4qpqGlxXoMiYjn+cOTev76lxMp4r3RzWa2K3cQy2spjnUow8evmPKoZxUGFE8067Hn8pLL6TfZNIwaddjj+Utl9JvstTjyXi70eu6rZpNcv6OSW39wqh8S2ckzLLxBeHYLuc56DrTu6U/CHI8aAAyNxKSD4rzrqrc9xKKlckc5cdmbVp5EVVZOjcI3BGaXydkUaThRCrf6XIrsgMMWIzxfK351EllkDoACBgVOncmcMb4Rx0fZ7UrTUjcW9xIbrgI45QHDLjGDkeQ9wqrqFn2hWWCVjbs8MokTNvj0gCN8E+J6dBXeSSs8qu3DgDGAM1GR8spXBw3FVKPtol44+GeW9ol1vU4oo57OBeBmdjFIRxk7Zw3LAz76t6peDUNOZtVjv5Lk2yp3aRcYEgG7Ag4xnfOfYeno2oQ29xDxEgsG2GDyPP+lCvLOyMeIwkqd36Kld16Vl6aQ1CScmpco8s0rUtMh7LXNhqsIjvo5C0DSQE8SEglQcePFsaH2EtFuda0z4TbtLbtLhhgEZGcZHUZr0qPQbKSzd5DmUt6K8XTbfFULXsvZ3M8S9yoYndlABHtrTpF6U5NeTPRP234PLdVmI1CR0ifgkcsAVVCoJ22Gw9Q28K6LRdFsb3WbK2TUIp45nbKBvSwFJGR0zgD2kU5vuyFq0vpxsGAx8tgR5VWi7HS291FJZzTxTqwaNhg4I9YpZU5ZHKhQjSlqx3fn4J632ds9N0dHikL3KKGaTiyHyd9hke6iL2Ud9JXUI3JXuy/AFYnhBwTnGM9cUXtBp2t3UIjuHjC/rYQji367mrdrqWqWNokHwSKQRoyI5JyoOduYB59RXH1SepNWlT4PR6OGB2pRXjlfYm07QXvbOa4juY07tyvC+AABjcsSAOdVWsruO8e0aFu/XOU26DNNNBvJLCe4iulu4YXJKSQgNwk4Byu4PLkQaDrl1Amqtc2GCHjbCDIAJGAM426nyr0IQg+nUn3Uv9PEy7dQ1Htt/54FrTJDKsUrcMjHAU9T4VbVZFjWRkYIRkMRsR6/ZXKdxqdxqsV1cBGRJAfQkUhR6s5/dXcQ6Xc6jpSMt5wRxqMI0ZIGd+YI8f+dcsOmUqm6ROSUo9qsX3MEN5EI7hRg/JIO4PlXMahYS2MgDkNGT6Mg5HyPgfKvQ+zN0lreTRI8a3HEVR3xuADyz574G/rFXO2AhuI1+GSW8k7gAxJuQADknyP8AHGOtZySb2LliU435PJgad9jD+Utl9JvstVTVdMeyYyR5a3PXqvr++rXYs57TWP0m+w1SlTOaEWsiTPcZ1zcP6/6UMpVqVfxzGtcG1dZ7lFQpUTH5VcMdRMdKhUUjHUDHV4x+VQMdAqKRjNR4SOW1XTHUe6ooVFHu8ZrIw0Tq6bMpyDirpjqJioW3AblF14nJKjfpjlVmC4dJkZ8EAknbx/8AtS7ryrXdkHah7uwTaCXUkM9tnCh8fJ86NGLYWwDKpwpBTHM1V7us4D4mpkm+DSGSuUZbabAyu/dIdzuRnw8KX6rpVsXISPhxtuMZpkpkQEKxGedRePj+VvV2tNGMopyujkH0xXmEbxIxJwNqIez0asTEeAj5px/A10oso+9WQFsqc4NDltmYZVN/fUKN8mcoHMfEMsUglikYSBuINzIPjuD7+lV20S5jyMnPM7V26xYK55gY5VLu84GSRjr40mh+mqo4F9OnClXjDKdiD1qhouiTWXaeynhQm3LNkZ/N+ifeK9GmMQGFUMfVsKFYWsb6jEzLk58OW1GlGbwxbR00nyjWqysrQ7TVaIrKygCOKiQKysoEaIFQIFZWUgIkVrFZWUCNYFaIFZWUARxWiKysoEZisxWVlAGVqsrKQnwYKr3bEMFB28KysoB8Fej6f/nYvWf4VlZQQj//2Q=="/>
          <p:cNvSpPr>
            <a:spLocks noChangeAspect="1" noChangeArrowheads="1"/>
          </p:cNvSpPr>
          <p:nvPr/>
        </p:nvSpPr>
        <p:spPr bwMode="auto">
          <a:xfrm>
            <a:off x="120650" y="-606425"/>
            <a:ext cx="1476375" cy="12382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628" name="AutoShape 4" descr="data:image/jpg;base64,/9j/4AAQSkZJRgABAQAAAQABAAD/2wBDAAkGBwgHBgkIBwgKCgkLDRYPDQwMDRsUFRAWIB0iIiAdHx8kKDQsJCYxJx8fLT0tMTU3Ojo6Iys/RD84QzQ5Ojf/2wBDAQoKCg0MDRoPDxo3JR8lNzc3Nzc3Nzc3Nzc3Nzc3Nzc3Nzc3Nzc3Nzc3Nzc3Nzc3Nzc3Nzc3Nzc3Nzc3Nzc3Nzf/wAARCACTALADASIAAhEBAxEB/8QAGwAAAgIDAQAAAAAAAAAAAAAAAwUCBAABBgf/xABEEAACAQMCAwQECAwFBQAAAAABAgMABBEFIRIxQQYTUWEicYGRFBUyUnKTstEHIyYzNUJUobGzweElNGKi8BZjc5Lx/8QAGgEAAwEBAQEAAAAAAAAAAAAAAAECAwQFBv/EACgRAAICAQMDBAIDAQAAAAAAAAABAhEDEiExBDJBEyJRcTNSFCORYf/aAAwDAQACEQMRAD8AY9s7+4i7Vagi3VyigxhESZlUHhXOcEY68utIodQvXnRZL67CFgCfhL7DPrpl27kC9rNRBiRjxJ6TZz+bXzrnuNQ/F3a4+bk4rgyXb3Pns0msj38jnUru7gnCJe3WOh79xkYHQnzI88U9jcf9OfCzKS/ckGb4a+e84Tt8v5WemPZXFvIr44Ylj+iTv7zUzJGVIEEYJAGd9v3/APMVCi6rUOOWpMZ6dezSSt8L1G7SMLkYuXBJ99CuL+7S4dYtQu2jB9Emd9x76oxyovyolY55kt7tjWuLw2HhmrvYzcnpq9y58ZX37bdfXv8AfWxqV+MEX13n/wA7/fVLNbBpWyNUvkdWvaPUYsCa4lmQdGkIPv8Avp1a6wbxfxV1MGxko0jAj99cZmto7KwZWKsORBwRTU2jWOaceXZ27XVzn/Mz/Wt99Ca7uf2mf61vvpRp+riTEV02H6SnYH1/fTJhV3Zup6lsy1p15Oup2rS3UojEycXFK2MZ3zvyrv8A40039utPrl++vMWoTe2rjNxNsXUSxpqrPU/jTTP260+uX76z40039vtPrl++vKxC557VndIvMcR86r1n8Gn82X6nqo1PTjyvbX65fvrfxlp/7Za/Wr99eTPQXA8BR63/AAT65/qdb21u45dTs2t71+5EZ7wW0+M7+RpIstrg8ep6sPITb+z0v40mcDwoLYzXNNycm0znn1cm7oeiaAxrxahqivwji4Z8gnbPNuXOrOjXckeu2rQXl28Y5rNKTk8JB2zgiuWbFMOzn6btPpH7JpRUtS3CHVSckgfb4/ldqH0k/lrXP5rpe38YftVf42YMnt9Ba5jcbEYNXNe5nNnX9j+2TBreaGDW81JkEBrYNDzW80DCZreaHmt5oAJmszUM1ONWkOEUk0gNg78x7aaaZqDriCXiaPoeq/2qrFajGZGz5CrC4UYAAA6AVSLinHcfiHI4mbY/NrCqr8ke2lllemEhJCTEf9v9qZswKgg5B3BFabHUmmDegtRHO1CakKSBPQXor0FqRkwT0B6M9BapM2DJpj2bP+OWn0j/AANLGO9MezR/xy0H+o/ZNEeUGPvRPt4+O12oDpxJ9haQuqyjOcN402/CA2O2Oo5+cn8taRpJVS7maZfyS+2QdWjOGGK1mrYKuOFhkUGS3Zd4zxL4dakycQea2DQ874NSXLHCgk+QzSJJg1JeJmCqpJ8BzqzbaZczYZk4E8W5+wUzh0/ulwpVT1PMmq0lxxyYvhs+TTf+g/qatgBRhQAPAVY+C/8Ac/dWjajq5Psp0aqFAC1azRTb+D/uqBtz0ce6gTTB8W9W7K97n8XJ+bP+2qrROOoNDZHHNc0CTaOgY5GQcigsaXWl6YSI5jhCeZ/VpgxBGx58qdmupME9BY0VzQHpEMg5qu9FehNSM2CNMuzH6dtPpH7Jpa1MOzH6etPpH7JojyEF70A/CKcdstR+kn8ta55Hp9+Ec/lpqX0k/lrXOA05dzKzfkl9l2OSrtskkp9AbdSeQqpY2vegPLkJ0HU07t0L4SNQAB0GwoSKhFvk0mmwSYEgLP5bA1ci07uBnCsOYCjYeyrMCrEuF59T40USbVelHQscSoW9lRLVbkjSQb7HxFVJoJI9wOJfEUUDi0QLVEvQy29RZqkzbJlvOolqGWqBaghhC1QLUMtUS1IRMsN89asWt0I8RyY4eh+bVItQpJAoNBOqtx5KAORzVZzS+0vjHiOQ5Q9eo/tV4kEZByDuMUFarBtRLSxur+Ro7OEyuq8RUEAgeO9DamHZ+++L75pQkrs8ZRVij4ydweWR0BpxSctwjFN7h7PslqV1EzyFLVw/CI51YE8t9s/8FFsdCudI1iwluJreRXlZB3TE4PAx3yB4V0NxqCxIpu5TAZI+MNMojAB6c9j4+FIobx59fsIj3LRJO7RyRXCyhhwsAcDlzzvWmSCjJad0dXoqNNo5r8JBx211L6Sfy1pLYW4mfjlGI1/efCnX4R1LduNRVeZeMD6taBZwbJDEOQ3bw86za9zOecbyy+w9vG0zYXYDmegplFwxKFUe3xoaBYkCLyFaLVaRqlRaElSEm1Uw+9bElMdl0SVMSVSD1MSUD1BpYopvlLhvnLVKe0ljGVHGvlz91WRJUxJvSpCaUhOW3NQLU4ngiuB6Y9L5w50tubGWIFo/xqDqOY9YqWqMpQaK5aoFqgWqBapMmEL1VeTiNallB2FDBqSGTzVm2umh9E5KHp4eqqma3mgS2HKyJIgZGBB8KLaWst7dRW1v+ckbAOcY88+VI4pXjbiQ4P8AGnOi3AnuWt1ISa4hlhTLYHGyEDfpk4Htq403ub4qnNJnVJ2TdrMlL/UzGy7uoPdkY+ZxcRHspLpNhLp/ae1gmCHcsrpurqVOGB8DXdWlzFKzajFftHBwkTwzFR3RH6rZwUKkkEH1bVy4nE/aLTXBYh3nlj4gc907OU58gR6QHgwrecVVno58MElJeBD23j4+3mptgnBjA9ZjWowIIYwP1jzNNe1kHD2t1OZsZZ04fq0FK2as63ZzSjUmbZqiWqBNQLUCZMtWhJQi1QLedIlstiWpiSqIkqYkoFZeElTWSqAk86IsnnTsdl9ZKmJKoLJ51PvaB2GubWC5GWBSTo68/wC9JL+zntwWI44x+sv9R0pwJdudTWTrmk1ZMoxkclxZ3qWafXmlw3GXh/FS+XyT6xSS5t5rV+CZCp6HmD6j1qGmjnljcSOa3mh5reakgJmsBxuOdDzWwaAHS9or3CNPFZXMyABJri0SSRccvSIztVns3eT3fae1luZWlld2LMx3J4Wrnqc9jz+Udl9JvsmrUm2rZtDJOUkpM6bthE79o70qBniUAZxn0F5Vzpbn5DJ8q6Dtta3E+uXLIGTEgKuc4I4FGR6iKpaNcQQ63LPLdtYMID3VzwFsPxjmvUEZBB2x5gU9UtbVHpYsUcuZxm6XyKCc8t6gxpg8iJr998BuXkViRHcl8sSY1y4Jxvni/pUI0i1LVo4nnIWQAPLgAkhdzg+JHrpKTctIs/TKDqMr3oXM1DLGnep6PFb6pDawTho3i7xuNvSXGc8h1wCNuRqjqWmtbyxrCpYu/APSzls4A5CtVG4a09jnngyK9uCgWrBJTTVOz9xY2TXhuIpEWRYygyHDHkANwff7KXXem39mwF7ay22Y2kHfKVyo/uQPWRWd0rZDxTTqjQkFT74Ac6WpLJIGKLkLzx0rayEjiP7qaTfCI9y8DITZqay+dLVm99FSQk0t7FqGKyUZJKXo/nR0c46j10ykxgj0R1jnjKTIHQ8wapI9HR6ZYr1DRnj4pbTMkfMp+sPv/jSnNdjG+4qpqGlxXoMiYjn+cOTev76lxMp4r3RzWa2K3cQy2spjnUow8evmPKoZxUGFE8067Hn8pLL6TfZNIwaddjj+Utl9JvstTjyXi70eu6rZpNcv6OSW39wqh8S2ckzLLxBeHYLuc56DrTu6U/CHI8aAAyNxKSD4rzrqrc9xKKlckc5cdmbVp5EVVZOjcI3BGaXydkUaThRCrf6XIrsgMMWIzxfK351EllkDoACBgVOncmcMb4Rx0fZ7UrTUjcW9xIbrgI45QHDLjGDkeQ9wqrqFn2hWWCVjbs8MokTNvj0gCN8E+J6dBXeSSs8qu3DgDGAM1GR8spXBw3FVKPtol44+GeW9ol1vU4oo57OBeBmdjFIRxk7Zw3LAz76t6peDUNOZtVjv5Lk2yp3aRcYEgG7Ag4xnfOfYeno2oQ29xDxEgsG2GDyPP+lCvLOyMeIwkqd36Kld16Vl6aQ1CScmpco8s0rUtMh7LXNhqsIjvo5C0DSQE8SEglQcePFsaH2EtFuda0z4TbtLbtLhhgEZGcZHUZr0qPQbKSzd5DmUt6K8XTbfFULXsvZ3M8S9yoYndlABHtrTpF6U5NeTPRP234PLdVmI1CR0ifgkcsAVVCoJ22Gw9Q28K6LRdFsb3WbK2TUIp45nbKBvSwFJGR0zgD2kU5vuyFq0vpxsGAx8tgR5VWi7HS291FJZzTxTqwaNhg4I9YpZU5ZHKhQjSlqx3fn4J632ds9N0dHikL3KKGaTiyHyd9hke6iL2Ud9JXUI3JXuy/AFYnhBwTnGM9cUXtBp2t3UIjuHjC/rYQji367mrdrqWqWNokHwSKQRoyI5JyoOduYB59RXH1SepNWlT4PR6OGB2pRXjlfYm07QXvbOa4juY07tyvC+AABjcsSAOdVWsruO8e0aFu/XOU26DNNNBvJLCe4iulu4YXJKSQgNwk4Byu4PLkQaDrl1Amqtc2GCHjbCDIAJGAM426nyr0IQg+nUn3Uv9PEy7dQ1Htt/54FrTJDKsUrcMjHAU9T4VbVZFjWRkYIRkMRsR6/ZXKdxqdxqsV1cBGRJAfQkUhR6s5/dXcQ6Xc6jpSMt5wRxqMI0ZIGd+YI8f+dcsOmUqm6ROSUo9qsX3MEN5EI7hRg/JIO4PlXMahYS2MgDkNGT6Mg5HyPgfKvQ+zN0lreTRI8a3HEVR3xuADyz574G/rFXO2AhuI1+GSW8k7gAxJuQADknyP8AHGOtZySb2LliU435PJgad9jD+Utl9JvstVTVdMeyYyR5a3PXqvr++rXYs57TWP0m+w1SlTOaEWsiTPcZ1zcP6/6UMpVqVfxzGtcG1dZ7lFQpUTH5VcMdRMdKhUUjHUDHV4x+VQMdAqKRjNR4SOW1XTHUe6ooVFHu8ZrIw0Tq6bMpyDirpjqJioW3AblF14nJKjfpjlVmC4dJkZ8EAknbx/8AtS7ryrXdkHah7uwTaCXUkM9tnCh8fJ86NGLYWwDKpwpBTHM1V7us4D4mpkm+DSGSuUZbabAyu/dIdzuRnw8KX6rpVsXISPhxtuMZpkpkQEKxGedRePj+VvV2tNGMopyujkH0xXmEbxIxJwNqIez0asTEeAj5px/A10oso+9WQFsqc4NDltmYZVN/fUKN8mcoHMfEMsUglikYSBuINzIPjuD7+lV20S5jyMnPM7V26xYK55gY5VLu84GSRjr40mh+mqo4F9OnClXjDKdiD1qhouiTWXaeynhQm3LNkZ/N+ifeK9GmMQGFUMfVsKFYWsb6jEzLk58OW1GlGbwxbR00nyjWqysrQ7TVaIrKygCOKiQKysoEaIFQIFZWUgIkVrFZWUCNYFaIFZWUARxWiKysoEZisxWVlAGVqsrKQnwYKr3bEMFB28KysoB8Fej6f/nYvWf4VlZQQj//2Q=="/>
          <p:cNvSpPr>
            <a:spLocks noChangeAspect="1" noChangeArrowheads="1"/>
          </p:cNvSpPr>
          <p:nvPr/>
        </p:nvSpPr>
        <p:spPr bwMode="auto">
          <a:xfrm>
            <a:off x="120650" y="-606425"/>
            <a:ext cx="1476375" cy="12382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630" name="AutoShape 6" descr="data:image/jpg;base64,/9j/4AAQSkZJRgABAQAAAQABAAD/2wBDAAkGBwgHBgkIBwgKCgkLDRYPDQwMDRsUFRAWIB0iIiAdHx8kKDQsJCYxJx8fLT0tMTU3Ojo6Iys/RD84QzQ5Ojf/2wBDAQoKCg0MDRoPDxo3JR8lNzc3Nzc3Nzc3Nzc3Nzc3Nzc3Nzc3Nzc3Nzc3Nzc3Nzc3Nzc3Nzc3Nzc3Nzc3Nzc3Nzf/wAARCACTALADASIAAhEBAxEB/8QAGwAAAgIDAQAAAAAAAAAAAAAAAwUCBAABBgf/xABEEAACAQMCAwQECAwFBQAAAAABAgMABBEFIRIxQQYTUWEicYGRFBUyUnKTstEHIyYzNUJUobGzweElNGKi8BZjc5Lx/8QAGgEAAwEBAQEAAAAAAAAAAAAAAAECAwQFBv/EACgRAAICAQMDBAIDAQAAAAAAAAABAhEDEiExBDJBEyJRcTNSFCORYf/aAAwDAQACEQMRAD8AY9s7+4i7Vagi3VyigxhESZlUHhXOcEY68utIodQvXnRZL67CFgCfhL7DPrpl27kC9rNRBiRjxJ6TZz+bXzrnuNQ/F3a4+bk4rgyXb3Pns0msj38jnUru7gnCJe3WOh79xkYHQnzI88U9jcf9OfCzKS/ckGb4a+e84Tt8v5WemPZXFvIr44Ylj+iTv7zUzJGVIEEYJAGd9v3/APMVCi6rUOOWpMZ6dezSSt8L1G7SMLkYuXBJ99CuL+7S4dYtQu2jB9Emd9x76oxyovyolY55kt7tjWuLw2HhmrvYzcnpq9y58ZX37bdfXv8AfWxqV+MEX13n/wA7/fVLNbBpWyNUvkdWvaPUYsCa4lmQdGkIPv8Avp1a6wbxfxV1MGxko0jAj99cZmto7KwZWKsORBwRTU2jWOaceXZ27XVzn/Mz/Wt99Ca7uf2mf61vvpRp+riTEV02H6SnYH1/fTJhV3Zup6lsy1p15Oup2rS3UojEycXFK2MZ3zvyrv8A40039utPrl++vMWoTe2rjNxNsXUSxpqrPU/jTTP260+uX76z40039vtPrl++vKxC557VndIvMcR86r1n8Gn82X6nqo1PTjyvbX65fvrfxlp/7Za/Wr99eTPQXA8BR63/AAT65/qdb21u45dTs2t71+5EZ7wW0+M7+RpIstrg8ep6sPITb+z0v40mcDwoLYzXNNycm0znn1cm7oeiaAxrxahqivwji4Z8gnbPNuXOrOjXckeu2rQXl28Y5rNKTk8JB2zgiuWbFMOzn6btPpH7JpRUtS3CHVSckgfb4/ldqH0k/lrXP5rpe38YftVf42YMnt9Ba5jcbEYNXNe5nNnX9j+2TBreaGDW81JkEBrYNDzW80DCZreaHmt5oAJmszUM1ONWkOEUk0gNg78x7aaaZqDriCXiaPoeq/2qrFajGZGz5CrC4UYAAA6AVSLinHcfiHI4mbY/NrCqr8ke2lllemEhJCTEf9v9qZswKgg5B3BFabHUmmDegtRHO1CakKSBPQXor0FqRkwT0B6M9BapM2DJpj2bP+OWn0j/AANLGO9MezR/xy0H+o/ZNEeUGPvRPt4+O12oDpxJ9haQuqyjOcN402/CA2O2Oo5+cn8taRpJVS7maZfyS+2QdWjOGGK1mrYKuOFhkUGS3Zd4zxL4dakycQea2DQ874NSXLHCgk+QzSJJg1JeJmCqpJ8BzqzbaZczYZk4E8W5+wUzh0/ulwpVT1PMmq0lxxyYvhs+TTf+g/qatgBRhQAPAVY+C/8Ac/dWjajq5Psp0aqFAC1azRTb+D/uqBtz0ce6gTTB8W9W7K97n8XJ+bP+2qrROOoNDZHHNc0CTaOgY5GQcigsaXWl6YSI5jhCeZ/VpgxBGx58qdmupME9BY0VzQHpEMg5qu9FehNSM2CNMuzH6dtPpH7Jpa1MOzH6etPpH7JojyEF70A/CKcdstR+kn8ta55Hp9+Ec/lpqX0k/lrXOA05dzKzfkl9l2OSrtskkp9AbdSeQqpY2vegPLkJ0HU07t0L4SNQAB0GwoSKhFvk0mmwSYEgLP5bA1ci07uBnCsOYCjYeyrMCrEuF59T40USbVelHQscSoW9lRLVbkjSQb7HxFVJoJI9wOJfEUUDi0QLVEvQy29RZqkzbJlvOolqGWqBaghhC1QLUMtUS1IRMsN89asWt0I8RyY4eh+bVItQpJAoNBOqtx5KAORzVZzS+0vjHiOQ5Q9eo/tV4kEZByDuMUFarBtRLSxur+Ro7OEyuq8RUEAgeO9DamHZ+++L75pQkrs8ZRVij4ydweWR0BpxSctwjFN7h7PslqV1EzyFLVw/CI51YE8t9s/8FFsdCudI1iwluJreRXlZB3TE4PAx3yB4V0NxqCxIpu5TAZI+MNMojAB6c9j4+FIobx59fsIj3LRJO7RyRXCyhhwsAcDlzzvWmSCjJad0dXoqNNo5r8JBx211L6Sfy1pLYW4mfjlGI1/efCnX4R1LduNRVeZeMD6taBZwbJDEOQ3bw86za9zOecbyy+w9vG0zYXYDmegplFwxKFUe3xoaBYkCLyFaLVaRqlRaElSEm1Uw+9bElMdl0SVMSVSD1MSUD1BpYopvlLhvnLVKe0ljGVHGvlz91WRJUxJvSpCaUhOW3NQLU4ngiuB6Y9L5w50tubGWIFo/xqDqOY9YqWqMpQaK5aoFqgWqBapMmEL1VeTiNallB2FDBqSGTzVm2umh9E5KHp4eqqma3mgS2HKyJIgZGBB8KLaWst7dRW1v+ckbAOcY88+VI4pXjbiQ4P8AGnOi3AnuWt1ISa4hlhTLYHGyEDfpk4Htq403ub4qnNJnVJ2TdrMlL/UzGy7uoPdkY+ZxcRHspLpNhLp/ae1gmCHcsrpurqVOGB8DXdWlzFKzajFftHBwkTwzFR3RH6rZwUKkkEH1bVy4nE/aLTXBYh3nlj4gc907OU58gR6QHgwrecVVno58MElJeBD23j4+3mptgnBjA9ZjWowIIYwP1jzNNe1kHD2t1OZsZZ04fq0FK2as63ZzSjUmbZqiWqBNQLUCZMtWhJQi1QLedIlstiWpiSqIkqYkoFZeElTWSqAk86IsnnTsdl9ZKmJKoLJ51PvaB2GubWC5GWBSTo68/wC9JL+zntwWI44x+sv9R0pwJdudTWTrmk1ZMoxkclxZ3qWafXmlw3GXh/FS+XyT6xSS5t5rV+CZCp6HmD6j1qGmjnljcSOa3mh5reakgJmsBxuOdDzWwaAHS9or3CNPFZXMyABJri0SSRccvSIztVns3eT3fae1luZWlld2LMx3J4Wrnqc9jz+Udl9JvsmrUm2rZtDJOUkpM6bthE79o70qBniUAZxn0F5Vzpbn5DJ8q6Dtta3E+uXLIGTEgKuc4I4FGR6iKpaNcQQ63LPLdtYMID3VzwFsPxjmvUEZBB2x5gU9UtbVHpYsUcuZxm6XyKCc8t6gxpg8iJr998BuXkViRHcl8sSY1y4Jxvni/pUI0i1LVo4nnIWQAPLgAkhdzg+JHrpKTctIs/TKDqMr3oXM1DLGnep6PFb6pDawTho3i7xuNvSXGc8h1wCNuRqjqWmtbyxrCpYu/APSzls4A5CtVG4a09jnngyK9uCgWrBJTTVOz9xY2TXhuIpEWRYygyHDHkANwff7KXXem39mwF7ay22Y2kHfKVyo/uQPWRWd0rZDxTTqjQkFT74Ac6WpLJIGKLkLzx0rayEjiP7qaTfCI9y8DITZqay+dLVm99FSQk0t7FqGKyUZJKXo/nR0c46j10ykxgj0R1jnjKTIHQ8wapI9HR6ZYr1DRnj4pbTMkfMp+sPv/jSnNdjG+4qpqGlxXoMiYjn+cOTev76lxMp4r3RzWa2K3cQy2spjnUow8evmPKoZxUGFE8067Hn8pLL6TfZNIwaddjj+Utl9JvstTjyXi70eu6rZpNcv6OSW39wqh8S2ckzLLxBeHYLuc56DrTu6U/CHI8aAAyNxKSD4rzrqrc9xKKlckc5cdmbVp5EVVZOjcI3BGaXydkUaThRCrf6XIrsgMMWIzxfK351EllkDoACBgVOncmcMb4Rx0fZ7UrTUjcW9xIbrgI45QHDLjGDkeQ9wqrqFn2hWWCVjbs8MokTNvj0gCN8E+J6dBXeSSs8qu3DgDGAM1GR8spXBw3FVKPtol44+GeW9ol1vU4oo57OBeBmdjFIRxk7Zw3LAz76t6peDUNOZtVjv5Lk2yp3aRcYEgG7Ag4xnfOfYeno2oQ29xDxEgsG2GDyPP+lCvLOyMeIwkqd36Kld16Vl6aQ1CScmpco8s0rUtMh7LXNhqsIjvo5C0DSQE8SEglQcePFsaH2EtFuda0z4TbtLbtLhhgEZGcZHUZr0qPQbKSzd5DmUt6K8XTbfFULXsvZ3M8S9yoYndlABHtrTpF6U5NeTPRP234PLdVmI1CR0ifgkcsAVVCoJ22Gw9Q28K6LRdFsb3WbK2TUIp45nbKBvSwFJGR0zgD2kU5vuyFq0vpxsGAx8tgR5VWi7HS291FJZzTxTqwaNhg4I9YpZU5ZHKhQjSlqx3fn4J632ds9N0dHikL3KKGaTiyHyd9hke6iL2Ud9JXUI3JXuy/AFYnhBwTnGM9cUXtBp2t3UIjuHjC/rYQji367mrdrqWqWNokHwSKQRoyI5JyoOduYB59RXH1SepNWlT4PR6OGB2pRXjlfYm07QXvbOa4juY07tyvC+AABjcsSAOdVWsruO8e0aFu/XOU26DNNNBvJLCe4iulu4YXJKSQgNwk4Byu4PLkQaDrl1Amqtc2GCHjbCDIAJGAM426nyr0IQg+nUn3Uv9PEy7dQ1Htt/54FrTJDKsUrcMjHAU9T4VbVZFjWRkYIRkMRsR6/ZXKdxqdxqsV1cBGRJAfQkUhR6s5/dXcQ6Xc6jpSMt5wRxqMI0ZIGd+YI8f+dcsOmUqm6ROSUo9qsX3MEN5EI7hRg/JIO4PlXMahYS2MgDkNGT6Mg5HyPgfKvQ+zN0lreTRI8a3HEVR3xuADyz574G/rFXO2AhuI1+GSW8k7gAxJuQADknyP8AHGOtZySb2LliU435PJgad9jD+Utl9JvstVTVdMeyYyR5a3PXqvr++rXYs57TWP0m+w1SlTOaEWsiTPcZ1zcP6/6UMpVqVfxzGtcG1dZ7lFQpUTH5VcMdRMdKhUUjHUDHV4x+VQMdAqKRjNR4SOW1XTHUe6ooVFHu8ZrIw0Tq6bMpyDirpjqJioW3AblF14nJKjfpjlVmC4dJkZ8EAknbx/8AtS7ryrXdkHah7uwTaCXUkM9tnCh8fJ86NGLYWwDKpwpBTHM1V7us4D4mpkm+DSGSuUZbabAyu/dIdzuRnw8KX6rpVsXISPhxtuMZpkpkQEKxGedRePj+VvV2tNGMopyujkH0xXmEbxIxJwNqIez0asTEeAj5px/A10oso+9WQFsqc4NDltmYZVN/fUKN8mcoHMfEMsUglikYSBuINzIPjuD7+lV20S5jyMnPM7V26xYK55gY5VLu84GSRjr40mh+mqo4F9OnClXjDKdiD1qhouiTWXaeynhQm3LNkZ/N+ifeK9GmMQGFUMfVsKFYWsb6jEzLk58OW1GlGbwxbR00nyjWqysrQ7TVaIrKygCOKiQKysoEaIFQIFZWUgIkVrFZWUCNYFaIFZWUARxWiKysoEZisxWVlAGVqsrKQnwYKr3bEMFB28KysoB8Fej6f/nYvWf4VlZQQj//2Q=="/>
          <p:cNvSpPr>
            <a:spLocks noChangeAspect="1" noChangeArrowheads="1"/>
          </p:cNvSpPr>
          <p:nvPr/>
        </p:nvSpPr>
        <p:spPr bwMode="auto">
          <a:xfrm>
            <a:off x="120650" y="-606425"/>
            <a:ext cx="1476375" cy="12382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632" name="AutoShape 8" descr="data:image/jpg;base64,/9j/4AAQSkZJRgABAQAAAQABAAD/2wBDAAkGBwgHBgkIBwgKCgkLDRYPDQwMDRsUFRAWIB0iIiAdHx8kKDQsJCYxJx8fLT0tMTU3Ojo6Iys/RD84QzQ5Ojf/2wBDAQoKCg0MDRoPDxo3JR8lNzc3Nzc3Nzc3Nzc3Nzc3Nzc3Nzc3Nzc3Nzc3Nzc3Nzc3Nzc3Nzc3Nzc3Nzc3Nzc3Nzf/wAARCACTALADASIAAhEBAxEB/8QAGwAAAgIDAQAAAAAAAAAAAAAAAwUCBAABBgf/xABEEAACAQMCAwQECAwFBQAAAAABAgMABBEFIRIxQQYTUWEicYGRFBUyUnKTstEHIyYzNUJUobGzweElNGKi8BZjc5Lx/8QAGgEAAwEBAQEAAAAAAAAAAAAAAAECAwQFBv/EACgRAAICAQMDBAIDAQAAAAAAAAABAhEDEiExBDJBEyJRcTNSFCORYf/aAAwDAQACEQMRAD8AY9s7+4i7Vagi3VyigxhESZlUHhXOcEY68utIodQvXnRZL67CFgCfhL7DPrpl27kC9rNRBiRjxJ6TZz+bXzrnuNQ/F3a4+bk4rgyXb3Pns0msj38jnUru7gnCJe3WOh79xkYHQnzI88U9jcf9OfCzKS/ckGb4a+e84Tt8v5WemPZXFvIr44Ylj+iTv7zUzJGVIEEYJAGd9v3/APMVCi6rUOOWpMZ6dezSSt8L1G7SMLkYuXBJ99CuL+7S4dYtQu2jB9Emd9x76oxyovyolY55kt7tjWuLw2HhmrvYzcnpq9y58ZX37bdfXv8AfWxqV+MEX13n/wA7/fVLNbBpWyNUvkdWvaPUYsCa4lmQdGkIPv8Avp1a6wbxfxV1MGxko0jAj99cZmto7KwZWKsORBwRTU2jWOaceXZ27XVzn/Mz/Wt99Ca7uf2mf61vvpRp+riTEV02H6SnYH1/fTJhV3Zup6lsy1p15Oup2rS3UojEycXFK2MZ3zvyrv8A40039utPrl++vMWoTe2rjNxNsXUSxpqrPU/jTTP260+uX76z40039vtPrl++vKxC557VndIvMcR86r1n8Gn82X6nqo1PTjyvbX65fvrfxlp/7Za/Wr99eTPQXA8BR63/AAT65/qdb21u45dTs2t71+5EZ7wW0+M7+RpIstrg8ep6sPITb+z0v40mcDwoLYzXNNycm0znn1cm7oeiaAxrxahqivwji4Z8gnbPNuXOrOjXckeu2rQXl28Y5rNKTk8JB2zgiuWbFMOzn6btPpH7JpRUtS3CHVSckgfb4/ldqH0k/lrXP5rpe38YftVf42YMnt9Ba5jcbEYNXNe5nNnX9j+2TBreaGDW81JkEBrYNDzW80DCZreaHmt5oAJmszUM1ONWkOEUk0gNg78x7aaaZqDriCXiaPoeq/2qrFajGZGz5CrC4UYAAA6AVSLinHcfiHI4mbY/NrCqr8ke2lllemEhJCTEf9v9qZswKgg5B3BFabHUmmDegtRHO1CakKSBPQXor0FqRkwT0B6M9BapM2DJpj2bP+OWn0j/AANLGO9MezR/xy0H+o/ZNEeUGPvRPt4+O12oDpxJ9haQuqyjOcN402/CA2O2Oo5+cn8taRpJVS7maZfyS+2QdWjOGGK1mrYKuOFhkUGS3Zd4zxL4dakycQea2DQ874NSXLHCgk+QzSJJg1JeJmCqpJ8BzqzbaZczYZk4E8W5+wUzh0/ulwpVT1PMmq0lxxyYvhs+TTf+g/qatgBRhQAPAVY+C/8Ac/dWjajq5Psp0aqFAC1azRTb+D/uqBtz0ce6gTTB8W9W7K97n8XJ+bP+2qrROOoNDZHHNc0CTaOgY5GQcigsaXWl6YSI5jhCeZ/VpgxBGx58qdmupME9BY0VzQHpEMg5qu9FehNSM2CNMuzH6dtPpH7Jpa1MOzH6etPpH7JojyEF70A/CKcdstR+kn8ta55Hp9+Ec/lpqX0k/lrXOA05dzKzfkl9l2OSrtskkp9AbdSeQqpY2vegPLkJ0HU07t0L4SNQAB0GwoSKhFvk0mmwSYEgLP5bA1ci07uBnCsOYCjYeyrMCrEuF59T40USbVelHQscSoW9lRLVbkjSQb7HxFVJoJI9wOJfEUUDi0QLVEvQy29RZqkzbJlvOolqGWqBaghhC1QLUMtUS1IRMsN89asWt0I8RyY4eh+bVItQpJAoNBOqtx5KAORzVZzS+0vjHiOQ5Q9eo/tV4kEZByDuMUFarBtRLSxur+Ro7OEyuq8RUEAgeO9DamHZ+++L75pQkrs8ZRVij4ydweWR0BpxSctwjFN7h7PslqV1EzyFLVw/CI51YE8t9s/8FFsdCudI1iwluJreRXlZB3TE4PAx3yB4V0NxqCxIpu5TAZI+MNMojAB6c9j4+FIobx59fsIj3LRJO7RyRXCyhhwsAcDlzzvWmSCjJad0dXoqNNo5r8JBx211L6Sfy1pLYW4mfjlGI1/efCnX4R1LduNRVeZeMD6taBZwbJDEOQ3bw86za9zOecbyy+w9vG0zYXYDmegplFwxKFUe3xoaBYkCLyFaLVaRqlRaElSEm1Uw+9bElMdl0SVMSVSD1MSUD1BpYopvlLhvnLVKe0ljGVHGvlz91WRJUxJvSpCaUhOW3NQLU4ngiuB6Y9L5w50tubGWIFo/xqDqOY9YqWqMpQaK5aoFqgWqBapMmEL1VeTiNallB2FDBqSGTzVm2umh9E5KHp4eqqma3mgS2HKyJIgZGBB8KLaWst7dRW1v+ckbAOcY88+VI4pXjbiQ4P8AGnOi3AnuWt1ISa4hlhTLYHGyEDfpk4Htq403ub4qnNJnVJ2TdrMlL/UzGy7uoPdkY+ZxcRHspLpNhLp/ae1gmCHcsrpurqVOGB8DXdWlzFKzajFftHBwkTwzFR3RH6rZwUKkkEH1bVy4nE/aLTXBYh3nlj4gc907OU58gR6QHgwrecVVno58MElJeBD23j4+3mptgnBjA9ZjWowIIYwP1jzNNe1kHD2t1OZsZZ04fq0FK2as63ZzSjUmbZqiWqBNQLUCZMtWhJQi1QLedIlstiWpiSqIkqYkoFZeElTWSqAk86IsnnTsdl9ZKmJKoLJ51PvaB2GubWC5GWBSTo68/wC9JL+zntwWI44x+sv9R0pwJdudTWTrmk1ZMoxkclxZ3qWafXmlw3GXh/FS+XyT6xSS5t5rV+CZCp6HmD6j1qGmjnljcSOa3mh5reakgJmsBxuOdDzWwaAHS9or3CNPFZXMyABJri0SSRccvSIztVns3eT3fae1luZWlld2LMx3J4Wrnqc9jz+Udl9JvsmrUm2rZtDJOUkpM6bthE79o70qBniUAZxn0F5Vzpbn5DJ8q6Dtta3E+uXLIGTEgKuc4I4FGR6iKpaNcQQ63LPLdtYMID3VzwFsPxjmvUEZBB2x5gU9UtbVHpYsUcuZxm6XyKCc8t6gxpg8iJr998BuXkViRHcl8sSY1y4Jxvni/pUI0i1LVo4nnIWQAPLgAkhdzg+JHrpKTctIs/TKDqMr3oXM1DLGnep6PFb6pDawTho3i7xuNvSXGc8h1wCNuRqjqWmtbyxrCpYu/APSzls4A5CtVG4a09jnngyK9uCgWrBJTTVOz9xY2TXhuIpEWRYygyHDHkANwff7KXXem39mwF7ay22Y2kHfKVyo/uQPWRWd0rZDxTTqjQkFT74Ac6WpLJIGKLkLzx0rayEjiP7qaTfCI9y8DITZqay+dLVm99FSQk0t7FqGKyUZJKXo/nR0c46j10ykxgj0R1jnjKTIHQ8wapI9HR6ZYr1DRnj4pbTMkfMp+sPv/jSnNdjG+4qpqGlxXoMiYjn+cOTev76lxMp4r3RzWa2K3cQy2spjnUow8evmPKoZxUGFE8067Hn8pLL6TfZNIwaddjj+Utl9JvstTjyXi70eu6rZpNcv6OSW39wqh8S2ckzLLxBeHYLuc56DrTu6U/CHI8aAAyNxKSD4rzrqrc9xKKlckc5cdmbVp5EVVZOjcI3BGaXydkUaThRCrf6XIrsgMMWIzxfK351EllkDoACBgVOncmcMb4Rx0fZ7UrTUjcW9xIbrgI45QHDLjGDkeQ9wqrqFn2hWWCVjbs8MokTNvj0gCN8E+J6dBXeSSs8qu3DgDGAM1GR8spXBw3FVKPtol44+GeW9ol1vU4oo57OBeBmdjFIRxk7Zw3LAz76t6peDUNOZtVjv5Lk2yp3aRcYEgG7Ag4xnfOfYeno2oQ29xDxEgsG2GDyPP+lCvLOyMeIwkqd36Kld16Vl6aQ1CScmpco8s0rUtMh7LXNhqsIjvo5C0DSQE8SEglQcePFsaH2EtFuda0z4TbtLbtLhhgEZGcZHUZr0qPQbKSzd5DmUt6K8XTbfFULXsvZ3M8S9yoYndlABHtrTpF6U5NeTPRP234PLdVmI1CR0ifgkcsAVVCoJ22Gw9Q28K6LRdFsb3WbK2TUIp45nbKBvSwFJGR0zgD2kU5vuyFq0vpxsGAx8tgR5VWi7HS291FJZzTxTqwaNhg4I9YpZU5ZHKhQjSlqx3fn4J632ds9N0dHikL3KKGaTiyHyd9hke6iL2Ud9JXUI3JXuy/AFYnhBwTnGM9cUXtBp2t3UIjuHjC/rYQji367mrdrqWqWNokHwSKQRoyI5JyoOduYB59RXH1SepNWlT4PR6OGB2pRXjlfYm07QXvbOa4juY07tyvC+AABjcsSAOdVWsruO8e0aFu/XOU26DNNNBvJLCe4iulu4YXJKSQgNwk4Byu4PLkQaDrl1Amqtc2GCHjbCDIAJGAM426nyr0IQg+nUn3Uv9PEy7dQ1Htt/54FrTJDKsUrcMjHAU9T4VbVZFjWRkYIRkMRsR6/ZXKdxqdxqsV1cBGRJAfQkUhR6s5/dXcQ6Xc6jpSMt5wRxqMI0ZIGd+YI8f+dcsOmUqm6ROSUo9qsX3MEN5EI7hRg/JIO4PlXMahYS2MgDkNGT6Mg5HyPgfKvQ+zN0lreTRI8a3HEVR3xuADyz574G/rFXO2AhuI1+GSW8k7gAxJuQADknyP8AHGOtZySb2LliU435PJgad9jD+Utl9JvstVTVdMeyYyR5a3PXqvr++rXYs57TWP0m+w1SlTOaEWsiTPcZ1zcP6/6UMpVqVfxzGtcG1dZ7lFQpUTH5VcMdRMdKhUUjHUDHV4x+VQMdAqKRjNR4SOW1XTHUe6ooVFHu8ZrIw0Tq6bMpyDirpjqJioW3AblF14nJKjfpjlVmC4dJkZ8EAknbx/8AtS7ryrXdkHah7uwTaCXUkM9tnCh8fJ86NGLYWwDKpwpBTHM1V7us4D4mpkm+DSGSuUZbabAyu/dIdzuRnw8KX6rpVsXISPhxtuMZpkpkQEKxGedRePj+VvV2tNGMopyujkH0xXmEbxIxJwNqIez0asTEeAj5px/A10oso+9WQFsqc4NDltmYZVN/fUKN8mcoHMfEMsUglikYSBuINzIPjuD7+lV20S5jyMnPM7V26xYK55gY5VLu84GSRjr40mh+mqo4F9OnClXjDKdiD1qhouiTWXaeynhQm3LNkZ/N+ifeK9GmMQGFUMfVsKFYWsb6jEzLk58OW1GlGbwxbR00nyjWqysrQ7TVaIrKygCOKiQKysoEaIFQIFZWUgIkVrFZWUCNYFaIFZWUARxWiKysoEZisxWVlAGVqsrKQnwYKr3bEMFB28KysoB8Fej6f/nYvWf4VlZQQj//2Q=="/>
          <p:cNvSpPr>
            <a:spLocks noChangeAspect="1" noChangeArrowheads="1"/>
          </p:cNvSpPr>
          <p:nvPr/>
        </p:nvSpPr>
        <p:spPr bwMode="auto">
          <a:xfrm>
            <a:off x="120650" y="-606425"/>
            <a:ext cx="1476375" cy="12382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7650" name="Picture 2" descr="http://app.files.wptool.cn/index/pcnews/1407240210_1_1.jpg"/>
          <p:cNvPicPr>
            <a:picLocks noChangeAspect="1" noChangeArrowheads="1"/>
          </p:cNvPicPr>
          <p:nvPr/>
        </p:nvPicPr>
        <p:blipFill>
          <a:blip r:embed="rId3" cstate="print"/>
          <a:srcRect/>
          <a:stretch>
            <a:fillRect/>
          </a:stretch>
        </p:blipFill>
        <p:spPr bwMode="auto">
          <a:xfrm>
            <a:off x="0" y="4811341"/>
            <a:ext cx="3635897" cy="2046659"/>
          </a:xfrm>
          <a:prstGeom prst="rect">
            <a:avLst/>
          </a:prstGeom>
          <a:noFill/>
        </p:spPr>
      </p:pic>
      <p:pic>
        <p:nvPicPr>
          <p:cNvPr id="27652" name="Picture 4" descr="http://img2.xue163.com/www.go-gddq.com/upload/2013-07/130724112988841.jpg"/>
          <p:cNvPicPr>
            <a:picLocks noChangeAspect="1" noChangeArrowheads="1"/>
          </p:cNvPicPr>
          <p:nvPr/>
        </p:nvPicPr>
        <p:blipFill>
          <a:blip r:embed="rId4" cstate="print"/>
          <a:srcRect/>
          <a:stretch>
            <a:fillRect/>
          </a:stretch>
        </p:blipFill>
        <p:spPr bwMode="auto">
          <a:xfrm>
            <a:off x="5754291" y="4708079"/>
            <a:ext cx="3389709" cy="2149921"/>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程序执行</a:t>
            </a:r>
            <a:r>
              <a:rPr kumimoji="0" lang="en-US" altLang="zh-CN"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并发执行</a:t>
            </a:r>
          </a:p>
          <a:p>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86004" y="785625"/>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5904656"/>
          </a:xfrm>
          <a:prstGeom prst="wedgeRectCallout">
            <a:avLst>
              <a:gd name="adj1" fmla="val -58540"/>
              <a:gd name="adj2" fmla="val -47244"/>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9728" lvl="0" algn="l" fontAlgn="auto">
              <a:lnSpc>
                <a:spcPct val="150000"/>
              </a:lnSpc>
              <a:spcBef>
                <a:spcPts val="400"/>
              </a:spcBef>
              <a:spcAft>
                <a:spcPts val="0"/>
              </a:spcAft>
              <a:buClr>
                <a:srgbClr val="2DA2BF"/>
              </a:buClr>
              <a:buSzPct val="68000"/>
            </a:pP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16" name="Rectangle 3"/>
          <p:cNvSpPr txBox="1">
            <a:spLocks noChangeArrowheads="1"/>
          </p:cNvSpPr>
          <p:nvPr/>
        </p:nvSpPr>
        <p:spPr>
          <a:xfrm>
            <a:off x="3995936" y="1484784"/>
            <a:ext cx="4896544" cy="5112568"/>
          </a:xfrm>
          <a:prstGeom prst="rect">
            <a:avLst/>
          </a:prstGeom>
        </p:spPr>
        <p:txBody>
          <a:bodyPr vert="horz">
            <a:normAutofit fontScale="77500" lnSpcReduction="2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609600" marR="0" lvl="0" indent="-609600" algn="l" defTabSz="914400" rtl="0" eaLnBrk="1" fontAlgn="auto" latinLnBrk="0" hangingPunct="1">
              <a:lnSpc>
                <a:spcPct val="150000"/>
              </a:lnSpc>
              <a:spcBef>
                <a:spcPct val="0"/>
              </a:spcBef>
              <a:spcAft>
                <a:spcPts val="0"/>
              </a:spcAft>
              <a:buClr>
                <a:srgbClr val="2DA2BF"/>
              </a:buClr>
              <a:buSzPct val="68000"/>
              <a:buFont typeface="Wingdings 3"/>
              <a:buChar char=""/>
              <a:tabLst/>
              <a:defRPr/>
            </a:pPr>
            <a:r>
              <a:rPr kumimoji="1" lang="zh-CN" altLang="en-US" sz="27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间断性</a:t>
            </a:r>
          </a:p>
          <a:p>
            <a:pPr marL="990600" marR="0" lvl="1" indent="-533400" algn="l" defTabSz="914400" rtl="0" eaLnBrk="1" fontAlgn="auto" latinLnBrk="0" hangingPunct="1">
              <a:lnSpc>
                <a:spcPct val="150000"/>
              </a:lnSpc>
              <a:spcBef>
                <a:spcPts val="324"/>
              </a:spcBef>
              <a:spcAft>
                <a:spcPts val="0"/>
              </a:spcAft>
              <a:buClr>
                <a:srgbClr val="2DA2BF"/>
              </a:buClr>
              <a:buSzTx/>
              <a:buFont typeface="Verdana"/>
              <a:buChar char="◦"/>
              <a:tabLst/>
              <a:defRPr/>
            </a:pPr>
            <a:r>
              <a:rPr kumimoji="1" lang="zh-CN" altLang="en-US" sz="23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相互制约将导致并发程序具有“执行</a:t>
            </a:r>
            <a:r>
              <a:rPr kumimoji="1" lang="en-US" altLang="zh-CN" sz="23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t>
            </a:r>
            <a:r>
              <a:rPr kumimoji="1" lang="zh-CN" altLang="en-US" sz="23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暂停</a:t>
            </a:r>
            <a:r>
              <a:rPr kumimoji="1" lang="en-US" altLang="zh-CN" sz="23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t>
            </a:r>
            <a:r>
              <a:rPr kumimoji="1" lang="zh-CN" altLang="en-US" sz="23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执行”这种间断性的活动规律。</a:t>
            </a:r>
            <a:endParaRPr kumimoji="1" lang="en-US" altLang="zh-CN" sz="23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609600" marR="0" lvl="0" indent="-609600" algn="l" defTabSz="914400" rtl="0" eaLnBrk="1" fontAlgn="auto" latinLnBrk="0" hangingPunct="1">
              <a:lnSpc>
                <a:spcPct val="150000"/>
              </a:lnSpc>
              <a:spcBef>
                <a:spcPts val="400"/>
              </a:spcBef>
              <a:spcAft>
                <a:spcPts val="0"/>
              </a:spcAft>
              <a:buClr>
                <a:srgbClr val="2DA2BF"/>
              </a:buClr>
              <a:buSzPct val="68000"/>
              <a:buFont typeface="Wingdings 3"/>
              <a:buChar char=""/>
              <a:tabLst/>
              <a:defRPr/>
            </a:pPr>
            <a:r>
              <a:rPr kumimoji="1" lang="zh-CN" altLang="en-US" sz="27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失去封闭性</a:t>
            </a:r>
          </a:p>
          <a:p>
            <a:pPr marL="990600" marR="0" lvl="1" indent="-533400" algn="l" defTabSz="914400" rtl="0" eaLnBrk="1" fontAlgn="auto" latinLnBrk="0" hangingPunct="1">
              <a:lnSpc>
                <a:spcPct val="150000"/>
              </a:lnSpc>
              <a:spcBef>
                <a:spcPts val="324"/>
              </a:spcBef>
              <a:spcAft>
                <a:spcPts val="0"/>
              </a:spcAft>
              <a:buClr>
                <a:srgbClr val="2DA2BF"/>
              </a:buClr>
              <a:buSzTx/>
              <a:buFont typeface="Verdana"/>
              <a:buChar char="◦"/>
              <a:tabLst/>
              <a:defRPr/>
            </a:pPr>
            <a:r>
              <a:rPr kumimoji="1" lang="zh-CN" altLang="en-US" sz="23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某程序执行时，必然受到参与并发执行的其它程序的影响</a:t>
            </a:r>
          </a:p>
          <a:p>
            <a:pPr marL="609600" marR="0" lvl="0" indent="-609600" algn="l" defTabSz="914400" rtl="0" eaLnBrk="1" fontAlgn="auto" latinLnBrk="0" hangingPunct="1">
              <a:lnSpc>
                <a:spcPct val="150000"/>
              </a:lnSpc>
              <a:spcBef>
                <a:spcPts val="400"/>
              </a:spcBef>
              <a:spcAft>
                <a:spcPts val="0"/>
              </a:spcAft>
              <a:buClr>
                <a:srgbClr val="2DA2BF"/>
              </a:buClr>
              <a:buSzPct val="68000"/>
              <a:buFont typeface="Wingdings 3"/>
              <a:buChar char=""/>
              <a:tabLst/>
              <a:defRPr/>
            </a:pPr>
            <a:r>
              <a:rPr kumimoji="1" lang="zh-CN" altLang="en-US" sz="27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不可再现性</a:t>
            </a:r>
          </a:p>
          <a:p>
            <a:pPr marL="990600" marR="0" lvl="1" indent="-533400" algn="l" defTabSz="914400" rtl="0" eaLnBrk="1" fontAlgn="auto" latinLnBrk="0" hangingPunct="1">
              <a:lnSpc>
                <a:spcPct val="150000"/>
              </a:lnSpc>
              <a:spcBef>
                <a:spcPts val="324"/>
              </a:spcBef>
              <a:spcAft>
                <a:spcPts val="0"/>
              </a:spcAft>
              <a:buClr>
                <a:srgbClr val="2DA2BF"/>
              </a:buClr>
              <a:buSzTx/>
              <a:buFont typeface="Verdana"/>
              <a:buChar char="◦"/>
              <a:tabLst/>
              <a:defRPr/>
            </a:pPr>
            <a:r>
              <a:rPr kumimoji="1"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计算结果与并发程序执行速度有关。即同一程序，使用相同输入、在相同环境下运行，却可能获得完全不同的结果。</a:t>
            </a:r>
          </a:p>
          <a:p>
            <a:pPr marL="609600" marR="0" lvl="0" indent="-609600" algn="l" defTabSz="914400" rtl="0" eaLnBrk="1" fontAlgn="auto" latinLnBrk="0" hangingPunct="1">
              <a:lnSpc>
                <a:spcPct val="150000"/>
              </a:lnSpc>
              <a:spcBef>
                <a:spcPts val="400"/>
              </a:spcBef>
              <a:spcAft>
                <a:spcPts val="0"/>
              </a:spcAft>
              <a:buClr>
                <a:srgbClr val="2DA2BF"/>
              </a:buClr>
              <a:buSzPct val="68000"/>
              <a:buFont typeface="Wingdings 3"/>
              <a:buChar char=""/>
              <a:tabLst/>
              <a:defRPr/>
            </a:pPr>
            <a:endParaRPr kumimoji="1" lang="zh-CN" altLang="en-US" sz="27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endParaRPr>
          </a:p>
        </p:txBody>
      </p:sp>
      <p:sp>
        <p:nvSpPr>
          <p:cNvPr id="17" name="Rectangle 2"/>
          <p:cNvSpPr txBox="1">
            <a:spLocks noChangeArrowheads="1"/>
          </p:cNvSpPr>
          <p:nvPr/>
        </p:nvSpPr>
        <p:spPr>
          <a:xfrm>
            <a:off x="3995936" y="980728"/>
            <a:ext cx="4680520" cy="436910"/>
          </a:xfrm>
          <a:prstGeom prst="rect">
            <a:avLst/>
          </a:prstGeom>
        </p:spPr>
        <p:txBody>
          <a:bodyPr vert="horz" rtlCol="0" anchor="ctr">
            <a:normAutofit fontScale="62500" lnSpcReduction="20000"/>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4100" i="0" u="none" strike="noStrike" kern="1200" cap="none" spc="0" normalizeH="0" baseline="0" noProof="0" dirty="0">
                <a:ln>
                  <a:noFill/>
                </a:ln>
                <a:solidFill>
                  <a:schemeClr val="tx1"/>
                </a:solidFill>
                <a:effectLst>
                  <a:outerShdw blurRad="31750" dist="25400" dir="5400000" algn="tl" rotWithShape="0">
                    <a:srgbClr val="000000">
                      <a:alpha val="25000"/>
                    </a:srgbClr>
                  </a:outerShdw>
                </a:effectLst>
                <a:uLnTx/>
                <a:uFillTx/>
                <a:latin typeface="微软雅黑" panose="020B0503020204020204" pitchFamily="34" charset="-122"/>
                <a:ea typeface="微软雅黑" panose="020B0503020204020204" pitchFamily="34" charset="-122"/>
              </a:rPr>
              <a:t>程序并发执行时的特征</a:t>
            </a:r>
          </a:p>
        </p:txBody>
      </p:sp>
    </p:spTree>
    <p:extLst>
      <p:ext uri="{BB962C8B-B14F-4D97-AF65-F5344CB8AC3E}">
        <p14:creationId xmlns:p14="http://schemas.microsoft.com/office/powerpoint/2010/main" val="367652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120081"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信号量机制</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整型信号量</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记录型信号量</a:t>
            </a:r>
          </a:p>
        </p:txBody>
      </p:sp>
      <p:sp>
        <p:nvSpPr>
          <p:cNvPr id="6" name="剪去单角的矩形 5"/>
          <p:cNvSpPr/>
          <p:nvPr/>
        </p:nvSpPr>
        <p:spPr>
          <a:xfrm>
            <a:off x="4427984" y="761331"/>
            <a:ext cx="22677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AND</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型信号量</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信号量集</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8" name="Rectangle 3"/>
          <p:cNvSpPr txBox="1">
            <a:spLocks noChangeArrowheads="1"/>
          </p:cNvSpPr>
          <p:nvPr/>
        </p:nvSpPr>
        <p:spPr>
          <a:xfrm>
            <a:off x="271958" y="1484784"/>
            <a:ext cx="8611840" cy="4818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566928" lvl="0" indent="-457200" fontAlgn="auto">
              <a:lnSpc>
                <a:spcPct val="150000"/>
              </a:lnSpc>
              <a:buClr>
                <a:srgbClr val="2DA2BF"/>
              </a:buClr>
              <a:buFont typeface="+mj-lt"/>
              <a:buAutoNum type="arabicPeriod"/>
            </a:pPr>
            <a:r>
              <a:rPr kumimoji="1" lang="en-US" altLang="zh-CN" sz="24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AND</a:t>
            </a:r>
            <a:r>
              <a:rPr kumimoji="1" lang="zh-CN" altLang="en-US" sz="24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同步机制的基本思想：将进程在整个运行过程中需要的所有资源，</a:t>
            </a:r>
            <a:r>
              <a:rPr kumimoji="1" lang="zh-CN" altLang="en-US" sz="2400" b="1"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一次性全部地分配给进程，</a:t>
            </a:r>
            <a:r>
              <a:rPr kumimoji="1" lang="zh-CN" altLang="en-US" sz="24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待进程使用完后再一起释放。只要尚有一个资源未能分配给进程，其它所有可能为之分配的资源，也不分配给他。</a:t>
            </a:r>
          </a:p>
          <a:p>
            <a:pPr marL="566928" lvl="0" indent="-457200" fontAlgn="auto">
              <a:lnSpc>
                <a:spcPct val="150000"/>
              </a:lnSpc>
              <a:buClr>
                <a:srgbClr val="2DA2BF"/>
              </a:buClr>
              <a:buFont typeface="+mj-lt"/>
              <a:buAutoNum type="arabicPeriod"/>
            </a:pPr>
            <a:r>
              <a:rPr lang="zh-CN" altLang="en-US" sz="24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由死锁理论可知，这样就可</a:t>
            </a:r>
            <a:r>
              <a:rPr lang="zh-CN" altLang="en-US" sz="2400" b="1"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避免上述死锁情况</a:t>
            </a:r>
            <a:r>
              <a:rPr lang="zh-CN" altLang="en-US" sz="24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的发生。</a:t>
            </a:r>
          </a:p>
          <a:p>
            <a:pPr marL="566928" lvl="0" indent="-457200" fontAlgn="auto">
              <a:lnSpc>
                <a:spcPct val="150000"/>
              </a:lnSpc>
              <a:buClr>
                <a:srgbClr val="2DA2BF"/>
              </a:buClr>
              <a:buFont typeface="+mj-lt"/>
              <a:buAutoNum type="arabicPeriod"/>
            </a:pPr>
            <a:r>
              <a:rPr lang="zh-CN" altLang="en-US" sz="24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为此，</a:t>
            </a:r>
            <a:r>
              <a:rPr lang="zh-CN" altLang="en-US" sz="2400" b="1"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在</a:t>
            </a:r>
            <a:r>
              <a:rPr lang="en-US" altLang="zh-CN" sz="2400" b="1"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wait</a:t>
            </a:r>
            <a:r>
              <a:rPr lang="zh-CN" altLang="en-US" sz="2400" b="1"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操作中增加了一个“</a:t>
            </a:r>
            <a:r>
              <a:rPr lang="en-US" altLang="zh-CN" sz="2400" b="1"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AND”</a:t>
            </a:r>
            <a:r>
              <a:rPr lang="zh-CN" altLang="en-US" sz="2400" b="1"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条件</a:t>
            </a:r>
            <a:r>
              <a:rPr lang="zh-CN" altLang="en-US" sz="24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，故称为</a:t>
            </a:r>
            <a:r>
              <a:rPr lang="en-US" altLang="zh-CN" sz="24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AND</a:t>
            </a:r>
            <a:r>
              <a:rPr lang="zh-CN" altLang="en-US" sz="24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同步，或称为同时</a:t>
            </a:r>
            <a:r>
              <a:rPr lang="en-US" altLang="zh-CN" sz="24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wait</a:t>
            </a:r>
            <a:r>
              <a:rPr lang="zh-CN" altLang="en-US" sz="24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操作（同时</a:t>
            </a:r>
            <a:r>
              <a:rPr lang="en-US" altLang="zh-CN" sz="24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P</a:t>
            </a:r>
            <a:r>
              <a:rPr lang="zh-CN" altLang="en-US" sz="24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t>
            </a:r>
            <a:r>
              <a:rPr lang="en-US" altLang="zh-CN" sz="24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V</a:t>
            </a:r>
            <a:r>
              <a:rPr lang="zh-CN" altLang="en-US" sz="24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操作），即</a:t>
            </a:r>
            <a:r>
              <a:rPr lang="en-US" altLang="zh-CN" sz="2400" b="1" dirty="0" err="1">
                <a:solidFill>
                  <a:srgbClr val="C0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Swait</a:t>
            </a:r>
            <a:r>
              <a:rPr lang="en-US" altLang="zh-CN" sz="2400" b="1" dirty="0">
                <a:solidFill>
                  <a:srgbClr val="C0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t>
            </a:r>
            <a:r>
              <a:rPr lang="en-US" altLang="zh-CN" sz="2400" b="1" dirty="0" err="1">
                <a:solidFill>
                  <a:srgbClr val="C0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Simulitaneous</a:t>
            </a:r>
            <a:r>
              <a:rPr lang="zh-CN" altLang="en-US" sz="2400" b="1" dirty="0">
                <a:solidFill>
                  <a:srgbClr val="C0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 </a:t>
            </a:r>
            <a:r>
              <a:rPr lang="en-US" altLang="zh-CN" sz="2400" b="1" dirty="0">
                <a:solidFill>
                  <a:srgbClr val="C0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wait)</a:t>
            </a:r>
            <a:endParaRPr lang="zh-CN" altLang="en-US" sz="2400" b="1" dirty="0">
              <a:solidFill>
                <a:srgbClr val="C0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1958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信号量机制</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整型信号量</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记录型信号量</a:t>
            </a:r>
          </a:p>
        </p:txBody>
      </p:sp>
      <p:sp>
        <p:nvSpPr>
          <p:cNvPr id="6" name="剪去单角的矩形 5"/>
          <p:cNvSpPr/>
          <p:nvPr/>
        </p:nvSpPr>
        <p:spPr>
          <a:xfrm>
            <a:off x="4427984" y="761331"/>
            <a:ext cx="22677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AND</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型信号量</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信号量集</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8" name="Text Box 4"/>
              <p:cNvSpPr txBox="1">
                <a:spLocks noChangeArrowheads="1"/>
              </p:cNvSpPr>
              <p:nvPr/>
            </p:nvSpPr>
            <p:spPr bwMode="auto">
              <a:xfrm>
                <a:off x="174266" y="2159921"/>
                <a:ext cx="4582490" cy="3896451"/>
              </a:xfrm>
              <a:prstGeom prst="rect">
                <a:avLst/>
              </a:prstGeom>
              <a:solidFill>
                <a:schemeClr val="tx2"/>
              </a:solidFill>
              <a:ln w="9525">
                <a:noFill/>
                <a:miter lim="800000"/>
                <a:headEnd/>
                <a:tailEnd/>
              </a:ln>
            </p:spPr>
            <p:txBody>
              <a:bodyPr wrap="square">
                <a:spAutoFit/>
              </a:bodyPr>
              <a:lstStyle/>
              <a:p>
                <a:pPr algn="l">
                  <a:lnSpc>
                    <a:spcPct val="120000"/>
                  </a:lnSpc>
                </a:pPr>
                <a14:m>
                  <m:oMathPara xmlns:m="http://schemas.openxmlformats.org/officeDocument/2006/math">
                    <m:oMathParaPr>
                      <m:jc m:val="left"/>
                    </m:oMathParaPr>
                    <m:oMath xmlns:m="http://schemas.openxmlformats.org/officeDocument/2006/math">
                      <m:r>
                        <a:rPr lang="en-US" altLang="zh-CN" sz="1800" b="1" i="1" dirty="0" smtClean="0">
                          <a:solidFill>
                            <a:schemeClr val="bg2"/>
                          </a:solidFill>
                          <a:latin typeface="Cambria Math" panose="02040503050406030204" pitchFamily="18" charset="0"/>
                        </a:rPr>
                        <m:t>𝑾𝒉𝒊𝒍𝒆</m:t>
                      </m:r>
                      <m:d>
                        <m:dPr>
                          <m:ctrlPr>
                            <a:rPr lang="en-US" altLang="zh-CN" sz="1800" b="1" i="1" dirty="0" smtClean="0">
                              <a:solidFill>
                                <a:schemeClr val="bg2"/>
                              </a:solidFill>
                              <a:latin typeface="Cambria Math" panose="02040503050406030204" pitchFamily="18" charset="0"/>
                            </a:rPr>
                          </m:ctrlPr>
                        </m:dPr>
                        <m:e>
                          <m:r>
                            <a:rPr lang="en-US" altLang="zh-CN" sz="1800" b="1" i="1" dirty="0" smtClean="0">
                              <a:solidFill>
                                <a:schemeClr val="bg2"/>
                              </a:solidFill>
                              <a:latin typeface="Cambria Math" panose="02040503050406030204" pitchFamily="18" charset="0"/>
                            </a:rPr>
                            <m:t>𝑻𝑹𝑼𝑬</m:t>
                          </m:r>
                        </m:e>
                      </m:d>
                      <m:r>
                        <a:rPr lang="en-US" altLang="zh-CN" sz="1800" b="1" i="1" dirty="0" smtClean="0">
                          <a:solidFill>
                            <a:schemeClr val="bg2"/>
                          </a:solidFill>
                          <a:latin typeface="Cambria Math" panose="02040503050406030204" pitchFamily="18" charset="0"/>
                        </a:rPr>
                        <m:t>{</m:t>
                      </m:r>
                    </m:oMath>
                  </m:oMathPara>
                </a14:m>
                <a:endParaRPr lang="en-US" altLang="zh-CN" sz="1800" b="1" dirty="0">
                  <a:solidFill>
                    <a:schemeClr val="bg2"/>
                  </a:solidFill>
                  <a:latin typeface="Comic Sans MS" pitchFamily="66" charset="0"/>
                </a:endParaRPr>
              </a:p>
              <a:p>
                <a:pPr algn="l">
                  <a:lnSpc>
                    <a:spcPct val="120000"/>
                  </a:lnSpc>
                </a:pPr>
                <a:r>
                  <a:rPr lang="en-US" altLang="zh-CN" sz="1800" b="1" dirty="0">
                    <a:solidFill>
                      <a:schemeClr val="bg2"/>
                    </a:solidFill>
                    <a:latin typeface="Comic Sans MS" pitchFamily="66" charset="0"/>
                  </a:rPr>
                  <a:t>    </a:t>
                </a:r>
                <a14:m>
                  <m:oMath xmlns:m="http://schemas.openxmlformats.org/officeDocument/2006/math">
                    <m:r>
                      <a:rPr lang="en-US" altLang="zh-CN" sz="1800" b="1" i="1" dirty="0" smtClean="0">
                        <a:solidFill>
                          <a:schemeClr val="bg2"/>
                        </a:solidFill>
                        <a:latin typeface="Cambria Math" panose="02040503050406030204" pitchFamily="18" charset="0"/>
                      </a:rPr>
                      <m:t>𝒊𝒇</m:t>
                    </m:r>
                    <m:r>
                      <a:rPr lang="en-US" altLang="zh-CN" sz="1800" b="1" i="1" dirty="0" smtClean="0">
                        <a:solidFill>
                          <a:schemeClr val="bg2"/>
                        </a:solidFill>
                        <a:latin typeface="Cambria Math" panose="02040503050406030204" pitchFamily="18" charset="0"/>
                      </a:rPr>
                      <m:t> </m:t>
                    </m:r>
                    <m:r>
                      <a:rPr lang="zh-CN" altLang="en-US" sz="1800" b="1" i="1" dirty="0" smtClean="0">
                        <a:solidFill>
                          <a:schemeClr val="bg2"/>
                        </a:solidFill>
                        <a:latin typeface="Cambria Math" panose="02040503050406030204" pitchFamily="18" charset="0"/>
                      </a:rPr>
                      <m:t>（</m:t>
                    </m:r>
                    <m:r>
                      <a:rPr lang="en-US" altLang="zh-CN" sz="1800" b="1" i="1" dirty="0" smtClean="0">
                        <a:solidFill>
                          <a:schemeClr val="bg2"/>
                        </a:solidFill>
                        <a:latin typeface="Cambria Math" panose="02040503050406030204" pitchFamily="18" charset="0"/>
                      </a:rPr>
                      <m:t>𝑺</m:t>
                    </m:r>
                    <m:r>
                      <a:rPr lang="en-US" altLang="zh-CN" sz="1800" b="1" i="1" baseline="-25000" dirty="0" smtClean="0">
                        <a:solidFill>
                          <a:schemeClr val="bg2"/>
                        </a:solidFill>
                        <a:latin typeface="Cambria Math" panose="02040503050406030204" pitchFamily="18" charset="0"/>
                      </a:rPr>
                      <m:t>𝒊</m:t>
                    </m:r>
                    <m:r>
                      <a:rPr lang="en-US" altLang="zh-CN" sz="1800" b="1" i="1" dirty="0" smtClean="0">
                        <a:solidFill>
                          <a:schemeClr val="bg2"/>
                        </a:solidFill>
                        <a:latin typeface="Cambria Math" panose="02040503050406030204" pitchFamily="18" charset="0"/>
                      </a:rPr>
                      <m:t>≥</m:t>
                    </m:r>
                    <m:r>
                      <a:rPr lang="en-US" altLang="zh-CN" sz="1800" b="1" i="1" dirty="0" smtClean="0">
                        <a:solidFill>
                          <a:schemeClr val="bg2"/>
                        </a:solidFill>
                        <a:latin typeface="Cambria Math" panose="02040503050406030204" pitchFamily="18" charset="0"/>
                      </a:rPr>
                      <m:t>𝟏</m:t>
                    </m:r>
                    <m:r>
                      <a:rPr lang="en-US" altLang="zh-CN" sz="1800" b="1" i="1" dirty="0" smtClean="0">
                        <a:solidFill>
                          <a:schemeClr val="bg2"/>
                        </a:solidFill>
                        <a:latin typeface="Cambria Math" panose="02040503050406030204" pitchFamily="18" charset="0"/>
                      </a:rPr>
                      <m:t>&amp;&amp; … &amp;&amp;</m:t>
                    </m:r>
                    <m:r>
                      <a:rPr lang="en-US" altLang="zh-CN" sz="1800" b="1" i="1" dirty="0" smtClean="0">
                        <a:solidFill>
                          <a:schemeClr val="bg2"/>
                        </a:solidFill>
                        <a:latin typeface="Cambria Math" panose="02040503050406030204" pitchFamily="18" charset="0"/>
                      </a:rPr>
                      <m:t>𝑺𝒏</m:t>
                    </m:r>
                    <m:r>
                      <a:rPr lang="en-US" altLang="zh-CN" sz="1800" b="1" i="1" dirty="0" smtClean="0">
                        <a:solidFill>
                          <a:schemeClr val="bg2"/>
                        </a:solidFill>
                        <a:latin typeface="Cambria Math" panose="02040503050406030204" pitchFamily="18" charset="0"/>
                      </a:rPr>
                      <m:t>≥</m:t>
                    </m:r>
                    <m:r>
                      <a:rPr lang="en-US" altLang="zh-CN" sz="1800" b="1" i="1" dirty="0" smtClean="0">
                        <a:solidFill>
                          <a:schemeClr val="bg2"/>
                        </a:solidFill>
                        <a:latin typeface="Cambria Math" panose="02040503050406030204" pitchFamily="18" charset="0"/>
                      </a:rPr>
                      <m:t>𝟏</m:t>
                    </m:r>
                    <m:r>
                      <a:rPr lang="zh-CN" altLang="en-US" sz="1800" b="1" i="1" dirty="0" smtClean="0">
                        <a:solidFill>
                          <a:schemeClr val="bg2"/>
                        </a:solidFill>
                        <a:latin typeface="Cambria Math" panose="02040503050406030204" pitchFamily="18" charset="0"/>
                      </a:rPr>
                      <m:t>）</m:t>
                    </m:r>
                    <m:r>
                      <a:rPr lang="en-US" altLang="zh-CN" sz="1800" b="1" i="1" dirty="0" smtClean="0">
                        <a:solidFill>
                          <a:schemeClr val="bg2"/>
                        </a:solidFill>
                        <a:latin typeface="Cambria Math" panose="02040503050406030204" pitchFamily="18" charset="0"/>
                      </a:rPr>
                      <m:t>{</m:t>
                    </m:r>
                  </m:oMath>
                </a14:m>
                <a:endParaRPr lang="en-US" altLang="zh-CN" sz="1800" b="1" dirty="0">
                  <a:solidFill>
                    <a:schemeClr val="bg2"/>
                  </a:solidFill>
                  <a:latin typeface="Comic Sans MS" pitchFamily="66" charset="0"/>
                </a:endParaRPr>
              </a:p>
              <a:p>
                <a:pPr algn="l">
                  <a:lnSpc>
                    <a:spcPct val="120000"/>
                  </a:lnSpc>
                </a:pPr>
                <a:r>
                  <a:rPr lang="en-US" altLang="zh-CN" sz="1800" b="1" dirty="0">
                    <a:solidFill>
                      <a:schemeClr val="bg2"/>
                    </a:solidFill>
                    <a:latin typeface="Comic Sans MS" pitchFamily="66" charset="0"/>
                  </a:rPr>
                  <a:t>        </a:t>
                </a:r>
                <a14:m>
                  <m:oMath xmlns:m="http://schemas.openxmlformats.org/officeDocument/2006/math">
                    <m:r>
                      <a:rPr lang="en-US" altLang="zh-CN" sz="1800" b="1" i="1" dirty="0" smtClean="0">
                        <a:solidFill>
                          <a:schemeClr val="bg2"/>
                        </a:solidFill>
                        <a:latin typeface="Cambria Math" panose="02040503050406030204" pitchFamily="18" charset="0"/>
                      </a:rPr>
                      <m:t>𝒇𝒐𝒓</m:t>
                    </m:r>
                    <m:r>
                      <a:rPr lang="zh-CN" altLang="en-US" sz="1800" b="1" i="1" dirty="0" smtClean="0">
                        <a:solidFill>
                          <a:schemeClr val="bg2"/>
                        </a:solidFill>
                        <a:latin typeface="Cambria Math" panose="02040503050406030204" pitchFamily="18" charset="0"/>
                      </a:rPr>
                      <m:t>（</m:t>
                    </m:r>
                    <m:r>
                      <a:rPr lang="en-US" altLang="zh-CN" sz="1800" b="1" i="1" dirty="0" err="1" smtClean="0">
                        <a:solidFill>
                          <a:schemeClr val="bg2"/>
                        </a:solidFill>
                        <a:latin typeface="Cambria Math" panose="02040503050406030204" pitchFamily="18" charset="0"/>
                      </a:rPr>
                      <m:t>𝒊</m:t>
                    </m:r>
                    <m:r>
                      <a:rPr lang="en-US" altLang="zh-CN" sz="1800" b="1" i="1" dirty="0" smtClean="0">
                        <a:solidFill>
                          <a:schemeClr val="bg2"/>
                        </a:solidFill>
                        <a:latin typeface="Cambria Math" panose="02040503050406030204" pitchFamily="18" charset="0"/>
                      </a:rPr>
                      <m:t>=</m:t>
                    </m:r>
                    <m:r>
                      <a:rPr lang="en-US" altLang="zh-CN" sz="1800" b="1" i="1" dirty="0" smtClean="0">
                        <a:solidFill>
                          <a:schemeClr val="bg2"/>
                        </a:solidFill>
                        <a:latin typeface="Cambria Math" panose="02040503050406030204" pitchFamily="18" charset="0"/>
                      </a:rPr>
                      <m:t>𝟏</m:t>
                    </m:r>
                    <m:r>
                      <a:rPr lang="zh-CN" altLang="en-US" sz="1800" b="1" i="1" dirty="0" smtClean="0">
                        <a:solidFill>
                          <a:schemeClr val="bg2"/>
                        </a:solidFill>
                        <a:latin typeface="Cambria Math" panose="02040503050406030204" pitchFamily="18" charset="0"/>
                      </a:rPr>
                      <m:t>；</m:t>
                    </m:r>
                    <m:r>
                      <a:rPr lang="en-US" altLang="zh-CN" sz="1800" b="1" i="1" dirty="0" err="1" smtClean="0">
                        <a:solidFill>
                          <a:schemeClr val="bg2"/>
                        </a:solidFill>
                        <a:latin typeface="Cambria Math" panose="02040503050406030204" pitchFamily="18" charset="0"/>
                      </a:rPr>
                      <m:t>𝒊</m:t>
                    </m:r>
                    <m:r>
                      <a:rPr lang="en-US" altLang="zh-CN" sz="1800" b="1" i="1" dirty="0" smtClean="0">
                        <a:solidFill>
                          <a:schemeClr val="bg2"/>
                        </a:solidFill>
                        <a:latin typeface="Cambria Math" panose="02040503050406030204" pitchFamily="18" charset="0"/>
                      </a:rPr>
                      <m:t>&lt;=</m:t>
                    </m:r>
                    <m:r>
                      <a:rPr lang="en-US" altLang="zh-CN" sz="1800" b="1" i="1" dirty="0" err="1" smtClean="0">
                        <a:solidFill>
                          <a:schemeClr val="bg2"/>
                        </a:solidFill>
                        <a:latin typeface="Cambria Math" panose="02040503050406030204" pitchFamily="18" charset="0"/>
                      </a:rPr>
                      <m:t>𝒏</m:t>
                    </m:r>
                    <m:r>
                      <a:rPr lang="en-US" altLang="zh-CN" sz="1800" b="1" i="1" dirty="0" err="1" smtClean="0">
                        <a:solidFill>
                          <a:schemeClr val="bg2"/>
                        </a:solidFill>
                        <a:latin typeface="Cambria Math" panose="02040503050406030204" pitchFamily="18" charset="0"/>
                      </a:rPr>
                      <m:t>;</m:t>
                    </m:r>
                    <m:r>
                      <a:rPr lang="en-US" altLang="zh-CN" sz="1800" b="1" i="1" dirty="0" err="1" smtClean="0">
                        <a:solidFill>
                          <a:schemeClr val="bg2"/>
                        </a:solidFill>
                        <a:latin typeface="Cambria Math" panose="02040503050406030204" pitchFamily="18" charset="0"/>
                      </a:rPr>
                      <m:t>𝒊</m:t>
                    </m:r>
                    <m:r>
                      <a:rPr lang="en-US" altLang="zh-CN" sz="1800" b="1" i="1" dirty="0" smtClean="0">
                        <a:solidFill>
                          <a:schemeClr val="bg2"/>
                        </a:solidFill>
                        <a:latin typeface="Cambria Math" panose="02040503050406030204" pitchFamily="18" charset="0"/>
                      </a:rPr>
                      <m:t>++)</m:t>
                    </m:r>
                    <m:r>
                      <a:rPr lang="en-US" altLang="zh-CN" sz="1800" b="1" i="1" dirty="0" smtClean="0">
                        <a:solidFill>
                          <a:schemeClr val="bg2"/>
                        </a:solidFill>
                        <a:latin typeface="Cambria Math" panose="02040503050406030204" pitchFamily="18" charset="0"/>
                      </a:rPr>
                      <m:t>𝑺𝒊</m:t>
                    </m:r>
                    <m:r>
                      <a:rPr lang="en-US" altLang="zh-CN" sz="1800" b="1" i="1" dirty="0" smtClean="0">
                        <a:solidFill>
                          <a:schemeClr val="bg2"/>
                        </a:solidFill>
                        <a:latin typeface="Cambria Math" panose="02040503050406030204" pitchFamily="18" charset="0"/>
                      </a:rPr>
                      <m:t>−−;</m:t>
                    </m:r>
                  </m:oMath>
                </a14:m>
                <a:endParaRPr lang="en-US" altLang="zh-CN" sz="1800" b="1" dirty="0">
                  <a:solidFill>
                    <a:schemeClr val="bg2"/>
                  </a:solidFill>
                  <a:latin typeface="Comic Sans MS" pitchFamily="66" charset="0"/>
                </a:endParaRPr>
              </a:p>
              <a:p>
                <a:pPr algn="l">
                  <a:lnSpc>
                    <a:spcPct val="120000"/>
                  </a:lnSpc>
                </a:pPr>
                <a:r>
                  <a:rPr lang="en-US" altLang="zh-CN" sz="1800" b="1" dirty="0">
                    <a:solidFill>
                      <a:schemeClr val="bg2"/>
                    </a:solidFill>
                    <a:latin typeface="Comic Sans MS" pitchFamily="66" charset="0"/>
                  </a:rPr>
                  <a:t>        </a:t>
                </a:r>
                <a14:m>
                  <m:oMath xmlns:m="http://schemas.openxmlformats.org/officeDocument/2006/math">
                    <m:r>
                      <a:rPr lang="en-US" altLang="zh-CN" sz="1800" b="1" i="1" dirty="0" smtClean="0">
                        <a:solidFill>
                          <a:schemeClr val="bg2"/>
                        </a:solidFill>
                        <a:latin typeface="Cambria Math" panose="02040503050406030204" pitchFamily="18" charset="0"/>
                      </a:rPr>
                      <m:t>𝒃𝒓𝒆𝒂𝒌</m:t>
                    </m:r>
                    <m:r>
                      <a:rPr lang="en-US" altLang="zh-CN" sz="1800" b="1" i="1" dirty="0" smtClean="0">
                        <a:solidFill>
                          <a:schemeClr val="bg2"/>
                        </a:solidFill>
                        <a:latin typeface="Cambria Math" panose="02040503050406030204" pitchFamily="18" charset="0"/>
                      </a:rPr>
                      <m:t>;</m:t>
                    </m:r>
                  </m:oMath>
                </a14:m>
                <a:endParaRPr lang="en-US" altLang="zh-CN" sz="1800" b="1" dirty="0">
                  <a:solidFill>
                    <a:schemeClr val="bg2"/>
                  </a:solidFill>
                  <a:latin typeface="Comic Sans MS" pitchFamily="66" charset="0"/>
                </a:endParaRPr>
              </a:p>
              <a:p>
                <a:pPr algn="l">
                  <a:lnSpc>
                    <a:spcPct val="120000"/>
                  </a:lnSpc>
                </a:pPr>
                <a:r>
                  <a:rPr lang="en-US" altLang="zh-CN" sz="1800" b="1" dirty="0">
                    <a:solidFill>
                      <a:schemeClr val="bg2"/>
                    </a:solidFill>
                  </a:rPr>
                  <a:t>      </a:t>
                </a:r>
                <a14:m>
                  <m:oMath xmlns:m="http://schemas.openxmlformats.org/officeDocument/2006/math">
                    <m:r>
                      <a:rPr lang="en-US" altLang="zh-CN" sz="1800" b="1" i="1" dirty="0" smtClean="0">
                        <a:solidFill>
                          <a:schemeClr val="bg2"/>
                        </a:solidFill>
                        <a:latin typeface="Cambria Math" panose="02040503050406030204" pitchFamily="18" charset="0"/>
                      </a:rPr>
                      <m:t>}</m:t>
                    </m:r>
                    <m:r>
                      <a:rPr lang="en-US" altLang="zh-CN" sz="1800" b="1" i="1" dirty="0" smtClean="0">
                        <a:solidFill>
                          <a:schemeClr val="bg2"/>
                        </a:solidFill>
                        <a:latin typeface="Cambria Math" panose="02040503050406030204" pitchFamily="18" charset="0"/>
                      </a:rPr>
                      <m:t>𝒆𝒍𝒔𝒆</m:t>
                    </m:r>
                    <m:r>
                      <a:rPr lang="en-US" altLang="zh-CN" sz="1800" b="1" i="1" dirty="0" smtClean="0">
                        <a:solidFill>
                          <a:schemeClr val="bg2"/>
                        </a:solidFill>
                        <a:latin typeface="Cambria Math" panose="02040503050406030204" pitchFamily="18" charset="0"/>
                      </a:rPr>
                      <m:t>{</m:t>
                    </m:r>
                  </m:oMath>
                </a14:m>
                <a:endParaRPr lang="en-US" altLang="zh-CN" sz="1800" b="1" dirty="0">
                  <a:solidFill>
                    <a:schemeClr val="bg2"/>
                  </a:solidFill>
                  <a:latin typeface="Comic Sans MS" pitchFamily="66" charset="0"/>
                </a:endParaRPr>
              </a:p>
              <a:p>
                <a:pPr lvl="2" algn="l">
                  <a:lnSpc>
                    <a:spcPct val="120000"/>
                  </a:lnSpc>
                </a:pPr>
                <a:r>
                  <a:rPr lang="en-US" altLang="zh-CN" sz="1600" b="1" dirty="0">
                    <a:solidFill>
                      <a:schemeClr val="bg2"/>
                    </a:solidFill>
                    <a:cs typeface="Times New Roman" panose="02020603050405020304" pitchFamily="18" charset="0"/>
                  </a:rPr>
                  <a:t>place the process in the waiting queue associated with the first S</a:t>
                </a:r>
                <a:r>
                  <a:rPr lang="en-US" altLang="zh-CN" sz="1600" b="1" baseline="-25000" dirty="0">
                    <a:solidFill>
                      <a:schemeClr val="bg2"/>
                    </a:solidFill>
                    <a:cs typeface="Times New Roman" panose="02020603050405020304" pitchFamily="18" charset="0"/>
                  </a:rPr>
                  <a:t>i</a:t>
                </a:r>
                <a:r>
                  <a:rPr lang="en-US" altLang="zh-CN" sz="1600" b="1" dirty="0">
                    <a:solidFill>
                      <a:schemeClr val="bg2"/>
                    </a:solidFill>
                    <a:cs typeface="Times New Roman" panose="02020603050405020304" pitchFamily="18" charset="0"/>
                  </a:rPr>
                  <a:t> found   with S</a:t>
                </a:r>
                <a:r>
                  <a:rPr lang="en-US" altLang="zh-CN" sz="1600" b="1" baseline="-25000" dirty="0">
                    <a:solidFill>
                      <a:schemeClr val="bg2"/>
                    </a:solidFill>
                    <a:cs typeface="Times New Roman" panose="02020603050405020304" pitchFamily="18" charset="0"/>
                  </a:rPr>
                  <a:t>i</a:t>
                </a:r>
                <a:r>
                  <a:rPr lang="zh-CN" altLang="en-US" sz="1600" b="1" dirty="0">
                    <a:solidFill>
                      <a:schemeClr val="bg2"/>
                    </a:solidFill>
                    <a:cs typeface="Times New Roman" panose="02020603050405020304" pitchFamily="18" charset="0"/>
                  </a:rPr>
                  <a:t>＜</a:t>
                </a:r>
                <a:r>
                  <a:rPr lang="en-US" altLang="zh-CN" sz="1600" b="1" dirty="0">
                    <a:solidFill>
                      <a:schemeClr val="bg2"/>
                    </a:solidFill>
                    <a:cs typeface="Times New Roman" panose="02020603050405020304" pitchFamily="18" charset="0"/>
                  </a:rPr>
                  <a:t>1, and set the program count of this process to the beginning of </a:t>
                </a:r>
                <a:r>
                  <a:rPr lang="en-US" altLang="zh-CN" sz="1600" b="1" dirty="0" err="1">
                    <a:solidFill>
                      <a:schemeClr val="bg2"/>
                    </a:solidFill>
                    <a:cs typeface="Times New Roman" panose="02020603050405020304" pitchFamily="18" charset="0"/>
                  </a:rPr>
                  <a:t>Swait</a:t>
                </a:r>
                <a:r>
                  <a:rPr lang="en-US" altLang="zh-CN" sz="1600" b="1" dirty="0">
                    <a:solidFill>
                      <a:schemeClr val="bg2"/>
                    </a:solidFill>
                    <a:cs typeface="Times New Roman" panose="02020603050405020304" pitchFamily="18" charset="0"/>
                  </a:rPr>
                  <a:t> operation</a:t>
                </a:r>
                <a:endParaRPr lang="en-US" altLang="zh-CN" sz="1800" b="1" dirty="0">
                  <a:solidFill>
                    <a:schemeClr val="bg2"/>
                  </a:solidFill>
                  <a:cs typeface="Times New Roman" panose="02020603050405020304" pitchFamily="18" charset="0"/>
                </a:endParaRPr>
              </a:p>
              <a:p>
                <a:pPr algn="l">
                  <a:lnSpc>
                    <a:spcPct val="120000"/>
                  </a:lnSpc>
                </a:pPr>
                <a14:m>
                  <m:oMathPara xmlns:m="http://schemas.openxmlformats.org/officeDocument/2006/math">
                    <m:oMathParaPr>
                      <m:jc m:val="left"/>
                    </m:oMathParaPr>
                    <m:oMath xmlns:m="http://schemas.openxmlformats.org/officeDocument/2006/math">
                      <m:r>
                        <a:rPr lang="en-US" altLang="zh-CN" sz="1800" b="1" i="1" dirty="0" smtClean="0">
                          <a:solidFill>
                            <a:schemeClr val="bg2"/>
                          </a:solidFill>
                          <a:latin typeface="Cambria Math" panose="02040503050406030204" pitchFamily="18" charset="0"/>
                        </a:rPr>
                        <m:t>     }</m:t>
                      </m:r>
                    </m:oMath>
                  </m:oMathPara>
                </a14:m>
                <a:endParaRPr lang="en-US" altLang="zh-CN" sz="1800" b="1" dirty="0">
                  <a:solidFill>
                    <a:schemeClr val="bg2"/>
                  </a:solidFill>
                  <a:latin typeface="Comic Sans MS" pitchFamily="66" charset="0"/>
                </a:endParaRPr>
              </a:p>
              <a:p>
                <a:pPr algn="just">
                  <a:lnSpc>
                    <a:spcPct val="120000"/>
                  </a:lnSpc>
                </a:pPr>
                <a14:m>
                  <m:oMathPara xmlns:m="http://schemas.openxmlformats.org/officeDocument/2006/math">
                    <m:oMathParaPr>
                      <m:jc m:val="left"/>
                    </m:oMathParaPr>
                    <m:oMath xmlns:m="http://schemas.openxmlformats.org/officeDocument/2006/math">
                      <m:r>
                        <a:rPr lang="en-US" altLang="zh-CN" sz="1800" b="1" i="1" dirty="0" smtClean="0">
                          <a:solidFill>
                            <a:schemeClr val="bg2"/>
                          </a:solidFill>
                          <a:latin typeface="Cambria Math" panose="02040503050406030204" pitchFamily="18" charset="0"/>
                        </a:rPr>
                        <m:t>}</m:t>
                      </m:r>
                    </m:oMath>
                  </m:oMathPara>
                </a14:m>
                <a:endParaRPr lang="en-US" altLang="zh-CN" sz="1800" b="1" dirty="0">
                  <a:solidFill>
                    <a:schemeClr val="bg2"/>
                  </a:solidFill>
                  <a:latin typeface="Comic Sans MS" pitchFamily="66" charset="0"/>
                </a:endParaRPr>
              </a:p>
            </p:txBody>
          </p:sp>
        </mc:Choice>
        <mc:Fallback xmlns="">
          <p:sp>
            <p:nvSpPr>
              <p:cNvPr id="8" name="Text Box 4"/>
              <p:cNvSpPr txBox="1">
                <a:spLocks noRot="1" noChangeAspect="1" noMove="1" noResize="1" noEditPoints="1" noAdjustHandles="1" noChangeArrowheads="1" noChangeShapeType="1" noTextEdit="1"/>
              </p:cNvSpPr>
              <p:nvPr/>
            </p:nvSpPr>
            <p:spPr bwMode="auto">
              <a:xfrm>
                <a:off x="174266" y="2159921"/>
                <a:ext cx="4582490" cy="3896451"/>
              </a:xfrm>
              <a:prstGeom prst="rect">
                <a:avLst/>
              </a:prstGeom>
              <a:blipFill rotWithShape="0">
                <a:blip r:embed="rId3"/>
                <a:stretch>
                  <a:fillRect l="-533" r="-799" b="-156"/>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Rectangle 5"/>
              <p:cNvSpPr>
                <a:spLocks noChangeArrowheads="1"/>
              </p:cNvSpPr>
              <p:nvPr/>
            </p:nvSpPr>
            <p:spPr bwMode="auto">
              <a:xfrm>
                <a:off x="191826" y="1454417"/>
                <a:ext cx="4564930" cy="523220"/>
              </a:xfrm>
              <a:prstGeom prst="rect">
                <a:avLst/>
              </a:prstGeom>
              <a:solidFill>
                <a:schemeClr val="accent5">
                  <a:lumMod val="40000"/>
                  <a:lumOff val="60000"/>
                </a:schemeClr>
              </a:solidFill>
              <a:ln w="9525">
                <a:noFill/>
                <a:miter lim="800000"/>
                <a:headEnd/>
                <a:tailEnd/>
              </a:ln>
            </p:spPr>
            <p:txBody>
              <a:bodyPr wrap="square">
                <a:spAutoFit/>
              </a:bodyPr>
              <a:lstStyle/>
              <a:p>
                <a:pPr algn="l" eaLnBrk="0" hangingPunct="0"/>
                <a14:m>
                  <m:oMathPara xmlns:m="http://schemas.openxmlformats.org/officeDocument/2006/math">
                    <m:oMathParaPr>
                      <m:jc m:val="centerGroup"/>
                    </m:oMathParaPr>
                    <m:oMath xmlns:m="http://schemas.openxmlformats.org/officeDocument/2006/math">
                      <m:r>
                        <a:rPr lang="en-US" altLang="zh-CN" sz="2800" i="1" dirty="0" smtClean="0">
                          <a:solidFill>
                            <a:prstClr val="black"/>
                          </a:solidFill>
                          <a:latin typeface="Cambria Math" panose="02040503050406030204" pitchFamily="18" charset="0"/>
                        </a:rPr>
                        <m:t>𝑆𝑤𝑎𝑖𝑡</m:t>
                      </m:r>
                      <m:r>
                        <a:rPr lang="en-US" altLang="zh-CN" sz="2800" i="1" dirty="0" smtClean="0">
                          <a:solidFill>
                            <a:prstClr val="black"/>
                          </a:solidFill>
                          <a:latin typeface="Cambria Math" panose="02040503050406030204" pitchFamily="18" charset="0"/>
                        </a:rPr>
                        <m:t>(</m:t>
                      </m:r>
                      <m:r>
                        <a:rPr lang="en-US" altLang="zh-CN" sz="2800" i="1" dirty="0" smtClean="0">
                          <a:solidFill>
                            <a:prstClr val="black"/>
                          </a:solidFill>
                          <a:latin typeface="Cambria Math" panose="02040503050406030204" pitchFamily="18" charset="0"/>
                        </a:rPr>
                        <m:t>𝑆</m:t>
                      </m:r>
                      <m:r>
                        <a:rPr lang="en-US" altLang="zh-CN" sz="2800" i="1" dirty="0" smtClean="0">
                          <a:solidFill>
                            <a:prstClr val="black"/>
                          </a:solidFill>
                          <a:latin typeface="Cambria Math" panose="02040503050406030204" pitchFamily="18" charset="0"/>
                        </a:rPr>
                        <m:t>1, </m:t>
                      </m:r>
                      <m:r>
                        <a:rPr lang="en-US" altLang="zh-CN" sz="2800" i="1" dirty="0">
                          <a:solidFill>
                            <a:prstClr val="black"/>
                          </a:solidFill>
                          <a:latin typeface="Cambria Math" panose="02040503050406030204" pitchFamily="18" charset="0"/>
                        </a:rPr>
                        <m:t>𝑆</m:t>
                      </m:r>
                      <m:r>
                        <a:rPr lang="en-US" altLang="zh-CN" sz="2800" i="1" dirty="0">
                          <a:solidFill>
                            <a:prstClr val="black"/>
                          </a:solidFill>
                          <a:latin typeface="Cambria Math" panose="02040503050406030204" pitchFamily="18" charset="0"/>
                        </a:rPr>
                        <m:t>2, …, </m:t>
                      </m:r>
                      <m:r>
                        <a:rPr lang="en-US" altLang="zh-CN" sz="2800" i="1" dirty="0" err="1">
                          <a:solidFill>
                            <a:prstClr val="black"/>
                          </a:solidFill>
                          <a:latin typeface="Cambria Math" panose="02040503050406030204" pitchFamily="18" charset="0"/>
                        </a:rPr>
                        <m:t>𝑆𝑛</m:t>
                      </m:r>
                      <m:r>
                        <a:rPr lang="en-US" altLang="zh-CN" sz="2800" i="1" dirty="0" smtClean="0">
                          <a:solidFill>
                            <a:prstClr val="black"/>
                          </a:solidFill>
                          <a:latin typeface="Cambria Math" panose="02040503050406030204" pitchFamily="18" charset="0"/>
                        </a:rPr>
                        <m:t>)</m:t>
                      </m:r>
                    </m:oMath>
                  </m:oMathPara>
                </a14:m>
                <a:endParaRPr lang="zh-CN" altLang="en-US" sz="2800" dirty="0">
                  <a:solidFill>
                    <a:prstClr val="black"/>
                  </a:solidFill>
                  <a:latin typeface="Arial" charset="0"/>
                </a:endParaRPr>
              </a:p>
            </p:txBody>
          </p:sp>
        </mc:Choice>
        <mc:Fallback xmlns="">
          <p:sp>
            <p:nvSpPr>
              <p:cNvPr id="10" name="Rectangle 5"/>
              <p:cNvSpPr>
                <a:spLocks noRot="1" noChangeAspect="1" noMove="1" noResize="1" noEditPoints="1" noAdjustHandles="1" noChangeArrowheads="1" noChangeShapeType="1" noTextEdit="1"/>
              </p:cNvSpPr>
              <p:nvPr/>
            </p:nvSpPr>
            <p:spPr bwMode="auto">
              <a:xfrm>
                <a:off x="191826" y="1454417"/>
                <a:ext cx="4564930" cy="523220"/>
              </a:xfrm>
              <a:prstGeom prst="rect">
                <a:avLst/>
              </a:prstGeom>
              <a:blipFill rotWithShape="0">
                <a:blip r:embed="rId4"/>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Rectangle 5"/>
              <p:cNvSpPr>
                <a:spLocks noChangeArrowheads="1"/>
              </p:cNvSpPr>
              <p:nvPr/>
            </p:nvSpPr>
            <p:spPr bwMode="auto">
              <a:xfrm>
                <a:off x="4936824" y="1453295"/>
                <a:ext cx="4144586" cy="523220"/>
              </a:xfrm>
              <a:prstGeom prst="rect">
                <a:avLst/>
              </a:prstGeom>
              <a:solidFill>
                <a:schemeClr val="accent5">
                  <a:lumMod val="40000"/>
                  <a:lumOff val="60000"/>
                </a:schemeClr>
              </a:solidFill>
              <a:ln w="9525">
                <a:noFill/>
                <a:miter lim="800000"/>
                <a:headEnd/>
                <a:tailEnd/>
              </a:ln>
            </p:spPr>
            <p:txBody>
              <a:bodyPr wrap="square">
                <a:spAutoFit/>
              </a:bodyPr>
              <a:lstStyle/>
              <a:p>
                <a:pPr algn="just" eaLnBrk="0" hangingPunct="0"/>
                <a14:m>
                  <m:oMathPara xmlns:m="http://schemas.openxmlformats.org/officeDocument/2006/math">
                    <m:oMathParaPr>
                      <m:jc m:val="centerGroup"/>
                    </m:oMathParaPr>
                    <m:oMath xmlns:m="http://schemas.openxmlformats.org/officeDocument/2006/math">
                      <m:r>
                        <a:rPr lang="en-US" altLang="zh-CN" sz="2800" i="1" dirty="0" smtClean="0">
                          <a:solidFill>
                            <a:prstClr val="black"/>
                          </a:solidFill>
                          <a:latin typeface="Cambria Math" panose="02040503050406030204" pitchFamily="18" charset="0"/>
                        </a:rPr>
                        <m:t>𝑆𝑠𝑖𝑔𝑛𝑎𝑙</m:t>
                      </m:r>
                      <m:r>
                        <a:rPr lang="en-US" altLang="zh-CN" sz="2800" i="1" dirty="0">
                          <a:solidFill>
                            <a:prstClr val="black"/>
                          </a:solidFill>
                          <a:latin typeface="Cambria Math" panose="02040503050406030204" pitchFamily="18" charset="0"/>
                        </a:rPr>
                        <m:t>(</m:t>
                      </m:r>
                      <m:r>
                        <a:rPr lang="en-US" altLang="zh-CN" sz="2800" i="1" dirty="0">
                          <a:solidFill>
                            <a:prstClr val="black"/>
                          </a:solidFill>
                          <a:latin typeface="Cambria Math" panose="02040503050406030204" pitchFamily="18" charset="0"/>
                        </a:rPr>
                        <m:t>𝑆</m:t>
                      </m:r>
                      <m:r>
                        <a:rPr lang="en-US" altLang="zh-CN" sz="2800" i="1" dirty="0">
                          <a:solidFill>
                            <a:prstClr val="black"/>
                          </a:solidFill>
                          <a:latin typeface="Cambria Math" panose="02040503050406030204" pitchFamily="18" charset="0"/>
                        </a:rPr>
                        <m:t>1, </m:t>
                      </m:r>
                      <m:r>
                        <a:rPr lang="en-US" altLang="zh-CN" sz="2800" i="1" dirty="0">
                          <a:solidFill>
                            <a:prstClr val="black"/>
                          </a:solidFill>
                          <a:latin typeface="Cambria Math" panose="02040503050406030204" pitchFamily="18" charset="0"/>
                        </a:rPr>
                        <m:t>𝑆</m:t>
                      </m:r>
                      <m:r>
                        <a:rPr lang="en-US" altLang="zh-CN" sz="2800" i="1" dirty="0">
                          <a:solidFill>
                            <a:prstClr val="black"/>
                          </a:solidFill>
                          <a:latin typeface="Cambria Math" panose="02040503050406030204" pitchFamily="18" charset="0"/>
                        </a:rPr>
                        <m:t>2, …, </m:t>
                      </m:r>
                      <m:r>
                        <a:rPr lang="en-US" altLang="zh-CN" sz="2800" i="1" dirty="0" err="1">
                          <a:solidFill>
                            <a:prstClr val="black"/>
                          </a:solidFill>
                          <a:latin typeface="Cambria Math" panose="02040503050406030204" pitchFamily="18" charset="0"/>
                        </a:rPr>
                        <m:t>𝑆𝑛</m:t>
                      </m:r>
                      <m:r>
                        <a:rPr lang="en-US" altLang="zh-CN" sz="2800" i="1" dirty="0" smtClean="0">
                          <a:solidFill>
                            <a:prstClr val="black"/>
                          </a:solidFill>
                          <a:latin typeface="Cambria Math" panose="02040503050406030204" pitchFamily="18" charset="0"/>
                        </a:rPr>
                        <m:t>)</m:t>
                      </m:r>
                    </m:oMath>
                  </m:oMathPara>
                </a14:m>
                <a:endParaRPr lang="zh-CN" altLang="en-US" sz="2800" dirty="0">
                  <a:solidFill>
                    <a:prstClr val="black"/>
                  </a:solidFill>
                  <a:latin typeface="Arial" charset="0"/>
                </a:endParaRPr>
              </a:p>
            </p:txBody>
          </p:sp>
        </mc:Choice>
        <mc:Fallback xmlns="">
          <p:sp>
            <p:nvSpPr>
              <p:cNvPr id="13" name="Rectangle 5"/>
              <p:cNvSpPr>
                <a:spLocks noRot="1" noChangeAspect="1" noMove="1" noResize="1" noEditPoints="1" noAdjustHandles="1" noChangeArrowheads="1" noChangeShapeType="1" noTextEdit="1"/>
              </p:cNvSpPr>
              <p:nvPr/>
            </p:nvSpPr>
            <p:spPr bwMode="auto">
              <a:xfrm>
                <a:off x="4936824" y="1453295"/>
                <a:ext cx="4144586" cy="523220"/>
              </a:xfrm>
              <a:prstGeom prst="rect">
                <a:avLst/>
              </a:prstGeom>
              <a:blipFill rotWithShape="0">
                <a:blip r:embed="rId5"/>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 Box 4"/>
              <p:cNvSpPr txBox="1">
                <a:spLocks noChangeArrowheads="1"/>
              </p:cNvSpPr>
              <p:nvPr/>
            </p:nvSpPr>
            <p:spPr bwMode="auto">
              <a:xfrm>
                <a:off x="4919264" y="2159921"/>
                <a:ext cx="4162146" cy="3859518"/>
              </a:xfrm>
              <a:prstGeom prst="rect">
                <a:avLst/>
              </a:prstGeom>
              <a:solidFill>
                <a:schemeClr val="tx2"/>
              </a:solidFill>
              <a:ln w="9525">
                <a:noFill/>
                <a:miter lim="800000"/>
                <a:headEnd/>
                <a:tailEnd/>
              </a:ln>
            </p:spPr>
            <p:txBody>
              <a:bodyPr wrap="square">
                <a:spAutoFit/>
              </a:bodyPr>
              <a:lstStyle/>
              <a:p>
                <a:pPr algn="l">
                  <a:lnSpc>
                    <a:spcPct val="120000"/>
                  </a:lnSpc>
                </a:pPr>
                <a14:m>
                  <m:oMathPara xmlns:m="http://schemas.openxmlformats.org/officeDocument/2006/math">
                    <m:oMathParaPr>
                      <m:jc m:val="left"/>
                    </m:oMathParaPr>
                    <m:oMath xmlns:m="http://schemas.openxmlformats.org/officeDocument/2006/math">
                      <m:r>
                        <a:rPr lang="en-US" altLang="zh-CN" sz="1800" b="1" i="1" dirty="0" smtClean="0">
                          <a:solidFill>
                            <a:schemeClr val="bg2"/>
                          </a:solidFill>
                          <a:latin typeface="Cambria Math" panose="02040503050406030204" pitchFamily="18" charset="0"/>
                        </a:rPr>
                        <m:t>𝑾𝒉𝒊𝒍𝒆</m:t>
                      </m:r>
                      <m:d>
                        <m:dPr>
                          <m:ctrlPr>
                            <a:rPr lang="en-US" altLang="zh-CN" sz="1800" b="1" i="1" dirty="0" smtClean="0">
                              <a:solidFill>
                                <a:schemeClr val="bg2"/>
                              </a:solidFill>
                              <a:latin typeface="Cambria Math" panose="02040503050406030204" pitchFamily="18" charset="0"/>
                            </a:rPr>
                          </m:ctrlPr>
                        </m:dPr>
                        <m:e>
                          <m:r>
                            <a:rPr lang="en-US" altLang="zh-CN" sz="1800" b="1" i="1" dirty="0" smtClean="0">
                              <a:solidFill>
                                <a:schemeClr val="bg2"/>
                              </a:solidFill>
                              <a:latin typeface="Cambria Math" panose="02040503050406030204" pitchFamily="18" charset="0"/>
                            </a:rPr>
                            <m:t>𝑻𝑹𝑼𝑬</m:t>
                          </m:r>
                        </m:e>
                      </m:d>
                      <m:r>
                        <a:rPr lang="en-US" altLang="zh-CN" sz="1800" b="1" i="1" dirty="0" smtClean="0">
                          <a:solidFill>
                            <a:schemeClr val="bg2"/>
                          </a:solidFill>
                          <a:latin typeface="Cambria Math" panose="02040503050406030204" pitchFamily="18" charset="0"/>
                        </a:rPr>
                        <m:t>{</m:t>
                      </m:r>
                    </m:oMath>
                  </m:oMathPara>
                </a14:m>
                <a:endParaRPr lang="en-US" altLang="zh-CN" sz="1800" b="1" dirty="0">
                  <a:solidFill>
                    <a:schemeClr val="bg2"/>
                  </a:solidFill>
                  <a:latin typeface="Comic Sans MS" pitchFamily="66" charset="0"/>
                </a:endParaRPr>
              </a:p>
              <a:p>
                <a:pPr algn="l">
                  <a:lnSpc>
                    <a:spcPct val="120000"/>
                  </a:lnSpc>
                </a:pPr>
                <a14:m>
                  <m:oMathPara xmlns:m="http://schemas.openxmlformats.org/officeDocument/2006/math">
                    <m:oMathParaPr>
                      <m:jc m:val="centerGroup"/>
                    </m:oMathParaPr>
                    <m:oMath xmlns:m="http://schemas.openxmlformats.org/officeDocument/2006/math">
                      <m:r>
                        <a:rPr lang="en-US" altLang="zh-CN" sz="1800" b="1" i="1" dirty="0" smtClean="0">
                          <a:solidFill>
                            <a:schemeClr val="bg2"/>
                          </a:solidFill>
                          <a:latin typeface="Cambria Math" panose="02040503050406030204" pitchFamily="18" charset="0"/>
                        </a:rPr>
                        <m:t>𝒇𝒐𝒓</m:t>
                      </m:r>
                      <m:d>
                        <m:dPr>
                          <m:begChr m:val="（"/>
                          <m:endChr m:val="）"/>
                          <m:ctrlPr>
                            <a:rPr lang="zh-CN" altLang="en-US" sz="1800" b="1" i="1" dirty="0" smtClean="0">
                              <a:solidFill>
                                <a:schemeClr val="bg2"/>
                              </a:solidFill>
                              <a:latin typeface="Cambria Math" panose="02040503050406030204" pitchFamily="18" charset="0"/>
                            </a:rPr>
                          </m:ctrlPr>
                        </m:dPr>
                        <m:e>
                          <m:r>
                            <a:rPr lang="en-US" altLang="zh-CN" sz="1800" b="1" i="1" dirty="0" err="1" smtClean="0">
                              <a:solidFill>
                                <a:schemeClr val="bg2"/>
                              </a:solidFill>
                              <a:latin typeface="Cambria Math" panose="02040503050406030204" pitchFamily="18" charset="0"/>
                            </a:rPr>
                            <m:t>𝒊</m:t>
                          </m:r>
                          <m:r>
                            <a:rPr lang="en-US" altLang="zh-CN" sz="1800" b="1" i="1" dirty="0" smtClean="0">
                              <a:solidFill>
                                <a:schemeClr val="bg2"/>
                              </a:solidFill>
                              <a:latin typeface="Cambria Math" panose="02040503050406030204" pitchFamily="18" charset="0"/>
                            </a:rPr>
                            <m:t>=</m:t>
                          </m:r>
                          <m:r>
                            <a:rPr lang="en-US" altLang="zh-CN" sz="1800" b="1" i="1" dirty="0" smtClean="0">
                              <a:solidFill>
                                <a:schemeClr val="bg2"/>
                              </a:solidFill>
                              <a:latin typeface="Cambria Math" panose="02040503050406030204" pitchFamily="18" charset="0"/>
                            </a:rPr>
                            <m:t>𝟏</m:t>
                          </m:r>
                          <m:r>
                            <a:rPr lang="zh-CN" altLang="en-US" sz="1800" b="1" i="1" dirty="0" smtClean="0">
                              <a:solidFill>
                                <a:schemeClr val="bg2"/>
                              </a:solidFill>
                              <a:latin typeface="Cambria Math" panose="02040503050406030204" pitchFamily="18" charset="0"/>
                            </a:rPr>
                            <m:t>；</m:t>
                          </m:r>
                          <m:r>
                            <a:rPr lang="en-US" altLang="zh-CN" sz="1800" b="1" i="1" dirty="0" err="1" smtClean="0">
                              <a:solidFill>
                                <a:schemeClr val="bg2"/>
                              </a:solidFill>
                              <a:latin typeface="Cambria Math" panose="02040503050406030204" pitchFamily="18" charset="0"/>
                            </a:rPr>
                            <m:t>𝒊</m:t>
                          </m:r>
                          <m:r>
                            <a:rPr lang="en-US" altLang="zh-CN" sz="1800" b="1" i="1" dirty="0" smtClean="0">
                              <a:solidFill>
                                <a:schemeClr val="bg2"/>
                              </a:solidFill>
                              <a:latin typeface="Cambria Math" panose="02040503050406030204" pitchFamily="18" charset="0"/>
                            </a:rPr>
                            <m:t>&lt;=</m:t>
                          </m:r>
                          <m:r>
                            <a:rPr lang="en-US" altLang="zh-CN" sz="1800" b="1" i="1" dirty="0" err="1" smtClean="0">
                              <a:solidFill>
                                <a:schemeClr val="bg2"/>
                              </a:solidFill>
                              <a:latin typeface="Cambria Math" panose="02040503050406030204" pitchFamily="18" charset="0"/>
                            </a:rPr>
                            <m:t>𝒏</m:t>
                          </m:r>
                          <m:r>
                            <a:rPr lang="en-US" altLang="zh-CN" sz="1800" b="1" i="1" dirty="0" err="1" smtClean="0">
                              <a:solidFill>
                                <a:schemeClr val="bg2"/>
                              </a:solidFill>
                              <a:latin typeface="Cambria Math" panose="02040503050406030204" pitchFamily="18" charset="0"/>
                            </a:rPr>
                            <m:t>;</m:t>
                          </m:r>
                          <m:r>
                            <a:rPr lang="en-US" altLang="zh-CN" sz="1800" b="1" i="1" dirty="0" err="1" smtClean="0">
                              <a:solidFill>
                                <a:schemeClr val="bg2"/>
                              </a:solidFill>
                              <a:latin typeface="Cambria Math" panose="02040503050406030204" pitchFamily="18" charset="0"/>
                            </a:rPr>
                            <m:t>𝒊</m:t>
                          </m:r>
                          <m:r>
                            <a:rPr lang="en-US" altLang="zh-CN" sz="1800" b="1" i="1" dirty="0" smtClean="0">
                              <a:solidFill>
                                <a:schemeClr val="bg2"/>
                              </a:solidFill>
                              <a:latin typeface="Cambria Math" panose="02040503050406030204" pitchFamily="18" charset="0"/>
                            </a:rPr>
                            <m:t>++</m:t>
                          </m:r>
                        </m:e>
                      </m:d>
                      <m:r>
                        <a:rPr lang="en-US" altLang="zh-CN" sz="1800" b="1" i="1" dirty="0" smtClean="0">
                          <a:solidFill>
                            <a:schemeClr val="bg2"/>
                          </a:solidFill>
                          <a:latin typeface="Cambria Math" panose="02040503050406030204" pitchFamily="18" charset="0"/>
                        </a:rPr>
                        <m:t>{</m:t>
                      </m:r>
                    </m:oMath>
                  </m:oMathPara>
                </a14:m>
                <a:br>
                  <a:rPr lang="en-US" altLang="zh-CN" sz="1800" b="1" i="1" dirty="0">
                    <a:solidFill>
                      <a:schemeClr val="bg2"/>
                    </a:solidFill>
                    <a:latin typeface="Cambria Math" panose="02040503050406030204" pitchFamily="18" charset="0"/>
                  </a:rPr>
                </a:br>
                <a:r>
                  <a:rPr lang="en-US" altLang="zh-CN" sz="1800" b="1" i="1" dirty="0">
                    <a:solidFill>
                      <a:schemeClr val="bg2"/>
                    </a:solidFill>
                    <a:latin typeface="Cambria Math" panose="02040503050406030204" pitchFamily="18" charset="0"/>
                  </a:rPr>
                  <a:t>                             </a:t>
                </a:r>
                <a14:m>
                  <m:oMath xmlns:m="http://schemas.openxmlformats.org/officeDocument/2006/math">
                    <m:r>
                      <a:rPr lang="en-US" altLang="zh-CN" sz="1800" b="1" i="1" dirty="0" smtClean="0">
                        <a:solidFill>
                          <a:schemeClr val="bg2"/>
                        </a:solidFill>
                        <a:latin typeface="Cambria Math" panose="02040503050406030204" pitchFamily="18" charset="0"/>
                      </a:rPr>
                      <m:t>𝑺𝒊</m:t>
                    </m:r>
                    <m:r>
                      <a:rPr lang="en-US" altLang="zh-CN" sz="1800" b="1" i="1" dirty="0" smtClean="0">
                        <a:solidFill>
                          <a:schemeClr val="bg2"/>
                        </a:solidFill>
                        <a:latin typeface="Cambria Math" panose="02040503050406030204" pitchFamily="18" charset="0"/>
                      </a:rPr>
                      <m:t>++;</m:t>
                    </m:r>
                  </m:oMath>
                </a14:m>
                <a:r>
                  <a:rPr lang="en-US" altLang="zh-CN" sz="1800" b="1" dirty="0">
                    <a:solidFill>
                      <a:schemeClr val="bg2"/>
                    </a:solidFill>
                    <a:latin typeface="Comic Sans MS" pitchFamily="66" charset="0"/>
                  </a:rPr>
                  <a:t>       </a:t>
                </a:r>
              </a:p>
              <a:p>
                <a:pPr lvl="3" algn="l" eaLnBrk="0" hangingPunct="0">
                  <a:lnSpc>
                    <a:spcPct val="120000"/>
                  </a:lnSpc>
                </a:pPr>
                <a:r>
                  <a:rPr lang="en-US" altLang="zh-CN" sz="1600" b="1" dirty="0">
                    <a:solidFill>
                      <a:schemeClr val="bg2"/>
                    </a:solidFill>
                    <a:cs typeface="Times New Roman" panose="02020603050405020304" pitchFamily="18" charset="0"/>
                  </a:rPr>
                  <a:t>Remove all the process waiting in the queue associated with Si into the ready queue</a:t>
                </a:r>
              </a:p>
              <a:p>
                <a:pPr algn="just" eaLnBrk="0" hangingPunct="0">
                  <a:lnSpc>
                    <a:spcPct val="120000"/>
                  </a:lnSpc>
                </a:pPr>
                <a:r>
                  <a:rPr lang="en-US" altLang="zh-CN" sz="1600" b="1" dirty="0">
                    <a:solidFill>
                      <a:schemeClr val="bg2"/>
                    </a:solidFill>
                    <a:cs typeface="Times New Roman" panose="02020603050405020304" pitchFamily="18" charset="0"/>
                  </a:rPr>
                  <a:t>              </a:t>
                </a:r>
                <a14:m>
                  <m:oMath xmlns:m="http://schemas.openxmlformats.org/officeDocument/2006/math">
                    <m:r>
                      <a:rPr lang="en-US" altLang="zh-CN" sz="1600" b="1" dirty="0">
                        <a:solidFill>
                          <a:schemeClr val="bg2"/>
                        </a:solidFill>
                        <a:latin typeface="Cambria Math" panose="02040503050406030204" pitchFamily="18" charset="0"/>
                        <a:cs typeface="Times New Roman" panose="02020603050405020304" pitchFamily="18" charset="0"/>
                      </a:rPr>
                      <m:t>    }</m:t>
                    </m:r>
                  </m:oMath>
                </a14:m>
                <a:endParaRPr lang="en-US" altLang="zh-CN" sz="1600" b="1" dirty="0">
                  <a:solidFill>
                    <a:schemeClr val="bg2"/>
                  </a:solidFill>
                  <a:cs typeface="Times New Roman" panose="02020603050405020304" pitchFamily="18" charset="0"/>
                </a:endParaRPr>
              </a:p>
              <a:p>
                <a:pPr algn="just" eaLnBrk="0" hangingPunct="0">
                  <a:lnSpc>
                    <a:spcPct val="120000"/>
                  </a:lnSpc>
                </a:pPr>
                <a:r>
                  <a:rPr lang="en-US" altLang="zh-CN" sz="1600" b="1" dirty="0">
                    <a:solidFill>
                      <a:schemeClr val="bg2"/>
                    </a:solidFill>
                    <a:cs typeface="Times New Roman" panose="02020603050405020304" pitchFamily="18" charset="0"/>
                  </a:rPr>
                  <a:t>                  break;</a:t>
                </a:r>
              </a:p>
              <a:p>
                <a:pPr algn="just">
                  <a:lnSpc>
                    <a:spcPct val="120000"/>
                  </a:lnSpc>
                </a:pPr>
                <a14:m>
                  <m:oMathPara xmlns:m="http://schemas.openxmlformats.org/officeDocument/2006/math">
                    <m:oMathParaPr>
                      <m:jc m:val="left"/>
                    </m:oMathParaPr>
                    <m:oMath xmlns:m="http://schemas.openxmlformats.org/officeDocument/2006/math">
                      <m:r>
                        <a:rPr lang="en-US" altLang="zh-CN" sz="1800" b="1" i="1" dirty="0" smtClean="0">
                          <a:solidFill>
                            <a:schemeClr val="bg2"/>
                          </a:solidFill>
                          <a:latin typeface="Cambria Math" panose="02040503050406030204" pitchFamily="18" charset="0"/>
                        </a:rPr>
                        <m:t>}</m:t>
                      </m:r>
                    </m:oMath>
                  </m:oMathPara>
                </a14:m>
                <a:endParaRPr lang="en-US" altLang="zh-CN" sz="1800" b="1" dirty="0">
                  <a:solidFill>
                    <a:schemeClr val="bg2"/>
                  </a:solidFill>
                  <a:latin typeface="Comic Sans MS" pitchFamily="66" charset="0"/>
                </a:endParaRPr>
              </a:p>
              <a:p>
                <a:pPr algn="just">
                  <a:lnSpc>
                    <a:spcPct val="120000"/>
                  </a:lnSpc>
                </a:pPr>
                <a:endParaRPr lang="en-US" altLang="zh-CN" sz="1800" b="1" dirty="0">
                  <a:solidFill>
                    <a:schemeClr val="bg2"/>
                  </a:solidFill>
                  <a:latin typeface="Comic Sans MS" pitchFamily="66" charset="0"/>
                </a:endParaRPr>
              </a:p>
              <a:p>
                <a:pPr algn="just">
                  <a:lnSpc>
                    <a:spcPct val="120000"/>
                  </a:lnSpc>
                </a:pPr>
                <a:endParaRPr lang="en-US" altLang="zh-CN" sz="1800" b="1" dirty="0">
                  <a:solidFill>
                    <a:schemeClr val="bg2"/>
                  </a:solidFill>
                  <a:latin typeface="Comic Sans MS" pitchFamily="66" charset="0"/>
                </a:endParaRPr>
              </a:p>
            </p:txBody>
          </p:sp>
        </mc:Choice>
        <mc:Fallback xmlns="">
          <p:sp>
            <p:nvSpPr>
              <p:cNvPr id="14" name="Text Box 4"/>
              <p:cNvSpPr txBox="1">
                <a:spLocks noRot="1" noChangeAspect="1" noMove="1" noResize="1" noEditPoints="1" noAdjustHandles="1" noChangeArrowheads="1" noChangeShapeType="1" noTextEdit="1"/>
              </p:cNvSpPr>
              <p:nvPr/>
            </p:nvSpPr>
            <p:spPr bwMode="auto">
              <a:xfrm>
                <a:off x="4919264" y="2159921"/>
                <a:ext cx="4162146" cy="3859518"/>
              </a:xfrm>
              <a:prstGeom prst="rect">
                <a:avLst/>
              </a:prstGeom>
              <a:blipFill rotWithShape="0">
                <a:blip r:embed="rId6"/>
                <a:stretch>
                  <a:fillRect l="-586"/>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34215860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120081"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信号量机制</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整型信号量</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记录型信号量</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AND</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型信号量</a:t>
            </a:r>
          </a:p>
        </p:txBody>
      </p:sp>
      <p:sp>
        <p:nvSpPr>
          <p:cNvPr id="7" name="剪去单角的矩形 6"/>
          <p:cNvSpPr/>
          <p:nvPr/>
        </p:nvSpPr>
        <p:spPr>
          <a:xfrm>
            <a:off x="6685856" y="761331"/>
            <a:ext cx="24581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信号量集</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8" name="Rectangle 3"/>
              <p:cNvSpPr txBox="1">
                <a:spLocks noChangeArrowheads="1"/>
              </p:cNvSpPr>
              <p:nvPr/>
            </p:nvSpPr>
            <p:spPr>
              <a:xfrm>
                <a:off x="120178" y="1556792"/>
                <a:ext cx="8915400" cy="4525963"/>
              </a:xfrm>
              <a:prstGeom prst="rect">
                <a:avLst/>
              </a:prstGeom>
              <a:solidFill>
                <a:schemeClr val="accent6">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vert="horz">
                <a:normAutofit lnSpcReduction="1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566928" marR="0" lvl="0" indent="-457200" algn="l" defTabSz="914400" rtl="0" eaLnBrk="1" fontAlgn="auto" latinLnBrk="0" hangingPunct="1">
                  <a:lnSpc>
                    <a:spcPct val="150000"/>
                  </a:lnSpc>
                  <a:spcBef>
                    <a:spcPct val="0"/>
                  </a:spcBef>
                  <a:spcAft>
                    <a:spcPts val="0"/>
                  </a:spcAft>
                  <a:buClr>
                    <a:srgbClr val="FF0000"/>
                  </a:buClr>
                  <a:buSzPct val="100000"/>
                  <a:buFont typeface="+mj-lt"/>
                  <a:buAutoNum type="arabicPeriod"/>
                  <a:tabLst/>
                  <a:defRPr/>
                </a:pPr>
                <a:r>
                  <a:rPr kumimoji="0" lang="zh-CN" altLang="en-US" sz="2000" b="1" i="0" u="none" strike="noStrike" kern="120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在记录型信号量机制中，</a:t>
                </a:r>
                <a:r>
                  <a:rPr kumimoji="0" lang="en-US" altLang="zh-CN" sz="2000" b="1" i="0" u="none" strike="noStrike" kern="120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wait(S)</a:t>
                </a:r>
                <a:r>
                  <a:rPr kumimoji="0" lang="zh-CN" altLang="en-US" sz="2000" b="1" i="0" u="none" strike="noStrike" kern="120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或</a:t>
                </a:r>
                <a:r>
                  <a:rPr kumimoji="0" lang="en-US" altLang="zh-CN" sz="2000" b="1" i="0" u="none" strike="noStrike" kern="120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signal(S)</a:t>
                </a:r>
                <a:r>
                  <a:rPr kumimoji="0" lang="zh-CN" altLang="en-US" sz="2000" b="1" i="0" u="none" strike="noStrike" kern="120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操作仅能对信号量施以增</a:t>
                </a:r>
                <a:r>
                  <a:rPr kumimoji="0" lang="en-US" altLang="zh-CN" sz="2000" b="1" i="0" u="none" strike="noStrike" kern="120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1</a:t>
                </a:r>
                <a:r>
                  <a:rPr kumimoji="0" lang="zh-CN" altLang="en-US" sz="2000" b="1" i="0" u="none" strike="noStrike" kern="120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或减</a:t>
                </a:r>
                <a:r>
                  <a:rPr kumimoji="0" lang="en-US" altLang="zh-CN" sz="2000" b="1" i="0" u="none" strike="noStrike" kern="120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1</a:t>
                </a:r>
                <a:r>
                  <a:rPr kumimoji="0" lang="zh-CN" altLang="en-US" sz="2000" b="1" i="0" u="none" strike="noStrike" kern="120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的操作，即每次只能</a:t>
                </a:r>
                <a:r>
                  <a:rPr kumimoji="0" lang="zh-CN" altLang="en-US" sz="20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获得或释放一个单位</a:t>
                </a:r>
                <a:r>
                  <a:rPr kumimoji="0" lang="zh-CN" altLang="en-US" sz="2000" b="1" i="0" u="none" strike="noStrike" kern="120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的临界资源。</a:t>
                </a:r>
              </a:p>
              <a:p>
                <a:pPr marL="566928" marR="0" lvl="0" indent="-457200" algn="l" defTabSz="914400" rtl="0" eaLnBrk="1" fontAlgn="auto" latinLnBrk="0" hangingPunct="1">
                  <a:lnSpc>
                    <a:spcPct val="150000"/>
                  </a:lnSpc>
                  <a:spcBef>
                    <a:spcPct val="0"/>
                  </a:spcBef>
                  <a:spcAft>
                    <a:spcPts val="0"/>
                  </a:spcAft>
                  <a:buClr>
                    <a:srgbClr val="FF0000"/>
                  </a:buClr>
                  <a:buSzPct val="100000"/>
                  <a:buFont typeface="+mj-lt"/>
                  <a:buAutoNum type="arabicPeriod"/>
                  <a:tabLst/>
                  <a:defRPr/>
                </a:pPr>
                <a:r>
                  <a:rPr kumimoji="0" lang="zh-CN" altLang="en-US" sz="2000" b="1" i="0" u="none" strike="noStrike" kern="120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当一次需</a:t>
                </a:r>
                <a14:m>
                  <m:oMath xmlns:m="http://schemas.openxmlformats.org/officeDocument/2006/math">
                    <m:r>
                      <a:rPr kumimoji="0" lang="en-US" altLang="zh-CN" sz="2000" b="1" i="1" u="none" strike="noStrike" kern="1200" cap="none" spc="0" normalizeH="0" baseline="0" noProof="0" dirty="0" smtClean="0">
                        <a:ln>
                          <a:noFill/>
                        </a:ln>
                        <a:solidFill>
                          <a:schemeClr val="bg2">
                            <a:lumMod val="50000"/>
                          </a:schemeClr>
                        </a:solidFill>
                        <a:effectLst>
                          <a:outerShdw blurRad="38100" dist="38100" dir="2700000" algn="tl">
                            <a:srgbClr val="000000">
                              <a:alpha val="43137"/>
                            </a:srgbClr>
                          </a:outerShdw>
                        </a:effectLst>
                        <a:uLnTx/>
                        <a:uFillTx/>
                        <a:latin typeface="Cambria Math" panose="02040503050406030204" pitchFamily="18" charset="0"/>
                        <a:ea typeface="华文楷体" panose="02010600040101010101" pitchFamily="2" charset="-122"/>
                      </a:rPr>
                      <m:t>𝑵</m:t>
                    </m:r>
                  </m:oMath>
                </a14:m>
                <a:r>
                  <a:rPr kumimoji="0" lang="zh-CN" altLang="en-US" sz="2000" b="1" i="0" u="none" strike="noStrike" kern="120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个某类临界资源时，怎么办？</a:t>
                </a:r>
              </a:p>
              <a:p>
                <a:pPr marL="566928" marR="0" lvl="0" indent="-457200" algn="l" defTabSz="914400" rtl="0" eaLnBrk="1" fontAlgn="auto" latinLnBrk="0" hangingPunct="1">
                  <a:lnSpc>
                    <a:spcPct val="150000"/>
                  </a:lnSpc>
                  <a:spcBef>
                    <a:spcPct val="0"/>
                  </a:spcBef>
                  <a:spcAft>
                    <a:spcPts val="0"/>
                  </a:spcAft>
                  <a:buClr>
                    <a:srgbClr val="FF0000"/>
                  </a:buClr>
                  <a:buSzPct val="100000"/>
                  <a:buFont typeface="+mj-lt"/>
                  <a:buAutoNum type="arabicPeriod"/>
                  <a:tabLst/>
                  <a:defRPr/>
                </a:pPr>
                <a:r>
                  <a:rPr kumimoji="0" lang="zh-CN" altLang="en-US" sz="2000" b="1" i="0" u="none" strike="noStrike" kern="120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需要进行</a:t>
                </a:r>
                <a14:m>
                  <m:oMath xmlns:m="http://schemas.openxmlformats.org/officeDocument/2006/math">
                    <m:r>
                      <a:rPr kumimoji="0" lang="en-US" altLang="zh-CN" sz="2000" b="1" i="1" u="none" strike="noStrike" kern="1200" cap="none" spc="0" normalizeH="0" baseline="0" noProof="0" dirty="0" smtClean="0">
                        <a:ln>
                          <a:noFill/>
                        </a:ln>
                        <a:solidFill>
                          <a:schemeClr val="bg2">
                            <a:lumMod val="50000"/>
                          </a:schemeClr>
                        </a:solidFill>
                        <a:effectLst>
                          <a:outerShdw blurRad="38100" dist="38100" dir="2700000" algn="tl">
                            <a:srgbClr val="000000">
                              <a:alpha val="43137"/>
                            </a:srgbClr>
                          </a:outerShdw>
                        </a:effectLst>
                        <a:uLnTx/>
                        <a:uFillTx/>
                        <a:latin typeface="Cambria Math" panose="02040503050406030204" pitchFamily="18" charset="0"/>
                        <a:ea typeface="华文楷体" panose="02010600040101010101" pitchFamily="2" charset="-122"/>
                      </a:rPr>
                      <m:t>𝑵</m:t>
                    </m:r>
                  </m:oMath>
                </a14:m>
                <a:r>
                  <a:rPr kumimoji="0" lang="zh-CN" altLang="en-US" sz="2000" b="1" i="0" u="none" strike="noStrike" kern="120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次</a:t>
                </a:r>
                <a:r>
                  <a:rPr kumimoji="0" lang="en-US" altLang="zh-CN" sz="2000" b="1" i="0" u="none" strike="noStrike" kern="120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wait(S)</a:t>
                </a:r>
                <a:r>
                  <a:rPr kumimoji="0" lang="zh-CN" altLang="en-US" sz="2000" b="1" i="0" u="none" strike="noStrike" kern="120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操作，显然这是低效的。</a:t>
                </a:r>
              </a:p>
              <a:p>
                <a:pPr marL="566928" marR="0" lvl="0" indent="-457200" algn="l" defTabSz="914400" rtl="0" eaLnBrk="1" fontAlgn="auto" latinLnBrk="0" hangingPunct="1">
                  <a:lnSpc>
                    <a:spcPct val="150000"/>
                  </a:lnSpc>
                  <a:spcBef>
                    <a:spcPct val="0"/>
                  </a:spcBef>
                  <a:spcAft>
                    <a:spcPts val="0"/>
                  </a:spcAft>
                  <a:buClr>
                    <a:srgbClr val="FF0000"/>
                  </a:buClr>
                  <a:buSzPct val="100000"/>
                  <a:buFont typeface="+mj-lt"/>
                  <a:buAutoNum type="arabicPeriod"/>
                  <a:tabLst/>
                  <a:defRPr/>
                </a:pPr>
                <a:r>
                  <a:rPr kumimoji="0" lang="zh-CN" altLang="en-US" sz="2000" b="1" i="0" u="none" strike="noStrike" kern="120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此外，在有些情况下，当资源数量低于某一下限值时，便不予分配。因而，在每次分配之前，都必须测试该资源的数量是否大于下限值。</a:t>
                </a:r>
                <a:endParaRPr kumimoji="0" lang="en-US" altLang="zh-CN" sz="2000" b="1" i="0" u="none" strike="noStrike" kern="120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endParaRPr>
              </a:p>
              <a:p>
                <a:pPr marL="566928" marR="0" lvl="0" indent="-457200" algn="l" defTabSz="914400" rtl="0" eaLnBrk="1" fontAlgn="auto" latinLnBrk="0" hangingPunct="1">
                  <a:lnSpc>
                    <a:spcPct val="150000"/>
                  </a:lnSpc>
                  <a:spcBef>
                    <a:spcPct val="0"/>
                  </a:spcBef>
                  <a:spcAft>
                    <a:spcPts val="0"/>
                  </a:spcAft>
                  <a:buClr>
                    <a:srgbClr val="FF0000"/>
                  </a:buClr>
                  <a:buSzPct val="100000"/>
                  <a:buFont typeface="+mj-lt"/>
                  <a:buAutoNum type="arabicPeriod"/>
                  <a:tabLst/>
                  <a:defRPr/>
                </a:pPr>
                <a:r>
                  <a:rPr kumimoji="0" lang="zh-CN" altLang="en-US" sz="2000" b="1" i="0" u="none" strike="noStrike" kern="120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基于上述两点，可以对</a:t>
                </a:r>
                <a:r>
                  <a:rPr kumimoji="0" lang="en-US" altLang="zh-CN" sz="2000" b="1" i="0" u="none" strike="noStrike" kern="120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AND</a:t>
                </a:r>
                <a:r>
                  <a:rPr kumimoji="0" lang="zh-CN" altLang="en-US" sz="2000" b="1" i="0" u="none" strike="noStrike" kern="120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信号量机制进行两方面扩充，形成一般化的“信号量集”机制：</a:t>
                </a:r>
              </a:p>
              <a:p>
                <a:pPr marL="850392" marR="0" lvl="1" indent="-457200" algn="l" defTabSz="914400" rtl="0" eaLnBrk="1" fontAlgn="auto" latinLnBrk="0" hangingPunct="1">
                  <a:lnSpc>
                    <a:spcPct val="150000"/>
                  </a:lnSpc>
                  <a:spcBef>
                    <a:spcPct val="0"/>
                  </a:spcBef>
                  <a:spcAft>
                    <a:spcPts val="0"/>
                  </a:spcAft>
                  <a:buClr>
                    <a:srgbClr val="2DA2BF"/>
                  </a:buClr>
                  <a:buSzTx/>
                  <a:buFont typeface="+mj-ea"/>
                  <a:buAutoNum type="circleNumDbPlain"/>
                  <a:tabLst/>
                  <a:defRPr/>
                </a:pPr>
                <a:r>
                  <a:rPr kumimoji="0" lang="zh-CN" altLang="en-US" sz="2000" b="1" i="0" u="none" strike="noStrike" kern="1200" cap="none" spc="0" normalizeH="0" baseline="0" noProof="0" dirty="0">
                    <a:ln>
                      <a:noFill/>
                    </a:ln>
                    <a:solidFill>
                      <a:schemeClr val="bg2">
                        <a:lumMod val="50000"/>
                      </a:schemeClr>
                    </a:solidFill>
                    <a:effectLst/>
                    <a:uLnTx/>
                    <a:uFillTx/>
                    <a:latin typeface="华文楷体" panose="02010600040101010101" pitchFamily="2" charset="-122"/>
                    <a:ea typeface="华文楷体" panose="02010600040101010101" pitchFamily="2" charset="-122"/>
                  </a:rPr>
                  <a:t>    一次分配释放多个临界资源</a:t>
                </a:r>
                <a:r>
                  <a:rPr lang="zh-CN" altLang="en-US" sz="2000" b="1" dirty="0">
                    <a:solidFill>
                      <a:schemeClr val="bg2">
                        <a:lumMod val="50000"/>
                      </a:schemeClr>
                    </a:solidFill>
                    <a:latin typeface="华文楷体" panose="02010600040101010101" pitchFamily="2" charset="-122"/>
                    <a:ea typeface="华文楷体" panose="02010600040101010101" pitchFamily="2" charset="-122"/>
                  </a:rPr>
                  <a:t>。</a:t>
                </a:r>
                <a:endParaRPr kumimoji="0" lang="zh-CN" altLang="en-US" sz="2000" b="1" i="0" u="none" strike="noStrike" kern="1200" cap="none" spc="0" normalizeH="0" baseline="0" noProof="0" dirty="0">
                  <a:ln>
                    <a:noFill/>
                  </a:ln>
                  <a:solidFill>
                    <a:schemeClr val="bg2">
                      <a:lumMod val="50000"/>
                    </a:schemeClr>
                  </a:solidFill>
                  <a:effectLst/>
                  <a:uLnTx/>
                  <a:uFillTx/>
                  <a:latin typeface="华文楷体" panose="02010600040101010101" pitchFamily="2" charset="-122"/>
                  <a:ea typeface="华文楷体" panose="02010600040101010101" pitchFamily="2" charset="-122"/>
                </a:endParaRPr>
              </a:p>
              <a:p>
                <a:pPr marL="850392" marR="0" lvl="1" indent="-457200" algn="l" defTabSz="914400" rtl="0" eaLnBrk="1" fontAlgn="auto" latinLnBrk="0" hangingPunct="1">
                  <a:lnSpc>
                    <a:spcPct val="150000"/>
                  </a:lnSpc>
                  <a:spcBef>
                    <a:spcPct val="0"/>
                  </a:spcBef>
                  <a:spcAft>
                    <a:spcPts val="0"/>
                  </a:spcAft>
                  <a:buClr>
                    <a:srgbClr val="2DA2BF"/>
                  </a:buClr>
                  <a:buSzTx/>
                  <a:buFont typeface="+mj-ea"/>
                  <a:buAutoNum type="circleNumDbPlain"/>
                  <a:tabLst/>
                  <a:defRPr/>
                </a:pPr>
                <a:r>
                  <a:rPr kumimoji="0" lang="zh-CN" altLang="en-US" sz="2000" b="1" i="0" u="none" strike="noStrike" kern="1200" cap="none" spc="0" normalizeH="0" baseline="0" noProof="0" dirty="0">
                    <a:ln>
                      <a:noFill/>
                    </a:ln>
                    <a:solidFill>
                      <a:schemeClr val="bg2">
                        <a:lumMod val="50000"/>
                      </a:schemeClr>
                    </a:solidFill>
                    <a:effectLst/>
                    <a:uLnTx/>
                    <a:uFillTx/>
                    <a:latin typeface="华文楷体" panose="02010600040101010101" pitchFamily="2" charset="-122"/>
                    <a:ea typeface="华文楷体" panose="02010600040101010101" pitchFamily="2" charset="-122"/>
                  </a:rPr>
                  <a:t>    对系统现有资源数的测试值由</a:t>
                </a:r>
                <a:r>
                  <a:rPr kumimoji="0" lang="en-US" altLang="zh-CN" sz="2000" b="1" i="0" u="none" strike="noStrike" kern="1200" cap="none" spc="0" normalizeH="0" baseline="0" noProof="0" dirty="0">
                    <a:ln>
                      <a:noFill/>
                    </a:ln>
                    <a:solidFill>
                      <a:schemeClr val="bg2">
                        <a:lumMod val="50000"/>
                      </a:schemeClr>
                    </a:solidFill>
                    <a:effectLst/>
                    <a:uLnTx/>
                    <a:uFillTx/>
                    <a:latin typeface="华文楷体" panose="02010600040101010101" pitchFamily="2" charset="-122"/>
                    <a:ea typeface="华文楷体" panose="02010600040101010101" pitchFamily="2" charset="-122"/>
                  </a:rPr>
                  <a:t>1</a:t>
                </a:r>
                <a:r>
                  <a:rPr kumimoji="0" lang="zh-CN" altLang="en-US" sz="2000" b="1" i="0" u="none" strike="noStrike" kern="1200" cap="none" spc="0" normalizeH="0" baseline="0" noProof="0" dirty="0">
                    <a:ln>
                      <a:noFill/>
                    </a:ln>
                    <a:solidFill>
                      <a:schemeClr val="bg2">
                        <a:lumMod val="50000"/>
                      </a:schemeClr>
                    </a:solidFill>
                    <a:effectLst/>
                    <a:uLnTx/>
                    <a:uFillTx/>
                    <a:latin typeface="华文楷体" panose="02010600040101010101" pitchFamily="2" charset="-122"/>
                    <a:ea typeface="华文楷体" panose="02010600040101010101" pitchFamily="2" charset="-122"/>
                  </a:rPr>
                  <a:t>改为</a:t>
                </a:r>
                <a14:m>
                  <m:oMath xmlns:m="http://schemas.openxmlformats.org/officeDocument/2006/math">
                    <m:r>
                      <a:rPr kumimoji="0" lang="en-US" altLang="zh-CN" sz="2000" b="1" i="1" u="none" strike="noStrike" kern="1200" cap="none" spc="0" normalizeH="0" baseline="0" noProof="0" dirty="0" smtClean="0">
                        <a:ln>
                          <a:noFill/>
                        </a:ln>
                        <a:solidFill>
                          <a:schemeClr val="bg2">
                            <a:lumMod val="50000"/>
                          </a:schemeClr>
                        </a:solidFill>
                        <a:effectLst/>
                        <a:uLnTx/>
                        <a:uFillTx/>
                        <a:latin typeface="Cambria Math" panose="02040503050406030204" pitchFamily="18" charset="0"/>
                        <a:ea typeface="华文楷体" panose="02010600040101010101" pitchFamily="2" charset="-122"/>
                      </a:rPr>
                      <m:t>𝒕𝒊</m:t>
                    </m:r>
                  </m:oMath>
                </a14:m>
                <a:r>
                  <a:rPr kumimoji="0" lang="zh-CN" altLang="en-US" sz="2000" b="1" i="0" u="none" strike="noStrike" kern="1200" cap="none" spc="0" normalizeH="0" baseline="0" noProof="0" dirty="0">
                    <a:ln>
                      <a:noFill/>
                    </a:ln>
                    <a:solidFill>
                      <a:schemeClr val="bg2">
                        <a:lumMod val="50000"/>
                      </a:schemeClr>
                    </a:solidFill>
                    <a:effectLst/>
                    <a:uLnTx/>
                    <a:uFillTx/>
                    <a:latin typeface="华文楷体" panose="02010600040101010101" pitchFamily="2" charset="-122"/>
                    <a:ea typeface="华文楷体" panose="02010600040101010101" pitchFamily="2" charset="-122"/>
                  </a:rPr>
                  <a:t>。</a:t>
                </a:r>
              </a:p>
              <a:p>
                <a:pPr marL="365760" marR="0" lvl="0" indent="-256032" algn="l" defTabSz="914400" rtl="0" eaLnBrk="1" fontAlgn="auto" latinLnBrk="0" hangingPunct="1">
                  <a:lnSpc>
                    <a:spcPct val="150000"/>
                  </a:lnSpc>
                  <a:spcBef>
                    <a:spcPts val="400"/>
                  </a:spcBef>
                  <a:spcAft>
                    <a:spcPts val="0"/>
                  </a:spcAft>
                  <a:buClr>
                    <a:srgbClr val="2DA2BF"/>
                  </a:buClr>
                  <a:buSzPct val="68000"/>
                  <a:buFont typeface="Wingdings 3"/>
                  <a:buChar char=""/>
                  <a:tabLst/>
                  <a:defRPr/>
                </a:pPr>
                <a:endParaRPr kumimoji="0" lang="zh-CN" altLang="en-US" sz="2000" b="0" i="0" u="none" strike="noStrike" kern="1200" cap="none" spc="0" normalizeH="0" baseline="0" noProof="0" dirty="0">
                  <a:ln>
                    <a:noFill/>
                  </a:ln>
                  <a:solidFill>
                    <a:schemeClr val="bg2">
                      <a:lumMod val="50000"/>
                    </a:schemeClr>
                  </a:solidFill>
                  <a:effectLst/>
                  <a:uLnTx/>
                  <a:uFillTx/>
                  <a:latin typeface="华文楷体" panose="02010600040101010101" pitchFamily="2" charset="-122"/>
                  <a:ea typeface="华文楷体" panose="02010600040101010101" pitchFamily="2" charset="-122"/>
                </a:endParaRPr>
              </a:p>
            </p:txBody>
          </p:sp>
        </mc:Choice>
        <mc:Fallback xmlns="">
          <p:sp>
            <p:nvSpPr>
              <p:cNvPr id="8" name="Rectangle 3"/>
              <p:cNvSpPr txBox="1">
                <a:spLocks noRot="1" noChangeAspect="1" noMove="1" noResize="1" noEditPoints="1" noAdjustHandles="1" noChangeArrowheads="1" noChangeShapeType="1" noTextEdit="1"/>
              </p:cNvSpPr>
              <p:nvPr/>
            </p:nvSpPr>
            <p:spPr>
              <a:xfrm>
                <a:off x="120178" y="1556792"/>
                <a:ext cx="8915400" cy="4525963"/>
              </a:xfrm>
              <a:prstGeom prst="rect">
                <a:avLst/>
              </a:prstGeom>
              <a:blipFill rotWithShape="0">
                <a:blip r:embed="rId3"/>
                <a:stretch>
                  <a:fillRect r="-33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4217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120081"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信号量机制</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整型信号量</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记录型信号量</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AND</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型信号量</a:t>
            </a:r>
          </a:p>
        </p:txBody>
      </p:sp>
      <p:sp>
        <p:nvSpPr>
          <p:cNvPr id="7" name="剪去单角的矩形 6"/>
          <p:cNvSpPr/>
          <p:nvPr/>
        </p:nvSpPr>
        <p:spPr>
          <a:xfrm>
            <a:off x="6685856" y="761331"/>
            <a:ext cx="24581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信号量集</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2" name="Text Box 4"/>
              <p:cNvSpPr txBox="1">
                <a:spLocks noChangeArrowheads="1"/>
              </p:cNvSpPr>
              <p:nvPr/>
            </p:nvSpPr>
            <p:spPr bwMode="auto">
              <a:xfrm>
                <a:off x="174265" y="2159921"/>
                <a:ext cx="4983217" cy="3933384"/>
              </a:xfrm>
              <a:prstGeom prst="rect">
                <a:avLst/>
              </a:prstGeom>
              <a:solidFill>
                <a:schemeClr val="tx2"/>
              </a:solidFill>
              <a:ln w="9525">
                <a:noFill/>
                <a:miter lim="800000"/>
                <a:headEnd/>
                <a:tailEnd/>
              </a:ln>
            </p:spPr>
            <p:txBody>
              <a:bodyPr wrap="square">
                <a:spAutoFit/>
              </a:bodyPr>
              <a:lstStyle/>
              <a:p>
                <a:pPr algn="l">
                  <a:lnSpc>
                    <a:spcPct val="120000"/>
                  </a:lnSpc>
                </a:pPr>
                <a14:m>
                  <m:oMathPara xmlns:m="http://schemas.openxmlformats.org/officeDocument/2006/math">
                    <m:oMathParaPr>
                      <m:jc m:val="left"/>
                    </m:oMathParaPr>
                    <m:oMath xmlns:m="http://schemas.openxmlformats.org/officeDocument/2006/math">
                      <m:r>
                        <a:rPr lang="en-US" altLang="zh-CN" sz="1800" b="1" i="1" dirty="0" smtClean="0">
                          <a:solidFill>
                            <a:schemeClr val="bg2"/>
                          </a:solidFill>
                          <a:latin typeface="Cambria Math" panose="02040503050406030204" pitchFamily="18" charset="0"/>
                        </a:rPr>
                        <m:t>𝑾𝒉𝒊𝒍𝒆</m:t>
                      </m:r>
                      <m:d>
                        <m:dPr>
                          <m:ctrlPr>
                            <a:rPr lang="en-US" altLang="zh-CN" sz="1800" b="1" i="1" dirty="0" smtClean="0">
                              <a:solidFill>
                                <a:schemeClr val="bg2"/>
                              </a:solidFill>
                              <a:latin typeface="Cambria Math" panose="02040503050406030204" pitchFamily="18" charset="0"/>
                            </a:rPr>
                          </m:ctrlPr>
                        </m:dPr>
                        <m:e>
                          <m:r>
                            <a:rPr lang="en-US" altLang="zh-CN" sz="1800" b="1" i="1" dirty="0" smtClean="0">
                              <a:solidFill>
                                <a:schemeClr val="bg2"/>
                              </a:solidFill>
                              <a:latin typeface="Cambria Math" panose="02040503050406030204" pitchFamily="18" charset="0"/>
                            </a:rPr>
                            <m:t>𝑻𝑹𝑼𝑬</m:t>
                          </m:r>
                        </m:e>
                      </m:d>
                      <m:r>
                        <a:rPr lang="en-US" altLang="zh-CN" sz="1800" b="1" i="1" dirty="0" smtClean="0">
                          <a:solidFill>
                            <a:schemeClr val="bg2"/>
                          </a:solidFill>
                          <a:latin typeface="Cambria Math" panose="02040503050406030204" pitchFamily="18" charset="0"/>
                        </a:rPr>
                        <m:t>{</m:t>
                      </m:r>
                    </m:oMath>
                  </m:oMathPara>
                </a14:m>
                <a:endParaRPr lang="en-US" altLang="zh-CN" sz="1800" b="1" dirty="0">
                  <a:solidFill>
                    <a:schemeClr val="bg2"/>
                  </a:solidFill>
                  <a:latin typeface="Comic Sans MS" pitchFamily="66" charset="0"/>
                </a:endParaRPr>
              </a:p>
              <a:p>
                <a:pPr algn="l">
                  <a:lnSpc>
                    <a:spcPct val="120000"/>
                  </a:lnSpc>
                </a:pPr>
                <a:r>
                  <a:rPr lang="en-US" altLang="zh-CN" sz="1800" b="1" dirty="0">
                    <a:solidFill>
                      <a:schemeClr val="bg2"/>
                    </a:solidFill>
                    <a:latin typeface="Comic Sans MS" pitchFamily="66" charset="0"/>
                  </a:rPr>
                  <a:t>    </a:t>
                </a:r>
                <a14:m>
                  <m:oMath xmlns:m="http://schemas.openxmlformats.org/officeDocument/2006/math">
                    <m:r>
                      <a:rPr lang="en-US" altLang="zh-CN" sz="1800" b="1" i="1" dirty="0" smtClean="0">
                        <a:solidFill>
                          <a:schemeClr val="bg2"/>
                        </a:solidFill>
                        <a:latin typeface="Cambria Math" panose="02040503050406030204" pitchFamily="18" charset="0"/>
                      </a:rPr>
                      <m:t>𝒊𝒇</m:t>
                    </m:r>
                    <m:r>
                      <a:rPr lang="en-US" altLang="zh-CN" sz="1800" b="1" i="1" dirty="0" smtClean="0">
                        <a:solidFill>
                          <a:schemeClr val="bg2"/>
                        </a:solidFill>
                        <a:latin typeface="Cambria Math" panose="02040503050406030204" pitchFamily="18" charset="0"/>
                      </a:rPr>
                      <m:t> </m:t>
                    </m:r>
                    <m:r>
                      <a:rPr lang="zh-CN" altLang="en-US" sz="1800" b="1" i="1" dirty="0" smtClean="0">
                        <a:solidFill>
                          <a:schemeClr val="bg2"/>
                        </a:solidFill>
                        <a:latin typeface="Cambria Math" panose="02040503050406030204" pitchFamily="18" charset="0"/>
                      </a:rPr>
                      <m:t>（</m:t>
                    </m:r>
                    <m:r>
                      <a:rPr lang="en-US" altLang="zh-CN" sz="1800" b="1" i="1" dirty="0" smtClean="0">
                        <a:solidFill>
                          <a:schemeClr val="bg2"/>
                        </a:solidFill>
                        <a:latin typeface="Cambria Math" panose="02040503050406030204" pitchFamily="18" charset="0"/>
                      </a:rPr>
                      <m:t>𝑺</m:t>
                    </m:r>
                    <m:r>
                      <a:rPr lang="en-US" altLang="zh-CN" sz="1800" b="1" i="1" baseline="-25000" dirty="0" smtClean="0">
                        <a:solidFill>
                          <a:schemeClr val="bg2"/>
                        </a:solidFill>
                        <a:latin typeface="Cambria Math" panose="02040503050406030204" pitchFamily="18" charset="0"/>
                      </a:rPr>
                      <m:t>𝒊</m:t>
                    </m:r>
                    <m:r>
                      <a:rPr lang="en-US" altLang="zh-CN" sz="1800" b="1" i="1" dirty="0" smtClean="0">
                        <a:solidFill>
                          <a:schemeClr val="bg2"/>
                        </a:solidFill>
                        <a:latin typeface="Cambria Math" panose="02040503050406030204" pitchFamily="18" charset="0"/>
                      </a:rPr>
                      <m:t>≥</m:t>
                    </m:r>
                    <m:r>
                      <a:rPr lang="en-US" altLang="zh-CN" sz="1800" b="1" i="1" dirty="0" smtClean="0">
                        <a:solidFill>
                          <a:schemeClr val="bg2"/>
                        </a:solidFill>
                        <a:latin typeface="Cambria Math" panose="02040503050406030204" pitchFamily="18" charset="0"/>
                      </a:rPr>
                      <m:t>𝒕</m:t>
                    </m:r>
                    <m:r>
                      <a:rPr lang="en-US" altLang="zh-CN" sz="1800" b="1" i="1" dirty="0" smtClean="0">
                        <a:solidFill>
                          <a:schemeClr val="bg2"/>
                        </a:solidFill>
                        <a:latin typeface="Cambria Math" panose="02040503050406030204" pitchFamily="18" charset="0"/>
                      </a:rPr>
                      <m:t>𝟏</m:t>
                    </m:r>
                    <m:r>
                      <a:rPr lang="en-US" altLang="zh-CN" sz="1800" b="1" i="1" dirty="0" smtClean="0">
                        <a:solidFill>
                          <a:schemeClr val="bg2"/>
                        </a:solidFill>
                        <a:latin typeface="Cambria Math" panose="02040503050406030204" pitchFamily="18" charset="0"/>
                      </a:rPr>
                      <m:t>&amp;&amp; … &amp;&amp;</m:t>
                    </m:r>
                    <m:r>
                      <a:rPr lang="en-US" altLang="zh-CN" sz="1800" b="1" i="1" dirty="0" smtClean="0">
                        <a:solidFill>
                          <a:schemeClr val="bg2"/>
                        </a:solidFill>
                        <a:latin typeface="Cambria Math" panose="02040503050406030204" pitchFamily="18" charset="0"/>
                      </a:rPr>
                      <m:t>𝑺𝒏</m:t>
                    </m:r>
                    <m:r>
                      <a:rPr lang="en-US" altLang="zh-CN" sz="1800" b="1" i="1" dirty="0">
                        <a:solidFill>
                          <a:schemeClr val="bg2"/>
                        </a:solidFill>
                        <a:latin typeface="Cambria Math" panose="02040503050406030204" pitchFamily="18" charset="0"/>
                      </a:rPr>
                      <m:t>≥</m:t>
                    </m:r>
                    <m:r>
                      <a:rPr lang="en-US" altLang="zh-CN" sz="1800" b="1" i="1" dirty="0">
                        <a:solidFill>
                          <a:schemeClr val="bg2"/>
                        </a:solidFill>
                        <a:latin typeface="Cambria Math" panose="02040503050406030204" pitchFamily="18" charset="0"/>
                      </a:rPr>
                      <m:t>𝒕𝒏</m:t>
                    </m:r>
                  </m:oMath>
                </a14:m>
                <a:br>
                  <a:rPr lang="en-US" altLang="zh-CN" sz="1800" b="1" i="1" dirty="0">
                    <a:solidFill>
                      <a:schemeClr val="bg2"/>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altLang="zh-CN" sz="1800" b="1" i="1" dirty="0" smtClean="0">
                          <a:solidFill>
                            <a:schemeClr val="bg2"/>
                          </a:solidFill>
                          <a:latin typeface="Cambria Math" panose="02040503050406030204" pitchFamily="18" charset="0"/>
                        </a:rPr>
                        <m:t>&amp;&amp;</m:t>
                      </m:r>
                      <m:r>
                        <a:rPr lang="en-US" altLang="zh-CN" sz="1800" b="1" i="1" dirty="0">
                          <a:solidFill>
                            <a:schemeClr val="bg2"/>
                          </a:solidFill>
                          <a:latin typeface="Cambria Math" panose="02040503050406030204" pitchFamily="18" charset="0"/>
                        </a:rPr>
                        <m:t>𝑺</m:t>
                      </m:r>
                      <m:r>
                        <a:rPr lang="en-US" altLang="zh-CN" sz="1800" b="1" i="1" baseline="-25000" dirty="0">
                          <a:solidFill>
                            <a:schemeClr val="bg2"/>
                          </a:solidFill>
                          <a:latin typeface="Cambria Math" panose="02040503050406030204" pitchFamily="18" charset="0"/>
                        </a:rPr>
                        <m:t>𝒊</m:t>
                      </m:r>
                      <m:r>
                        <a:rPr lang="en-US" altLang="zh-CN" sz="1800" b="1" i="1" dirty="0">
                          <a:solidFill>
                            <a:schemeClr val="bg2"/>
                          </a:solidFill>
                          <a:latin typeface="Cambria Math" panose="02040503050406030204" pitchFamily="18" charset="0"/>
                        </a:rPr>
                        <m:t>≥</m:t>
                      </m:r>
                      <m:r>
                        <a:rPr lang="en-US" altLang="zh-CN" sz="1800" b="1" i="1" dirty="0" smtClean="0">
                          <a:solidFill>
                            <a:schemeClr val="bg2"/>
                          </a:solidFill>
                          <a:latin typeface="Cambria Math" panose="02040503050406030204" pitchFamily="18" charset="0"/>
                        </a:rPr>
                        <m:t>𝒅</m:t>
                      </m:r>
                      <m:r>
                        <a:rPr lang="en-US" altLang="zh-CN" sz="1800" b="1" i="1" dirty="0">
                          <a:solidFill>
                            <a:schemeClr val="bg2"/>
                          </a:solidFill>
                          <a:latin typeface="Cambria Math" panose="02040503050406030204" pitchFamily="18" charset="0"/>
                        </a:rPr>
                        <m:t>𝟏</m:t>
                      </m:r>
                      <m:r>
                        <a:rPr lang="en-US" altLang="zh-CN" sz="1800" b="1" i="1" dirty="0">
                          <a:solidFill>
                            <a:schemeClr val="bg2"/>
                          </a:solidFill>
                          <a:latin typeface="Cambria Math" panose="02040503050406030204" pitchFamily="18" charset="0"/>
                        </a:rPr>
                        <m:t>&amp;&amp; … &amp;&amp;</m:t>
                      </m:r>
                      <m:r>
                        <a:rPr lang="en-US" altLang="zh-CN" sz="1800" b="1" i="1" dirty="0">
                          <a:solidFill>
                            <a:schemeClr val="bg2"/>
                          </a:solidFill>
                          <a:latin typeface="Cambria Math" panose="02040503050406030204" pitchFamily="18" charset="0"/>
                        </a:rPr>
                        <m:t>𝑺𝒏</m:t>
                      </m:r>
                      <m:r>
                        <a:rPr lang="en-US" altLang="zh-CN" sz="1800" b="1" i="1" dirty="0">
                          <a:solidFill>
                            <a:schemeClr val="bg2"/>
                          </a:solidFill>
                          <a:latin typeface="Cambria Math" panose="02040503050406030204" pitchFamily="18" charset="0"/>
                        </a:rPr>
                        <m:t>≥</m:t>
                      </m:r>
                      <m:r>
                        <a:rPr lang="en-US" altLang="zh-CN" sz="1800" b="1" i="1" dirty="0" smtClean="0">
                          <a:solidFill>
                            <a:schemeClr val="bg2"/>
                          </a:solidFill>
                          <a:latin typeface="Cambria Math" panose="02040503050406030204" pitchFamily="18" charset="0"/>
                        </a:rPr>
                        <m:t>𝒅</m:t>
                      </m:r>
                      <m:r>
                        <a:rPr lang="en-US" altLang="zh-CN" sz="1800" b="1" i="1" dirty="0">
                          <a:solidFill>
                            <a:schemeClr val="bg2"/>
                          </a:solidFill>
                          <a:latin typeface="Cambria Math" panose="02040503050406030204" pitchFamily="18" charset="0"/>
                        </a:rPr>
                        <m:t>𝒏</m:t>
                      </m:r>
                      <m:r>
                        <a:rPr lang="zh-CN" altLang="en-US" sz="1800" b="1" i="1" dirty="0" smtClean="0">
                          <a:solidFill>
                            <a:schemeClr val="bg2"/>
                          </a:solidFill>
                          <a:latin typeface="Cambria Math" panose="02040503050406030204" pitchFamily="18" charset="0"/>
                        </a:rPr>
                        <m:t>）</m:t>
                      </m:r>
                      <m:r>
                        <a:rPr lang="en-US" altLang="zh-CN" sz="1800" b="1" i="1" dirty="0" smtClean="0">
                          <a:solidFill>
                            <a:schemeClr val="bg2"/>
                          </a:solidFill>
                          <a:latin typeface="Cambria Math" panose="02040503050406030204" pitchFamily="18" charset="0"/>
                        </a:rPr>
                        <m:t>{</m:t>
                      </m:r>
                    </m:oMath>
                  </m:oMathPara>
                </a14:m>
                <a:endParaRPr lang="en-US" altLang="zh-CN" sz="1800" b="1" dirty="0">
                  <a:solidFill>
                    <a:schemeClr val="bg2"/>
                  </a:solidFill>
                  <a:latin typeface="Comic Sans MS" pitchFamily="66" charset="0"/>
                </a:endParaRPr>
              </a:p>
              <a:p>
                <a:pPr algn="l">
                  <a:lnSpc>
                    <a:spcPct val="120000"/>
                  </a:lnSpc>
                </a:pPr>
                <a:r>
                  <a:rPr lang="en-US" altLang="zh-CN" sz="1800" b="1" dirty="0">
                    <a:solidFill>
                      <a:schemeClr val="bg2"/>
                    </a:solidFill>
                    <a:latin typeface="Comic Sans MS" pitchFamily="66" charset="0"/>
                  </a:rPr>
                  <a:t>        </a:t>
                </a:r>
                <a14:m>
                  <m:oMath xmlns:m="http://schemas.openxmlformats.org/officeDocument/2006/math">
                    <m:r>
                      <a:rPr lang="en-US" altLang="zh-CN" sz="1800" b="1" i="1" dirty="0" smtClean="0">
                        <a:solidFill>
                          <a:schemeClr val="bg2"/>
                        </a:solidFill>
                        <a:latin typeface="Cambria Math" panose="02040503050406030204" pitchFamily="18" charset="0"/>
                      </a:rPr>
                      <m:t>𝒇𝒐𝒓</m:t>
                    </m:r>
                    <m:d>
                      <m:dPr>
                        <m:begChr m:val="（"/>
                        <m:endChr m:val="）"/>
                        <m:ctrlPr>
                          <a:rPr lang="zh-CN" altLang="en-US" sz="1800" b="1" i="1" dirty="0" smtClean="0">
                            <a:solidFill>
                              <a:schemeClr val="bg2"/>
                            </a:solidFill>
                            <a:latin typeface="Cambria Math" panose="02040503050406030204" pitchFamily="18" charset="0"/>
                          </a:rPr>
                        </m:ctrlPr>
                      </m:dPr>
                      <m:e>
                        <m:r>
                          <a:rPr lang="en-US" altLang="zh-CN" sz="1800" b="1" i="1" dirty="0" err="1" smtClean="0">
                            <a:solidFill>
                              <a:schemeClr val="bg2"/>
                            </a:solidFill>
                            <a:latin typeface="Cambria Math" panose="02040503050406030204" pitchFamily="18" charset="0"/>
                          </a:rPr>
                          <m:t>𝒊</m:t>
                        </m:r>
                        <m:r>
                          <a:rPr lang="en-US" altLang="zh-CN" sz="1800" b="1" i="1" dirty="0" smtClean="0">
                            <a:solidFill>
                              <a:schemeClr val="bg2"/>
                            </a:solidFill>
                            <a:latin typeface="Cambria Math" panose="02040503050406030204" pitchFamily="18" charset="0"/>
                          </a:rPr>
                          <m:t>=</m:t>
                        </m:r>
                        <m:r>
                          <a:rPr lang="en-US" altLang="zh-CN" sz="1800" b="1" i="1" dirty="0" smtClean="0">
                            <a:solidFill>
                              <a:schemeClr val="bg2"/>
                            </a:solidFill>
                            <a:latin typeface="Cambria Math" panose="02040503050406030204" pitchFamily="18" charset="0"/>
                          </a:rPr>
                          <m:t>𝟏</m:t>
                        </m:r>
                        <m:r>
                          <a:rPr lang="zh-CN" altLang="en-US" sz="1800" b="1" i="1" dirty="0" smtClean="0">
                            <a:solidFill>
                              <a:schemeClr val="bg2"/>
                            </a:solidFill>
                            <a:latin typeface="Cambria Math" panose="02040503050406030204" pitchFamily="18" charset="0"/>
                          </a:rPr>
                          <m:t>；</m:t>
                        </m:r>
                        <m:r>
                          <a:rPr lang="en-US" altLang="zh-CN" sz="1800" b="1" i="1" dirty="0" err="1" smtClean="0">
                            <a:solidFill>
                              <a:schemeClr val="bg2"/>
                            </a:solidFill>
                            <a:latin typeface="Cambria Math" panose="02040503050406030204" pitchFamily="18" charset="0"/>
                          </a:rPr>
                          <m:t>𝒊</m:t>
                        </m:r>
                        <m:r>
                          <a:rPr lang="en-US" altLang="zh-CN" sz="1800" b="1" i="1" dirty="0" smtClean="0">
                            <a:solidFill>
                              <a:schemeClr val="bg2"/>
                            </a:solidFill>
                            <a:latin typeface="Cambria Math" panose="02040503050406030204" pitchFamily="18" charset="0"/>
                          </a:rPr>
                          <m:t>&lt;=</m:t>
                        </m:r>
                        <m:r>
                          <a:rPr lang="en-US" altLang="zh-CN" sz="1800" b="1" i="1" dirty="0" err="1" smtClean="0">
                            <a:solidFill>
                              <a:schemeClr val="bg2"/>
                            </a:solidFill>
                            <a:latin typeface="Cambria Math" panose="02040503050406030204" pitchFamily="18" charset="0"/>
                          </a:rPr>
                          <m:t>𝒏</m:t>
                        </m:r>
                        <m:r>
                          <a:rPr lang="en-US" altLang="zh-CN" sz="1800" b="1" i="1" dirty="0" err="1" smtClean="0">
                            <a:solidFill>
                              <a:schemeClr val="bg2"/>
                            </a:solidFill>
                            <a:latin typeface="Cambria Math" panose="02040503050406030204" pitchFamily="18" charset="0"/>
                          </a:rPr>
                          <m:t>;</m:t>
                        </m:r>
                        <m:r>
                          <a:rPr lang="en-US" altLang="zh-CN" sz="1800" b="1" i="1" dirty="0" err="1" smtClean="0">
                            <a:solidFill>
                              <a:schemeClr val="bg2"/>
                            </a:solidFill>
                            <a:latin typeface="Cambria Math" panose="02040503050406030204" pitchFamily="18" charset="0"/>
                          </a:rPr>
                          <m:t>𝒊</m:t>
                        </m:r>
                        <m:r>
                          <a:rPr lang="en-US" altLang="zh-CN" sz="1800" b="1" i="1" dirty="0" smtClean="0">
                            <a:solidFill>
                              <a:schemeClr val="bg2"/>
                            </a:solidFill>
                            <a:latin typeface="Cambria Math" panose="02040503050406030204" pitchFamily="18" charset="0"/>
                          </a:rPr>
                          <m:t>++</m:t>
                        </m:r>
                      </m:e>
                    </m:d>
                    <m:r>
                      <a:rPr lang="en-US" altLang="zh-CN" sz="1800" b="1" i="1" dirty="0" smtClean="0">
                        <a:solidFill>
                          <a:schemeClr val="bg2"/>
                        </a:solidFill>
                        <a:latin typeface="Cambria Math" panose="02040503050406030204" pitchFamily="18" charset="0"/>
                      </a:rPr>
                      <m:t>𝑺𝒊</m:t>
                    </m:r>
                    <m:r>
                      <a:rPr lang="en-US" altLang="zh-CN" sz="1800" b="1" i="1" dirty="0" smtClean="0">
                        <a:solidFill>
                          <a:schemeClr val="bg2"/>
                        </a:solidFill>
                        <a:latin typeface="Cambria Math" panose="02040503050406030204" pitchFamily="18" charset="0"/>
                      </a:rPr>
                      <m:t>=</m:t>
                    </m:r>
                    <m:r>
                      <a:rPr lang="en-US" altLang="zh-CN" sz="1800" b="1" i="1" dirty="0" smtClean="0">
                        <a:solidFill>
                          <a:schemeClr val="bg2"/>
                        </a:solidFill>
                        <a:latin typeface="Cambria Math" panose="02040503050406030204" pitchFamily="18" charset="0"/>
                      </a:rPr>
                      <m:t>𝑺𝒊</m:t>
                    </m:r>
                    <m:r>
                      <a:rPr lang="en-US" altLang="zh-CN" sz="1800" b="1" i="1" dirty="0" smtClean="0">
                        <a:solidFill>
                          <a:schemeClr val="bg2"/>
                        </a:solidFill>
                        <a:latin typeface="Cambria Math" panose="02040503050406030204" pitchFamily="18" charset="0"/>
                      </a:rPr>
                      <m:t>−</m:t>
                    </m:r>
                    <m:r>
                      <a:rPr lang="en-US" altLang="zh-CN" sz="1800" b="1" i="1" dirty="0" smtClean="0">
                        <a:solidFill>
                          <a:schemeClr val="bg2"/>
                        </a:solidFill>
                        <a:latin typeface="Cambria Math" panose="02040503050406030204" pitchFamily="18" charset="0"/>
                      </a:rPr>
                      <m:t>𝒅𝒊</m:t>
                    </m:r>
                    <m:r>
                      <a:rPr lang="en-US" altLang="zh-CN" sz="1800" b="1" i="1" dirty="0" smtClean="0">
                        <a:solidFill>
                          <a:schemeClr val="bg2"/>
                        </a:solidFill>
                        <a:latin typeface="Cambria Math" panose="02040503050406030204" pitchFamily="18" charset="0"/>
                      </a:rPr>
                      <m:t>;</m:t>
                    </m:r>
                  </m:oMath>
                </a14:m>
                <a:endParaRPr lang="en-US" altLang="zh-CN" sz="1800" b="1" dirty="0">
                  <a:solidFill>
                    <a:schemeClr val="bg2"/>
                  </a:solidFill>
                  <a:latin typeface="Comic Sans MS" pitchFamily="66" charset="0"/>
                </a:endParaRPr>
              </a:p>
              <a:p>
                <a:pPr algn="l">
                  <a:lnSpc>
                    <a:spcPct val="120000"/>
                  </a:lnSpc>
                </a:pPr>
                <a:r>
                  <a:rPr lang="en-US" altLang="zh-CN" sz="1800" b="1" dirty="0">
                    <a:solidFill>
                      <a:schemeClr val="bg2"/>
                    </a:solidFill>
                    <a:latin typeface="Comic Sans MS" pitchFamily="66" charset="0"/>
                  </a:rPr>
                  <a:t>        </a:t>
                </a:r>
                <a14:m>
                  <m:oMath xmlns:m="http://schemas.openxmlformats.org/officeDocument/2006/math">
                    <m:r>
                      <a:rPr lang="en-US" altLang="zh-CN" sz="1800" b="1" i="1" dirty="0" smtClean="0">
                        <a:solidFill>
                          <a:schemeClr val="bg2"/>
                        </a:solidFill>
                        <a:latin typeface="Cambria Math" panose="02040503050406030204" pitchFamily="18" charset="0"/>
                      </a:rPr>
                      <m:t>𝒃𝒓𝒆𝒂𝒌</m:t>
                    </m:r>
                    <m:r>
                      <a:rPr lang="en-US" altLang="zh-CN" sz="1800" b="1" i="1" dirty="0" smtClean="0">
                        <a:solidFill>
                          <a:schemeClr val="bg2"/>
                        </a:solidFill>
                        <a:latin typeface="Cambria Math" panose="02040503050406030204" pitchFamily="18" charset="0"/>
                      </a:rPr>
                      <m:t>;</m:t>
                    </m:r>
                  </m:oMath>
                </a14:m>
                <a:endParaRPr lang="en-US" altLang="zh-CN" sz="1800" b="1" dirty="0">
                  <a:solidFill>
                    <a:schemeClr val="bg2"/>
                  </a:solidFill>
                  <a:latin typeface="Comic Sans MS" pitchFamily="66" charset="0"/>
                </a:endParaRPr>
              </a:p>
              <a:p>
                <a:pPr algn="l">
                  <a:lnSpc>
                    <a:spcPct val="120000"/>
                  </a:lnSpc>
                </a:pPr>
                <a:r>
                  <a:rPr lang="en-US" altLang="zh-CN" sz="1800" b="1" dirty="0">
                    <a:solidFill>
                      <a:schemeClr val="bg2"/>
                    </a:solidFill>
                  </a:rPr>
                  <a:t>      </a:t>
                </a:r>
                <a14:m>
                  <m:oMath xmlns:m="http://schemas.openxmlformats.org/officeDocument/2006/math">
                    <m:r>
                      <a:rPr lang="en-US" altLang="zh-CN" sz="1800" b="1" i="1" dirty="0" smtClean="0">
                        <a:solidFill>
                          <a:schemeClr val="bg2"/>
                        </a:solidFill>
                        <a:latin typeface="Cambria Math" panose="02040503050406030204" pitchFamily="18" charset="0"/>
                      </a:rPr>
                      <m:t>}</m:t>
                    </m:r>
                    <m:r>
                      <a:rPr lang="en-US" altLang="zh-CN" sz="1800" b="1" i="1" dirty="0" smtClean="0">
                        <a:solidFill>
                          <a:schemeClr val="bg2"/>
                        </a:solidFill>
                        <a:latin typeface="Cambria Math" panose="02040503050406030204" pitchFamily="18" charset="0"/>
                      </a:rPr>
                      <m:t>𝒆𝒍𝒔𝒆</m:t>
                    </m:r>
                    <m:r>
                      <a:rPr lang="en-US" altLang="zh-CN" sz="1800" b="1" i="1" dirty="0" smtClean="0">
                        <a:solidFill>
                          <a:schemeClr val="bg2"/>
                        </a:solidFill>
                        <a:latin typeface="Cambria Math" panose="02040503050406030204" pitchFamily="18" charset="0"/>
                      </a:rPr>
                      <m:t>{</m:t>
                    </m:r>
                  </m:oMath>
                </a14:m>
                <a:endParaRPr lang="en-US" altLang="zh-CN" sz="1800" b="1" dirty="0">
                  <a:solidFill>
                    <a:schemeClr val="bg2"/>
                  </a:solidFill>
                  <a:latin typeface="Comic Sans MS" pitchFamily="66" charset="0"/>
                </a:endParaRPr>
              </a:p>
              <a:p>
                <a:pPr lvl="2" algn="l">
                  <a:lnSpc>
                    <a:spcPct val="120000"/>
                  </a:lnSpc>
                </a:pPr>
                <a:r>
                  <a:rPr lang="en-US" altLang="zh-CN" sz="1600" b="1" dirty="0">
                    <a:solidFill>
                      <a:schemeClr val="bg2"/>
                    </a:solidFill>
                    <a:cs typeface="Times New Roman" panose="02020603050405020304" pitchFamily="18" charset="0"/>
                  </a:rPr>
                  <a:t>place the process in the waiting queue associated with the first S</a:t>
                </a:r>
                <a:r>
                  <a:rPr lang="en-US" altLang="zh-CN" sz="1600" b="1" baseline="-25000" dirty="0">
                    <a:solidFill>
                      <a:schemeClr val="bg2"/>
                    </a:solidFill>
                    <a:cs typeface="Times New Roman" panose="02020603050405020304" pitchFamily="18" charset="0"/>
                  </a:rPr>
                  <a:t>i</a:t>
                </a:r>
                <a:r>
                  <a:rPr lang="en-US" altLang="zh-CN" sz="1600" b="1" dirty="0">
                    <a:solidFill>
                      <a:schemeClr val="bg2"/>
                    </a:solidFill>
                    <a:cs typeface="Times New Roman" panose="02020603050405020304" pitchFamily="18" charset="0"/>
                  </a:rPr>
                  <a:t> found   with S</a:t>
                </a:r>
                <a:r>
                  <a:rPr lang="en-US" altLang="zh-CN" sz="1600" b="1" baseline="-25000" dirty="0">
                    <a:solidFill>
                      <a:schemeClr val="bg2"/>
                    </a:solidFill>
                    <a:cs typeface="Times New Roman" panose="02020603050405020304" pitchFamily="18" charset="0"/>
                  </a:rPr>
                  <a:t>i</a:t>
                </a:r>
                <a:r>
                  <a:rPr lang="zh-CN" altLang="en-US" sz="1600" b="1" dirty="0">
                    <a:solidFill>
                      <a:schemeClr val="bg2"/>
                    </a:solidFill>
                    <a:cs typeface="Times New Roman" panose="02020603050405020304" pitchFamily="18" charset="0"/>
                  </a:rPr>
                  <a:t>＜</a:t>
                </a:r>
                <a14:m>
                  <m:oMath xmlns:m="http://schemas.openxmlformats.org/officeDocument/2006/math">
                    <m:r>
                      <a:rPr lang="en-US" altLang="zh-CN" sz="1600" b="1" i="1" dirty="0" smtClean="0">
                        <a:solidFill>
                          <a:schemeClr val="bg2"/>
                        </a:solidFill>
                        <a:latin typeface="Cambria Math" panose="02040503050406030204" pitchFamily="18" charset="0"/>
                        <a:cs typeface="Times New Roman" panose="02020603050405020304" pitchFamily="18" charset="0"/>
                      </a:rPr>
                      <m:t>𝒅𝒊</m:t>
                    </m:r>
                  </m:oMath>
                </a14:m>
                <a:r>
                  <a:rPr lang="en-US" altLang="zh-CN" sz="1600" b="1" dirty="0">
                    <a:solidFill>
                      <a:schemeClr val="bg2"/>
                    </a:solidFill>
                    <a:cs typeface="Times New Roman" panose="02020603050405020304" pitchFamily="18" charset="0"/>
                  </a:rPr>
                  <a:t> or </a:t>
                </a:r>
                <a14:m>
                  <m:oMath xmlns:m="http://schemas.openxmlformats.org/officeDocument/2006/math">
                    <m:r>
                      <a:rPr lang="en-US" altLang="zh-CN" sz="1600" b="1" i="1" dirty="0" smtClean="0">
                        <a:solidFill>
                          <a:schemeClr val="bg2"/>
                        </a:solidFill>
                        <a:latin typeface="Cambria Math" panose="02040503050406030204" pitchFamily="18" charset="0"/>
                        <a:cs typeface="Times New Roman" panose="02020603050405020304" pitchFamily="18" charset="0"/>
                      </a:rPr>
                      <m:t>𝒕𝒊</m:t>
                    </m:r>
                  </m:oMath>
                </a14:m>
                <a:r>
                  <a:rPr lang="en-US" altLang="zh-CN" sz="1600" b="1" dirty="0">
                    <a:solidFill>
                      <a:schemeClr val="bg2"/>
                    </a:solidFill>
                    <a:cs typeface="Times New Roman" panose="02020603050405020304" pitchFamily="18" charset="0"/>
                  </a:rPr>
                  <a:t>, and set the program count of this process to the beginning of </a:t>
                </a:r>
                <a:r>
                  <a:rPr lang="en-US" altLang="zh-CN" sz="1600" b="1" dirty="0" err="1">
                    <a:solidFill>
                      <a:schemeClr val="bg2"/>
                    </a:solidFill>
                    <a:cs typeface="Times New Roman" panose="02020603050405020304" pitchFamily="18" charset="0"/>
                  </a:rPr>
                  <a:t>Swait</a:t>
                </a:r>
                <a:r>
                  <a:rPr lang="en-US" altLang="zh-CN" sz="1600" b="1" dirty="0">
                    <a:solidFill>
                      <a:schemeClr val="bg2"/>
                    </a:solidFill>
                    <a:cs typeface="Times New Roman" panose="02020603050405020304" pitchFamily="18" charset="0"/>
                  </a:rPr>
                  <a:t> operation</a:t>
                </a:r>
                <a:endParaRPr lang="en-US" altLang="zh-CN" sz="1800" b="1" dirty="0">
                  <a:solidFill>
                    <a:schemeClr val="bg2"/>
                  </a:solidFill>
                  <a:cs typeface="Times New Roman" panose="02020603050405020304" pitchFamily="18" charset="0"/>
                </a:endParaRPr>
              </a:p>
              <a:p>
                <a:pPr algn="l">
                  <a:lnSpc>
                    <a:spcPct val="120000"/>
                  </a:lnSpc>
                </a:pPr>
                <a14:m>
                  <m:oMathPara xmlns:m="http://schemas.openxmlformats.org/officeDocument/2006/math">
                    <m:oMathParaPr>
                      <m:jc m:val="left"/>
                    </m:oMathParaPr>
                    <m:oMath xmlns:m="http://schemas.openxmlformats.org/officeDocument/2006/math">
                      <m:r>
                        <a:rPr lang="en-US" altLang="zh-CN" sz="1800" b="1" i="1" dirty="0" smtClean="0">
                          <a:solidFill>
                            <a:schemeClr val="bg2"/>
                          </a:solidFill>
                          <a:latin typeface="Cambria Math" panose="02040503050406030204" pitchFamily="18" charset="0"/>
                        </a:rPr>
                        <m:t>     }</m:t>
                      </m:r>
                    </m:oMath>
                  </m:oMathPara>
                </a14:m>
                <a:endParaRPr lang="en-US" altLang="zh-CN" sz="1800" b="1" dirty="0">
                  <a:solidFill>
                    <a:schemeClr val="bg2"/>
                  </a:solidFill>
                  <a:latin typeface="Comic Sans MS" pitchFamily="66" charset="0"/>
                </a:endParaRPr>
              </a:p>
              <a:p>
                <a:pPr algn="just">
                  <a:lnSpc>
                    <a:spcPct val="120000"/>
                  </a:lnSpc>
                </a:pPr>
                <a14:m>
                  <m:oMathPara xmlns:m="http://schemas.openxmlformats.org/officeDocument/2006/math">
                    <m:oMathParaPr>
                      <m:jc m:val="left"/>
                    </m:oMathParaPr>
                    <m:oMath xmlns:m="http://schemas.openxmlformats.org/officeDocument/2006/math">
                      <m:r>
                        <a:rPr lang="en-US" altLang="zh-CN" sz="1800" b="1" i="1" dirty="0" smtClean="0">
                          <a:solidFill>
                            <a:schemeClr val="bg2"/>
                          </a:solidFill>
                          <a:latin typeface="Cambria Math" panose="02040503050406030204" pitchFamily="18" charset="0"/>
                        </a:rPr>
                        <m:t>}</m:t>
                      </m:r>
                    </m:oMath>
                  </m:oMathPara>
                </a14:m>
                <a:endParaRPr lang="en-US" altLang="zh-CN" sz="1800" b="1" dirty="0">
                  <a:solidFill>
                    <a:schemeClr val="bg2"/>
                  </a:solidFill>
                  <a:latin typeface="Comic Sans MS" pitchFamily="66" charset="0"/>
                </a:endParaRPr>
              </a:p>
            </p:txBody>
          </p:sp>
        </mc:Choice>
        <mc:Fallback xmlns="">
          <p:sp>
            <p:nvSpPr>
              <p:cNvPr id="12" name="Text Box 4"/>
              <p:cNvSpPr txBox="1">
                <a:spLocks noRot="1" noChangeAspect="1" noMove="1" noResize="1" noEditPoints="1" noAdjustHandles="1" noChangeArrowheads="1" noChangeShapeType="1" noTextEdit="1"/>
              </p:cNvSpPr>
              <p:nvPr/>
            </p:nvSpPr>
            <p:spPr bwMode="auto">
              <a:xfrm>
                <a:off x="174265" y="2159921"/>
                <a:ext cx="4983217" cy="3933384"/>
              </a:xfrm>
              <a:prstGeom prst="rect">
                <a:avLst/>
              </a:prstGeom>
              <a:blipFill rotWithShape="0">
                <a:blip r:embed="rId3"/>
                <a:stretch>
                  <a:fillRect l="-490"/>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 Box 4"/>
              <p:cNvSpPr txBox="1">
                <a:spLocks noChangeArrowheads="1"/>
              </p:cNvSpPr>
              <p:nvPr/>
            </p:nvSpPr>
            <p:spPr bwMode="auto">
              <a:xfrm>
                <a:off x="5220072" y="2159921"/>
                <a:ext cx="3861338" cy="4191917"/>
              </a:xfrm>
              <a:prstGeom prst="rect">
                <a:avLst/>
              </a:prstGeom>
              <a:solidFill>
                <a:schemeClr val="tx2"/>
              </a:solidFill>
              <a:ln w="9525">
                <a:noFill/>
                <a:miter lim="800000"/>
                <a:headEnd/>
                <a:tailEnd/>
              </a:ln>
            </p:spPr>
            <p:txBody>
              <a:bodyPr wrap="square">
                <a:spAutoFit/>
              </a:bodyPr>
              <a:lstStyle/>
              <a:p>
                <a:pPr algn="l">
                  <a:lnSpc>
                    <a:spcPct val="120000"/>
                  </a:lnSpc>
                </a:pPr>
                <a14:m>
                  <m:oMathPara xmlns:m="http://schemas.openxmlformats.org/officeDocument/2006/math">
                    <m:oMathParaPr>
                      <m:jc m:val="left"/>
                    </m:oMathParaPr>
                    <m:oMath xmlns:m="http://schemas.openxmlformats.org/officeDocument/2006/math">
                      <m:r>
                        <a:rPr lang="en-US" altLang="zh-CN" sz="1800" b="1" i="1" dirty="0" smtClean="0">
                          <a:solidFill>
                            <a:schemeClr val="bg2"/>
                          </a:solidFill>
                          <a:latin typeface="Cambria Math" panose="02040503050406030204" pitchFamily="18" charset="0"/>
                        </a:rPr>
                        <m:t>𝑾𝒉𝒊𝒍𝒆</m:t>
                      </m:r>
                      <m:d>
                        <m:dPr>
                          <m:ctrlPr>
                            <a:rPr lang="en-US" altLang="zh-CN" sz="1800" b="1" i="1" dirty="0" smtClean="0">
                              <a:solidFill>
                                <a:schemeClr val="bg2"/>
                              </a:solidFill>
                              <a:latin typeface="Cambria Math" panose="02040503050406030204" pitchFamily="18" charset="0"/>
                            </a:rPr>
                          </m:ctrlPr>
                        </m:dPr>
                        <m:e>
                          <m:r>
                            <a:rPr lang="en-US" altLang="zh-CN" sz="1800" b="1" i="1" dirty="0" smtClean="0">
                              <a:solidFill>
                                <a:schemeClr val="bg2"/>
                              </a:solidFill>
                              <a:latin typeface="Cambria Math" panose="02040503050406030204" pitchFamily="18" charset="0"/>
                            </a:rPr>
                            <m:t>𝑻𝑹𝑼𝑬</m:t>
                          </m:r>
                        </m:e>
                      </m:d>
                      <m:r>
                        <a:rPr lang="en-US" altLang="zh-CN" sz="1800" b="1" i="1" dirty="0" smtClean="0">
                          <a:solidFill>
                            <a:schemeClr val="bg2"/>
                          </a:solidFill>
                          <a:latin typeface="Cambria Math" panose="02040503050406030204" pitchFamily="18" charset="0"/>
                        </a:rPr>
                        <m:t>{</m:t>
                      </m:r>
                    </m:oMath>
                  </m:oMathPara>
                </a14:m>
                <a:endParaRPr lang="en-US" altLang="zh-CN" sz="1800" b="1" dirty="0">
                  <a:solidFill>
                    <a:schemeClr val="bg2"/>
                  </a:solidFill>
                  <a:latin typeface="Comic Sans MS" pitchFamily="66" charset="0"/>
                </a:endParaRPr>
              </a:p>
              <a:p>
                <a:pPr algn="l">
                  <a:lnSpc>
                    <a:spcPct val="120000"/>
                  </a:lnSpc>
                </a:pPr>
                <a14:m>
                  <m:oMathPara xmlns:m="http://schemas.openxmlformats.org/officeDocument/2006/math">
                    <m:oMathParaPr>
                      <m:jc m:val="centerGroup"/>
                    </m:oMathParaPr>
                    <m:oMath xmlns:m="http://schemas.openxmlformats.org/officeDocument/2006/math">
                      <m:r>
                        <a:rPr lang="en-US" altLang="zh-CN" sz="1800" b="1" i="1" dirty="0" smtClean="0">
                          <a:solidFill>
                            <a:schemeClr val="bg2"/>
                          </a:solidFill>
                          <a:latin typeface="Cambria Math" panose="02040503050406030204" pitchFamily="18" charset="0"/>
                        </a:rPr>
                        <m:t>𝒇𝒐𝒓</m:t>
                      </m:r>
                      <m:d>
                        <m:dPr>
                          <m:begChr m:val="（"/>
                          <m:endChr m:val="）"/>
                          <m:ctrlPr>
                            <a:rPr lang="zh-CN" altLang="en-US" sz="1800" b="1" i="1" dirty="0" smtClean="0">
                              <a:solidFill>
                                <a:schemeClr val="bg2"/>
                              </a:solidFill>
                              <a:latin typeface="Cambria Math" panose="02040503050406030204" pitchFamily="18" charset="0"/>
                            </a:rPr>
                          </m:ctrlPr>
                        </m:dPr>
                        <m:e>
                          <m:r>
                            <a:rPr lang="en-US" altLang="zh-CN" sz="1800" b="1" i="1" dirty="0" err="1" smtClean="0">
                              <a:solidFill>
                                <a:schemeClr val="bg2"/>
                              </a:solidFill>
                              <a:latin typeface="Cambria Math" panose="02040503050406030204" pitchFamily="18" charset="0"/>
                            </a:rPr>
                            <m:t>𝒊</m:t>
                          </m:r>
                          <m:r>
                            <a:rPr lang="en-US" altLang="zh-CN" sz="1800" b="1" i="1" dirty="0" smtClean="0">
                              <a:solidFill>
                                <a:schemeClr val="bg2"/>
                              </a:solidFill>
                              <a:latin typeface="Cambria Math" panose="02040503050406030204" pitchFamily="18" charset="0"/>
                            </a:rPr>
                            <m:t>=</m:t>
                          </m:r>
                          <m:r>
                            <a:rPr lang="en-US" altLang="zh-CN" sz="1800" b="1" i="1" dirty="0" smtClean="0">
                              <a:solidFill>
                                <a:schemeClr val="bg2"/>
                              </a:solidFill>
                              <a:latin typeface="Cambria Math" panose="02040503050406030204" pitchFamily="18" charset="0"/>
                            </a:rPr>
                            <m:t>𝟏</m:t>
                          </m:r>
                          <m:r>
                            <a:rPr lang="zh-CN" altLang="en-US" sz="1800" b="1" i="1" dirty="0" smtClean="0">
                              <a:solidFill>
                                <a:schemeClr val="bg2"/>
                              </a:solidFill>
                              <a:latin typeface="Cambria Math" panose="02040503050406030204" pitchFamily="18" charset="0"/>
                            </a:rPr>
                            <m:t>；</m:t>
                          </m:r>
                          <m:r>
                            <a:rPr lang="en-US" altLang="zh-CN" sz="1800" b="1" i="1" dirty="0" err="1" smtClean="0">
                              <a:solidFill>
                                <a:schemeClr val="bg2"/>
                              </a:solidFill>
                              <a:latin typeface="Cambria Math" panose="02040503050406030204" pitchFamily="18" charset="0"/>
                            </a:rPr>
                            <m:t>𝒊</m:t>
                          </m:r>
                          <m:r>
                            <a:rPr lang="en-US" altLang="zh-CN" sz="1800" b="1" i="1" dirty="0" smtClean="0">
                              <a:solidFill>
                                <a:schemeClr val="bg2"/>
                              </a:solidFill>
                              <a:latin typeface="Cambria Math" panose="02040503050406030204" pitchFamily="18" charset="0"/>
                            </a:rPr>
                            <m:t>&lt;=</m:t>
                          </m:r>
                          <m:r>
                            <a:rPr lang="en-US" altLang="zh-CN" sz="1800" b="1" i="1" dirty="0" err="1" smtClean="0">
                              <a:solidFill>
                                <a:schemeClr val="bg2"/>
                              </a:solidFill>
                              <a:latin typeface="Cambria Math" panose="02040503050406030204" pitchFamily="18" charset="0"/>
                            </a:rPr>
                            <m:t>𝒏</m:t>
                          </m:r>
                          <m:r>
                            <a:rPr lang="en-US" altLang="zh-CN" sz="1800" b="1" i="1" dirty="0" err="1" smtClean="0">
                              <a:solidFill>
                                <a:schemeClr val="bg2"/>
                              </a:solidFill>
                              <a:latin typeface="Cambria Math" panose="02040503050406030204" pitchFamily="18" charset="0"/>
                            </a:rPr>
                            <m:t>;</m:t>
                          </m:r>
                          <m:r>
                            <a:rPr lang="en-US" altLang="zh-CN" sz="1800" b="1" i="1" dirty="0" err="1" smtClean="0">
                              <a:solidFill>
                                <a:schemeClr val="bg2"/>
                              </a:solidFill>
                              <a:latin typeface="Cambria Math" panose="02040503050406030204" pitchFamily="18" charset="0"/>
                            </a:rPr>
                            <m:t>𝒊</m:t>
                          </m:r>
                          <m:r>
                            <a:rPr lang="en-US" altLang="zh-CN" sz="1800" b="1" i="1" dirty="0" smtClean="0">
                              <a:solidFill>
                                <a:schemeClr val="bg2"/>
                              </a:solidFill>
                              <a:latin typeface="Cambria Math" panose="02040503050406030204" pitchFamily="18" charset="0"/>
                            </a:rPr>
                            <m:t>++</m:t>
                          </m:r>
                        </m:e>
                      </m:d>
                      <m:r>
                        <a:rPr lang="en-US" altLang="zh-CN" sz="1800" b="1" i="1" dirty="0" smtClean="0">
                          <a:solidFill>
                            <a:schemeClr val="bg2"/>
                          </a:solidFill>
                          <a:latin typeface="Cambria Math" panose="02040503050406030204" pitchFamily="18" charset="0"/>
                        </a:rPr>
                        <m:t>{</m:t>
                      </m:r>
                    </m:oMath>
                  </m:oMathPara>
                </a14:m>
                <a:br>
                  <a:rPr lang="en-US" altLang="zh-CN" sz="1800" b="1" i="1" dirty="0">
                    <a:solidFill>
                      <a:schemeClr val="bg2"/>
                    </a:solidFill>
                    <a:latin typeface="Cambria Math" panose="02040503050406030204" pitchFamily="18" charset="0"/>
                  </a:rPr>
                </a:br>
                <a:r>
                  <a:rPr lang="en-US" altLang="zh-CN" sz="1800" b="1" i="1" dirty="0">
                    <a:solidFill>
                      <a:schemeClr val="bg2"/>
                    </a:solidFill>
                    <a:latin typeface="Cambria Math" panose="02040503050406030204" pitchFamily="18" charset="0"/>
                  </a:rPr>
                  <a:t>                             </a:t>
                </a:r>
                <a14:m>
                  <m:oMath xmlns:m="http://schemas.openxmlformats.org/officeDocument/2006/math">
                    <m:r>
                      <a:rPr lang="en-US" altLang="zh-CN" sz="1800" b="1" i="1" dirty="0" smtClean="0">
                        <a:solidFill>
                          <a:schemeClr val="bg2"/>
                        </a:solidFill>
                        <a:latin typeface="Cambria Math" panose="02040503050406030204" pitchFamily="18" charset="0"/>
                      </a:rPr>
                      <m:t>𝑺𝒊</m:t>
                    </m:r>
                    <m:r>
                      <a:rPr lang="en-US" altLang="zh-CN" sz="1800" b="1" i="1" dirty="0" smtClean="0">
                        <a:solidFill>
                          <a:schemeClr val="bg2"/>
                        </a:solidFill>
                        <a:latin typeface="Cambria Math" panose="02040503050406030204" pitchFamily="18" charset="0"/>
                      </a:rPr>
                      <m:t>=</m:t>
                    </m:r>
                    <m:r>
                      <a:rPr lang="en-US" altLang="zh-CN" sz="1800" b="1" i="1" dirty="0" smtClean="0">
                        <a:solidFill>
                          <a:schemeClr val="bg2"/>
                        </a:solidFill>
                        <a:latin typeface="Cambria Math" panose="02040503050406030204" pitchFamily="18" charset="0"/>
                      </a:rPr>
                      <m:t>𝒔𝒊</m:t>
                    </m:r>
                    <m:r>
                      <a:rPr lang="en-US" altLang="zh-CN" sz="1800" b="1" i="1" dirty="0" smtClean="0">
                        <a:solidFill>
                          <a:schemeClr val="bg2"/>
                        </a:solidFill>
                        <a:latin typeface="Cambria Math" panose="02040503050406030204" pitchFamily="18" charset="0"/>
                      </a:rPr>
                      <m:t>+</m:t>
                    </m:r>
                    <m:r>
                      <a:rPr lang="en-US" altLang="zh-CN" sz="1800" b="1" i="1" dirty="0" smtClean="0">
                        <a:solidFill>
                          <a:schemeClr val="bg2"/>
                        </a:solidFill>
                        <a:latin typeface="Cambria Math" panose="02040503050406030204" pitchFamily="18" charset="0"/>
                      </a:rPr>
                      <m:t>𝒅𝒊</m:t>
                    </m:r>
                    <m:r>
                      <a:rPr lang="en-US" altLang="zh-CN" sz="1800" b="1" i="1" dirty="0" smtClean="0">
                        <a:solidFill>
                          <a:schemeClr val="bg2"/>
                        </a:solidFill>
                        <a:latin typeface="Cambria Math" panose="02040503050406030204" pitchFamily="18" charset="0"/>
                      </a:rPr>
                      <m:t>;</m:t>
                    </m:r>
                  </m:oMath>
                </a14:m>
                <a:r>
                  <a:rPr lang="en-US" altLang="zh-CN" sz="1800" b="1" dirty="0">
                    <a:solidFill>
                      <a:schemeClr val="bg2"/>
                    </a:solidFill>
                    <a:latin typeface="Comic Sans MS" pitchFamily="66" charset="0"/>
                  </a:rPr>
                  <a:t>       </a:t>
                </a:r>
              </a:p>
              <a:p>
                <a:pPr lvl="3" algn="l" eaLnBrk="0" hangingPunct="0">
                  <a:lnSpc>
                    <a:spcPct val="120000"/>
                  </a:lnSpc>
                </a:pPr>
                <a:r>
                  <a:rPr lang="en-US" altLang="zh-CN" sz="1600" b="1" dirty="0">
                    <a:solidFill>
                      <a:schemeClr val="bg2"/>
                    </a:solidFill>
                    <a:cs typeface="Times New Roman" panose="02020603050405020304" pitchFamily="18" charset="0"/>
                  </a:rPr>
                  <a:t>Remove all the process waiting in the queue associated with Si into the ready queue</a:t>
                </a:r>
              </a:p>
              <a:p>
                <a:pPr algn="just" eaLnBrk="0" hangingPunct="0">
                  <a:lnSpc>
                    <a:spcPct val="120000"/>
                  </a:lnSpc>
                </a:pPr>
                <a:r>
                  <a:rPr lang="en-US" altLang="zh-CN" sz="1600" b="1" dirty="0">
                    <a:solidFill>
                      <a:schemeClr val="bg2"/>
                    </a:solidFill>
                    <a:cs typeface="Times New Roman" panose="02020603050405020304" pitchFamily="18" charset="0"/>
                  </a:rPr>
                  <a:t>              </a:t>
                </a:r>
                <a14:m>
                  <m:oMath xmlns:m="http://schemas.openxmlformats.org/officeDocument/2006/math">
                    <m:r>
                      <a:rPr lang="en-US" altLang="zh-CN" sz="1600" b="1" dirty="0">
                        <a:solidFill>
                          <a:schemeClr val="bg2"/>
                        </a:solidFill>
                        <a:latin typeface="Cambria Math" panose="02040503050406030204" pitchFamily="18" charset="0"/>
                        <a:cs typeface="Times New Roman" panose="02020603050405020304" pitchFamily="18" charset="0"/>
                      </a:rPr>
                      <m:t>    }</m:t>
                    </m:r>
                  </m:oMath>
                </a14:m>
                <a:endParaRPr lang="en-US" altLang="zh-CN" sz="1600" b="1" dirty="0">
                  <a:solidFill>
                    <a:schemeClr val="bg2"/>
                  </a:solidFill>
                  <a:cs typeface="Times New Roman" panose="02020603050405020304" pitchFamily="18" charset="0"/>
                </a:endParaRPr>
              </a:p>
              <a:p>
                <a:pPr algn="just" eaLnBrk="0" hangingPunct="0">
                  <a:lnSpc>
                    <a:spcPct val="120000"/>
                  </a:lnSpc>
                </a:pPr>
                <a:r>
                  <a:rPr lang="en-US" altLang="zh-CN" sz="1600" b="1" dirty="0">
                    <a:solidFill>
                      <a:schemeClr val="bg2"/>
                    </a:solidFill>
                    <a:cs typeface="Times New Roman" panose="02020603050405020304" pitchFamily="18" charset="0"/>
                  </a:rPr>
                  <a:t>                  break;</a:t>
                </a:r>
              </a:p>
              <a:p>
                <a:pPr algn="just">
                  <a:lnSpc>
                    <a:spcPct val="120000"/>
                  </a:lnSpc>
                </a:pPr>
                <a14:m>
                  <m:oMathPara xmlns:m="http://schemas.openxmlformats.org/officeDocument/2006/math">
                    <m:oMathParaPr>
                      <m:jc m:val="left"/>
                    </m:oMathParaPr>
                    <m:oMath xmlns:m="http://schemas.openxmlformats.org/officeDocument/2006/math">
                      <m:r>
                        <a:rPr lang="en-US" altLang="zh-CN" sz="1800" b="1" i="1" dirty="0" smtClean="0">
                          <a:solidFill>
                            <a:schemeClr val="bg2"/>
                          </a:solidFill>
                          <a:latin typeface="Cambria Math" panose="02040503050406030204" pitchFamily="18" charset="0"/>
                        </a:rPr>
                        <m:t>}</m:t>
                      </m:r>
                    </m:oMath>
                  </m:oMathPara>
                </a14:m>
                <a:endParaRPr lang="en-US" altLang="zh-CN" sz="1800" b="1" dirty="0">
                  <a:solidFill>
                    <a:schemeClr val="bg2"/>
                  </a:solidFill>
                  <a:latin typeface="Comic Sans MS" pitchFamily="66" charset="0"/>
                </a:endParaRPr>
              </a:p>
              <a:p>
                <a:pPr algn="just">
                  <a:lnSpc>
                    <a:spcPct val="120000"/>
                  </a:lnSpc>
                </a:pPr>
                <a:endParaRPr lang="en-US" altLang="zh-CN" sz="1800" b="1" dirty="0">
                  <a:solidFill>
                    <a:schemeClr val="bg2"/>
                  </a:solidFill>
                  <a:latin typeface="Comic Sans MS" pitchFamily="66" charset="0"/>
                </a:endParaRPr>
              </a:p>
              <a:p>
                <a:pPr algn="just">
                  <a:lnSpc>
                    <a:spcPct val="120000"/>
                  </a:lnSpc>
                </a:pPr>
                <a:endParaRPr lang="en-US" altLang="zh-CN" sz="1800" b="1" dirty="0">
                  <a:solidFill>
                    <a:schemeClr val="bg2"/>
                  </a:solidFill>
                  <a:latin typeface="Comic Sans MS" pitchFamily="66" charset="0"/>
                </a:endParaRPr>
              </a:p>
              <a:p>
                <a:pPr algn="just">
                  <a:lnSpc>
                    <a:spcPct val="120000"/>
                  </a:lnSpc>
                </a:pPr>
                <a:endParaRPr lang="en-US" altLang="zh-CN" sz="1800" b="1" dirty="0">
                  <a:solidFill>
                    <a:schemeClr val="bg2"/>
                  </a:solidFill>
                  <a:latin typeface="Comic Sans MS" pitchFamily="66" charset="0"/>
                </a:endParaRPr>
              </a:p>
            </p:txBody>
          </p:sp>
        </mc:Choice>
        <mc:Fallback xmlns="">
          <p:sp>
            <p:nvSpPr>
              <p:cNvPr id="13" name="Text Box 4"/>
              <p:cNvSpPr txBox="1">
                <a:spLocks noRot="1" noChangeAspect="1" noMove="1" noResize="1" noEditPoints="1" noAdjustHandles="1" noChangeArrowheads="1" noChangeShapeType="1" noTextEdit="1"/>
              </p:cNvSpPr>
              <p:nvPr/>
            </p:nvSpPr>
            <p:spPr bwMode="auto">
              <a:xfrm>
                <a:off x="5220072" y="2159921"/>
                <a:ext cx="3861338" cy="4191917"/>
              </a:xfrm>
              <a:prstGeom prst="rect">
                <a:avLst/>
              </a:prstGeom>
              <a:blipFill rotWithShape="0">
                <a:blip r:embed="rId4"/>
                <a:stretch>
                  <a:fillRect l="-473" r="-789"/>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Rectangle 5"/>
              <p:cNvSpPr>
                <a:spLocks noChangeArrowheads="1"/>
              </p:cNvSpPr>
              <p:nvPr/>
            </p:nvSpPr>
            <p:spPr bwMode="auto">
              <a:xfrm>
                <a:off x="191826" y="1454416"/>
                <a:ext cx="4965656" cy="369332"/>
              </a:xfrm>
              <a:prstGeom prst="rect">
                <a:avLst/>
              </a:prstGeom>
              <a:solidFill>
                <a:schemeClr val="accent5">
                  <a:lumMod val="40000"/>
                  <a:lumOff val="60000"/>
                </a:schemeClr>
              </a:solidFill>
              <a:ln w="9525">
                <a:noFill/>
                <a:miter lim="800000"/>
                <a:headEnd/>
                <a:tailEnd/>
              </a:ln>
            </p:spPr>
            <p:txBody>
              <a:bodyPr wrap="square">
                <a:spAutoFit/>
              </a:bodyPr>
              <a:lstStyle/>
              <a:p>
                <a:pPr algn="l" eaLnBrk="0" hangingPunct="0"/>
                <a14:m>
                  <m:oMathPara xmlns:m="http://schemas.openxmlformats.org/officeDocument/2006/math">
                    <m:oMathParaPr>
                      <m:jc m:val="centerGroup"/>
                    </m:oMathParaPr>
                    <m:oMath xmlns:m="http://schemas.openxmlformats.org/officeDocument/2006/math">
                      <m:r>
                        <a:rPr lang="en-US" altLang="zh-CN" sz="1800" i="1" dirty="0" smtClean="0">
                          <a:solidFill>
                            <a:prstClr val="black"/>
                          </a:solidFill>
                          <a:latin typeface="Cambria Math" panose="02040503050406030204" pitchFamily="18" charset="0"/>
                        </a:rPr>
                        <m:t>𝑆𝑤𝑎𝑖𝑡</m:t>
                      </m:r>
                      <m:r>
                        <a:rPr lang="en-US" altLang="zh-CN" sz="1800" i="1" dirty="0" smtClean="0">
                          <a:solidFill>
                            <a:prstClr val="black"/>
                          </a:solidFill>
                          <a:latin typeface="Cambria Math" panose="02040503050406030204" pitchFamily="18" charset="0"/>
                        </a:rPr>
                        <m:t>(</m:t>
                      </m:r>
                      <m:r>
                        <a:rPr lang="en-US" altLang="zh-CN" sz="1800" i="1" dirty="0" smtClean="0">
                          <a:solidFill>
                            <a:prstClr val="black"/>
                          </a:solidFill>
                          <a:latin typeface="Cambria Math" panose="02040503050406030204" pitchFamily="18" charset="0"/>
                        </a:rPr>
                        <m:t>𝑆</m:t>
                      </m:r>
                      <m:r>
                        <a:rPr lang="en-US" altLang="zh-CN" sz="1800" i="1" dirty="0" smtClean="0">
                          <a:solidFill>
                            <a:prstClr val="black"/>
                          </a:solidFill>
                          <a:latin typeface="Cambria Math" panose="02040503050406030204" pitchFamily="18" charset="0"/>
                        </a:rPr>
                        <m:t>1, </m:t>
                      </m:r>
                      <m:r>
                        <a:rPr lang="en-US" altLang="zh-CN" sz="1800" b="0" i="1" dirty="0" smtClean="0">
                          <a:solidFill>
                            <a:prstClr val="black"/>
                          </a:solidFill>
                          <a:latin typeface="Cambria Math" panose="02040503050406030204" pitchFamily="18" charset="0"/>
                        </a:rPr>
                        <m:t>𝑡</m:t>
                      </m:r>
                      <m:r>
                        <a:rPr lang="en-US" altLang="zh-CN" sz="1800" b="0" i="1" dirty="0" smtClean="0">
                          <a:solidFill>
                            <a:prstClr val="black"/>
                          </a:solidFill>
                          <a:latin typeface="Cambria Math" panose="02040503050406030204" pitchFamily="18" charset="0"/>
                        </a:rPr>
                        <m:t>1,</m:t>
                      </m:r>
                      <m:r>
                        <a:rPr lang="en-US" altLang="zh-CN" sz="1800" b="0" i="1" dirty="0" smtClean="0">
                          <a:solidFill>
                            <a:prstClr val="black"/>
                          </a:solidFill>
                          <a:latin typeface="Cambria Math" panose="02040503050406030204" pitchFamily="18" charset="0"/>
                        </a:rPr>
                        <m:t>𝑑</m:t>
                      </m:r>
                      <m:r>
                        <a:rPr lang="en-US" altLang="zh-CN" sz="1800" b="0" i="1" dirty="0" smtClean="0">
                          <a:solidFill>
                            <a:prstClr val="black"/>
                          </a:solidFill>
                          <a:latin typeface="Cambria Math" panose="02040503050406030204" pitchFamily="18" charset="0"/>
                        </a:rPr>
                        <m:t>1, …, </m:t>
                      </m:r>
                      <m:r>
                        <a:rPr lang="en-US" altLang="zh-CN" sz="1800" i="1" dirty="0" err="1">
                          <a:solidFill>
                            <a:prstClr val="black"/>
                          </a:solidFill>
                          <a:latin typeface="Cambria Math" panose="02040503050406030204" pitchFamily="18" charset="0"/>
                        </a:rPr>
                        <m:t>𝑆𝑛</m:t>
                      </m:r>
                      <m:r>
                        <a:rPr lang="en-US" altLang="zh-CN" sz="1800" b="0" i="1" dirty="0" smtClean="0">
                          <a:solidFill>
                            <a:prstClr val="black"/>
                          </a:solidFill>
                          <a:latin typeface="Cambria Math" panose="02040503050406030204" pitchFamily="18" charset="0"/>
                        </a:rPr>
                        <m:t>,</m:t>
                      </m:r>
                      <m:r>
                        <a:rPr lang="en-US" altLang="zh-CN" sz="1800" b="0" i="1" dirty="0" smtClean="0">
                          <a:solidFill>
                            <a:prstClr val="black"/>
                          </a:solidFill>
                          <a:latin typeface="Cambria Math" panose="02040503050406030204" pitchFamily="18" charset="0"/>
                        </a:rPr>
                        <m:t>𝑡𝑛</m:t>
                      </m:r>
                      <m:r>
                        <a:rPr lang="en-US" altLang="zh-CN" sz="1800" b="0" i="1" dirty="0" smtClean="0">
                          <a:solidFill>
                            <a:prstClr val="black"/>
                          </a:solidFill>
                          <a:latin typeface="Cambria Math" panose="02040503050406030204" pitchFamily="18" charset="0"/>
                        </a:rPr>
                        <m:t>,</m:t>
                      </m:r>
                      <m:r>
                        <a:rPr lang="en-US" altLang="zh-CN" sz="1800" b="0" i="1" dirty="0" smtClean="0">
                          <a:solidFill>
                            <a:prstClr val="black"/>
                          </a:solidFill>
                          <a:latin typeface="Cambria Math" panose="02040503050406030204" pitchFamily="18" charset="0"/>
                        </a:rPr>
                        <m:t>𝑑𝑛</m:t>
                      </m:r>
                      <m:r>
                        <a:rPr lang="en-US" altLang="zh-CN" sz="1800" i="1" dirty="0" smtClean="0">
                          <a:solidFill>
                            <a:prstClr val="black"/>
                          </a:solidFill>
                          <a:latin typeface="Cambria Math" panose="02040503050406030204" pitchFamily="18" charset="0"/>
                        </a:rPr>
                        <m:t>)</m:t>
                      </m:r>
                    </m:oMath>
                  </m:oMathPara>
                </a14:m>
                <a:endParaRPr lang="zh-CN" altLang="en-US" sz="1800" dirty="0">
                  <a:solidFill>
                    <a:prstClr val="black"/>
                  </a:solidFill>
                  <a:latin typeface="Arial" charset="0"/>
                </a:endParaRPr>
              </a:p>
            </p:txBody>
          </p:sp>
        </mc:Choice>
        <mc:Fallback xmlns="">
          <p:sp>
            <p:nvSpPr>
              <p:cNvPr id="14" name="Rectangle 5"/>
              <p:cNvSpPr>
                <a:spLocks noRot="1" noChangeAspect="1" noMove="1" noResize="1" noEditPoints="1" noAdjustHandles="1" noChangeArrowheads="1" noChangeShapeType="1" noTextEdit="1"/>
              </p:cNvSpPr>
              <p:nvPr/>
            </p:nvSpPr>
            <p:spPr bwMode="auto">
              <a:xfrm>
                <a:off x="191826" y="1454416"/>
                <a:ext cx="4965656" cy="369332"/>
              </a:xfrm>
              <a:prstGeom prst="rect">
                <a:avLst/>
              </a:prstGeom>
              <a:blipFill rotWithShape="0">
                <a:blip r:embed="rId5"/>
                <a:stretch>
                  <a:fillRect b="-15000"/>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Rectangle 5"/>
              <p:cNvSpPr>
                <a:spLocks noChangeArrowheads="1"/>
              </p:cNvSpPr>
              <p:nvPr/>
            </p:nvSpPr>
            <p:spPr bwMode="auto">
              <a:xfrm>
                <a:off x="5220072" y="1448244"/>
                <a:ext cx="3861338" cy="369332"/>
              </a:xfrm>
              <a:prstGeom prst="rect">
                <a:avLst/>
              </a:prstGeom>
              <a:solidFill>
                <a:schemeClr val="accent5">
                  <a:lumMod val="40000"/>
                  <a:lumOff val="60000"/>
                </a:schemeClr>
              </a:solidFill>
              <a:ln w="9525">
                <a:noFill/>
                <a:miter lim="800000"/>
                <a:headEnd/>
                <a:tailEnd/>
              </a:ln>
            </p:spPr>
            <p:txBody>
              <a:bodyPr wrap="square">
                <a:spAutoFit/>
              </a:bodyPr>
              <a:lstStyle/>
              <a:p>
                <a:pPr algn="just" eaLnBrk="0" hangingPunct="0"/>
                <a14:m>
                  <m:oMathPara xmlns:m="http://schemas.openxmlformats.org/officeDocument/2006/math">
                    <m:oMathParaPr>
                      <m:jc m:val="centerGroup"/>
                    </m:oMathParaPr>
                    <m:oMath xmlns:m="http://schemas.openxmlformats.org/officeDocument/2006/math">
                      <m:r>
                        <a:rPr lang="en-US" altLang="zh-CN" sz="1800" i="1" dirty="0" smtClean="0">
                          <a:solidFill>
                            <a:prstClr val="black"/>
                          </a:solidFill>
                          <a:latin typeface="Cambria Math" panose="02040503050406030204" pitchFamily="18" charset="0"/>
                        </a:rPr>
                        <m:t>𝑆𝑠𝑖𝑔𝑛𝑎𝑙</m:t>
                      </m:r>
                      <m:r>
                        <a:rPr lang="en-US" altLang="zh-CN" sz="1800" i="1" dirty="0">
                          <a:solidFill>
                            <a:prstClr val="black"/>
                          </a:solidFill>
                          <a:latin typeface="Cambria Math" panose="02040503050406030204" pitchFamily="18" charset="0"/>
                        </a:rPr>
                        <m:t>(</m:t>
                      </m:r>
                      <m:r>
                        <a:rPr lang="en-US" altLang="zh-CN" sz="1800" i="1" dirty="0">
                          <a:solidFill>
                            <a:prstClr val="black"/>
                          </a:solidFill>
                          <a:latin typeface="Cambria Math" panose="02040503050406030204" pitchFamily="18" charset="0"/>
                        </a:rPr>
                        <m:t>𝑆</m:t>
                      </m:r>
                      <m:r>
                        <a:rPr lang="en-US" altLang="zh-CN" sz="1800" i="1" dirty="0">
                          <a:solidFill>
                            <a:prstClr val="black"/>
                          </a:solidFill>
                          <a:latin typeface="Cambria Math" panose="02040503050406030204" pitchFamily="18" charset="0"/>
                        </a:rPr>
                        <m:t>1, </m:t>
                      </m:r>
                      <m:r>
                        <a:rPr lang="en-US" altLang="zh-CN" sz="1800" b="0" i="1" dirty="0" smtClean="0">
                          <a:solidFill>
                            <a:prstClr val="black"/>
                          </a:solidFill>
                          <a:latin typeface="Cambria Math" panose="02040503050406030204" pitchFamily="18" charset="0"/>
                        </a:rPr>
                        <m:t>𝑑</m:t>
                      </m:r>
                      <m:r>
                        <a:rPr lang="en-US" altLang="zh-CN" sz="1800" b="0" i="1" dirty="0" smtClean="0">
                          <a:solidFill>
                            <a:prstClr val="black"/>
                          </a:solidFill>
                          <a:latin typeface="Cambria Math" panose="02040503050406030204" pitchFamily="18" charset="0"/>
                        </a:rPr>
                        <m:t>1, …, </m:t>
                      </m:r>
                      <m:r>
                        <a:rPr lang="en-US" altLang="zh-CN" sz="1800" i="1" dirty="0" err="1">
                          <a:solidFill>
                            <a:prstClr val="black"/>
                          </a:solidFill>
                          <a:latin typeface="Cambria Math" panose="02040503050406030204" pitchFamily="18" charset="0"/>
                        </a:rPr>
                        <m:t>𝑆𝑛</m:t>
                      </m:r>
                      <m:r>
                        <a:rPr lang="en-US" altLang="zh-CN" sz="1800" b="0" i="1" dirty="0" smtClean="0">
                          <a:solidFill>
                            <a:prstClr val="black"/>
                          </a:solidFill>
                          <a:latin typeface="Cambria Math" panose="02040503050406030204" pitchFamily="18" charset="0"/>
                        </a:rPr>
                        <m:t>,</m:t>
                      </m:r>
                      <m:r>
                        <a:rPr lang="en-US" altLang="zh-CN" sz="1800" b="0" i="1" dirty="0" smtClean="0">
                          <a:solidFill>
                            <a:prstClr val="black"/>
                          </a:solidFill>
                          <a:latin typeface="Cambria Math" panose="02040503050406030204" pitchFamily="18" charset="0"/>
                        </a:rPr>
                        <m:t>𝑑𝑛</m:t>
                      </m:r>
                      <m:r>
                        <a:rPr lang="en-US" altLang="zh-CN" sz="1800" i="1" dirty="0" smtClean="0">
                          <a:solidFill>
                            <a:prstClr val="black"/>
                          </a:solidFill>
                          <a:latin typeface="Cambria Math" panose="02040503050406030204" pitchFamily="18" charset="0"/>
                        </a:rPr>
                        <m:t>)</m:t>
                      </m:r>
                    </m:oMath>
                  </m:oMathPara>
                </a14:m>
                <a:endParaRPr lang="zh-CN" altLang="en-US" sz="1800" dirty="0">
                  <a:solidFill>
                    <a:prstClr val="black"/>
                  </a:solidFill>
                  <a:latin typeface="Arial" charset="0"/>
                </a:endParaRPr>
              </a:p>
            </p:txBody>
          </p:sp>
        </mc:Choice>
        <mc:Fallback xmlns="">
          <p:sp>
            <p:nvSpPr>
              <p:cNvPr id="15" name="Rectangle 5"/>
              <p:cNvSpPr>
                <a:spLocks noRot="1" noChangeAspect="1" noMove="1" noResize="1" noEditPoints="1" noAdjustHandles="1" noChangeArrowheads="1" noChangeShapeType="1" noTextEdit="1"/>
              </p:cNvSpPr>
              <p:nvPr/>
            </p:nvSpPr>
            <p:spPr bwMode="auto">
              <a:xfrm>
                <a:off x="5220072" y="1448244"/>
                <a:ext cx="3861338" cy="369332"/>
              </a:xfrm>
              <a:prstGeom prst="rect">
                <a:avLst/>
              </a:prstGeom>
              <a:blipFill rotWithShape="0">
                <a:blip r:embed="rId6"/>
                <a:stretch>
                  <a:fillRect b="-15000"/>
                </a:stretch>
              </a:blipFill>
              <a:ln w="9525">
                <a:noFill/>
                <a:miter lim="800000"/>
                <a:headEnd/>
                <a:tailEnd/>
              </a:ln>
            </p:spPr>
            <p:txBody>
              <a:bodyPr/>
              <a:lstStyle/>
              <a:p>
                <a:r>
                  <a:rPr lang="zh-CN" altLang="en-US">
                    <a:noFill/>
                  </a:rPr>
                  <a:t> </a:t>
                </a:r>
              </a:p>
            </p:txBody>
          </p:sp>
        </mc:Fallback>
      </mc:AlternateContent>
      <p:sp>
        <p:nvSpPr>
          <p:cNvPr id="10" name="Text Box 6"/>
          <p:cNvSpPr txBox="1">
            <a:spLocks noChangeArrowheads="1"/>
          </p:cNvSpPr>
          <p:nvPr/>
        </p:nvSpPr>
        <p:spPr bwMode="auto">
          <a:xfrm>
            <a:off x="128954" y="6130951"/>
            <a:ext cx="8952456" cy="461665"/>
          </a:xfrm>
          <a:prstGeom prst="rect">
            <a:avLst/>
          </a:prstGeom>
          <a:solidFill>
            <a:schemeClr val="tx1"/>
          </a:solidFill>
          <a:ln w="9525">
            <a:noFill/>
            <a:miter lim="800000"/>
            <a:headEnd/>
            <a:tailEnd/>
          </a:ln>
        </p:spPr>
        <p:txBody>
          <a:bodyPr wrap="square">
            <a:spAutoFit/>
          </a:bodyPr>
          <a:lstStyle/>
          <a:p>
            <a:r>
              <a:rPr lang="en-US" altLang="zh-CN" b="1" dirty="0">
                <a:solidFill>
                  <a:srgbClr val="800000"/>
                </a:solidFill>
                <a:latin typeface="隶书" pitchFamily="49" charset="-122"/>
                <a:ea typeface="隶书" pitchFamily="49" charset="-122"/>
              </a:rPr>
              <a:t>S  </a:t>
            </a:r>
            <a:r>
              <a:rPr lang="zh-CN" altLang="en-US" b="1" dirty="0">
                <a:solidFill>
                  <a:srgbClr val="800000"/>
                </a:solidFill>
                <a:latin typeface="隶书" pitchFamily="49" charset="-122"/>
                <a:ea typeface="隶书" pitchFamily="49" charset="-122"/>
              </a:rPr>
              <a:t>信号量</a:t>
            </a:r>
            <a:r>
              <a:rPr lang="en-US" altLang="zh-CN" b="1" dirty="0">
                <a:solidFill>
                  <a:srgbClr val="800000"/>
                </a:solidFill>
                <a:latin typeface="隶书" pitchFamily="49" charset="-122"/>
                <a:ea typeface="隶书" pitchFamily="49" charset="-122"/>
              </a:rPr>
              <a:t>,</a:t>
            </a:r>
            <a:r>
              <a:rPr kumimoji="0" lang="en-US" altLang="zh-CN" b="1" dirty="0">
                <a:solidFill>
                  <a:srgbClr val="800000"/>
                </a:solidFill>
                <a:latin typeface="隶书" pitchFamily="49" charset="-122"/>
                <a:ea typeface="隶书" pitchFamily="49" charset="-122"/>
              </a:rPr>
              <a:t>d  </a:t>
            </a:r>
            <a:r>
              <a:rPr kumimoji="0" lang="zh-CN" altLang="en-US" b="1" dirty="0">
                <a:solidFill>
                  <a:srgbClr val="800000"/>
                </a:solidFill>
                <a:latin typeface="隶书" pitchFamily="49" charset="-122"/>
                <a:ea typeface="隶书" pitchFamily="49" charset="-122"/>
              </a:rPr>
              <a:t>需求量</a:t>
            </a:r>
            <a:r>
              <a:rPr kumimoji="0" lang="en-US" altLang="zh-CN" b="1" dirty="0">
                <a:solidFill>
                  <a:srgbClr val="800000"/>
                </a:solidFill>
                <a:latin typeface="隶书" pitchFamily="49" charset="-122"/>
                <a:ea typeface="隶书" pitchFamily="49" charset="-122"/>
              </a:rPr>
              <a:t>,t  </a:t>
            </a:r>
            <a:r>
              <a:rPr kumimoji="0" lang="zh-CN" altLang="en-US" b="1" dirty="0">
                <a:solidFill>
                  <a:srgbClr val="800000"/>
                </a:solidFill>
                <a:latin typeface="隶书" pitchFamily="49" charset="-122"/>
                <a:ea typeface="隶书" pitchFamily="49" charset="-122"/>
              </a:rPr>
              <a:t>下限量</a:t>
            </a:r>
          </a:p>
        </p:txBody>
      </p:sp>
    </p:spTree>
    <p:extLst>
      <p:ext uri="{BB962C8B-B14F-4D97-AF65-F5344CB8AC3E}">
        <p14:creationId xmlns:p14="http://schemas.microsoft.com/office/powerpoint/2010/main" val="1244860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120081"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信号量机制</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整型信号量</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记录型信号量</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AND</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型信号量</a:t>
            </a:r>
          </a:p>
        </p:txBody>
      </p:sp>
      <p:sp>
        <p:nvSpPr>
          <p:cNvPr id="7" name="剪去单角的矩形 6"/>
          <p:cNvSpPr/>
          <p:nvPr/>
        </p:nvSpPr>
        <p:spPr>
          <a:xfrm>
            <a:off x="6685856" y="761331"/>
            <a:ext cx="24581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信号量集</a:t>
            </a:r>
          </a:p>
        </p:txBody>
      </p:sp>
      <p:sp>
        <p:nvSpPr>
          <p:cNvPr id="9" name="Rectangle 2"/>
          <p:cNvSpPr>
            <a:spLocks noGrp="1" noChangeArrowheads="1"/>
          </p:cNvSpPr>
          <p:nvPr>
            <p:ph type="title"/>
          </p:nvPr>
        </p:nvSpPr>
        <p:spPr>
          <a:xfrm>
            <a:off x="11758" y="1272132"/>
            <a:ext cx="9132241" cy="5585867"/>
          </a:xfrm>
          <a:solidFill>
            <a:schemeClr val="accent3">
              <a:lumMod val="20000"/>
              <a:lumOff val="80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2" name="Rectangle 3"/>
              <p:cNvSpPr txBox="1">
                <a:spLocks noChangeArrowheads="1"/>
              </p:cNvSpPr>
              <p:nvPr/>
            </p:nvSpPr>
            <p:spPr>
              <a:xfrm>
                <a:off x="401103" y="2071859"/>
                <a:ext cx="8353549" cy="3744416"/>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566928" indent="-457200" fontAlgn="auto">
                  <a:lnSpc>
                    <a:spcPct val="150000"/>
                  </a:lnSpc>
                  <a:buSzPct val="101000"/>
                  <a:buFont typeface="+mj-lt"/>
                  <a:buAutoNum type="arabicPeriod"/>
                </a:pPr>
                <a14:m>
                  <m:oMath xmlns:m="http://schemas.openxmlformats.org/officeDocument/2006/math">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𝑺𝒘𝒂𝒊𝒕</m:t>
                    </m:r>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m:t>
                    </m:r>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𝑺</m:t>
                    </m:r>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 </m:t>
                    </m:r>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𝒅</m:t>
                    </m:r>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 </m:t>
                    </m:r>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𝒅</m:t>
                    </m:r>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m:t>
                    </m:r>
                  </m:oMath>
                </a14:m>
                <a:r>
                  <a:rPr kumimoji="1" lang="zh-CN" altLang="en-US" sz="20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 此时在信号量集中只有一个信号量</a:t>
                </a:r>
                <a14:m>
                  <m:oMath xmlns:m="http://schemas.openxmlformats.org/officeDocument/2006/math">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𝑺</m:t>
                    </m:r>
                  </m:oMath>
                </a14:m>
                <a:r>
                  <a:rPr kumimoji="1" lang="zh-CN" altLang="en-US" sz="20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 但允许它每次申请</a:t>
                </a:r>
                <a14:m>
                  <m:oMath xmlns:m="http://schemas.openxmlformats.org/officeDocument/2006/math">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𝒅</m:t>
                    </m:r>
                  </m:oMath>
                </a14:m>
                <a:r>
                  <a:rPr kumimoji="1" lang="zh-CN" altLang="en-US" sz="20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个资源，当现有资源数少于</a:t>
                </a:r>
                <a14:m>
                  <m:oMath xmlns:m="http://schemas.openxmlformats.org/officeDocument/2006/math">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𝒅</m:t>
                    </m:r>
                  </m:oMath>
                </a14:m>
                <a:r>
                  <a:rPr kumimoji="1" lang="zh-CN" altLang="en-US" sz="20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时，不予分配。</a:t>
                </a:r>
              </a:p>
              <a:p>
                <a:pPr marL="566928" indent="-457200" fontAlgn="auto">
                  <a:lnSpc>
                    <a:spcPct val="150000"/>
                  </a:lnSpc>
                  <a:buSzPct val="101000"/>
                  <a:buFont typeface="+mj-lt"/>
                  <a:buAutoNum type="arabicPeriod"/>
                </a:pPr>
                <a14:m>
                  <m:oMath xmlns:m="http://schemas.openxmlformats.org/officeDocument/2006/math">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𝑺𝒘𝒂𝒊𝒕</m:t>
                    </m:r>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m:t>
                    </m:r>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𝑺</m:t>
                    </m:r>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 </m:t>
                    </m:r>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𝟏</m:t>
                    </m:r>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 </m:t>
                    </m:r>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𝟏</m:t>
                    </m:r>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m:t>
                    </m:r>
                  </m:oMath>
                </a14:m>
                <a:r>
                  <a:rPr kumimoji="1" lang="zh-CN" altLang="en-US" sz="20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 此时的信号量集已蜕化为一般的记录型信号量</a:t>
                </a:r>
                <a:r>
                  <a:rPr kumimoji="1" lang="en-US" altLang="zh-CN" sz="20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t>
                </a:r>
                <a14:m>
                  <m:oMath xmlns:m="http://schemas.openxmlformats.org/officeDocument/2006/math">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𝑺</m:t>
                    </m:r>
                    <m:r>
                      <a:rPr kumimoji="1" lang="zh-CN" altLang="en-US"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m:t>
                    </m:r>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𝟏</m:t>
                    </m:r>
                  </m:oMath>
                </a14:m>
                <a:r>
                  <a:rPr kumimoji="1" lang="zh-CN" altLang="en-US" sz="20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时</a:t>
                </a:r>
                <a:r>
                  <a:rPr kumimoji="1" lang="en-US" altLang="zh-CN" sz="20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t>
                </a:r>
                <a:r>
                  <a:rPr kumimoji="1" lang="zh-CN" altLang="en-US" sz="20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或互斥信号量</a:t>
                </a:r>
                <a:r>
                  <a:rPr kumimoji="1" lang="en-US" altLang="zh-CN" sz="20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t>
                </a:r>
                <a14:m>
                  <m:oMath xmlns:m="http://schemas.openxmlformats.org/officeDocument/2006/math">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𝑺</m:t>
                    </m:r>
                  </m:oMath>
                </a14:m>
                <a:r>
                  <a:rPr kumimoji="1" lang="en-US" altLang="zh-CN" sz="20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=1</a:t>
                </a:r>
                <a:r>
                  <a:rPr kumimoji="1" lang="zh-CN" altLang="en-US" sz="20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时</a:t>
                </a:r>
                <a:r>
                  <a:rPr kumimoji="1" lang="en-US" altLang="zh-CN" sz="20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t>
                </a:r>
                <a:r>
                  <a:rPr kumimoji="1" lang="zh-CN" altLang="en-US" sz="20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t>
                </a:r>
              </a:p>
              <a:p>
                <a:pPr marL="566928" indent="-457200" fontAlgn="auto">
                  <a:lnSpc>
                    <a:spcPct val="150000"/>
                  </a:lnSpc>
                  <a:buSzPct val="101000"/>
                  <a:buFont typeface="+mj-lt"/>
                  <a:buAutoNum type="arabicPeriod"/>
                </a:pPr>
                <a14:m>
                  <m:oMath xmlns:m="http://schemas.openxmlformats.org/officeDocument/2006/math">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𝑺𝒘𝒂𝒊𝒕</m:t>
                    </m:r>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m:t>
                    </m:r>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𝑺</m:t>
                    </m:r>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 </m:t>
                    </m:r>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𝟏</m:t>
                    </m:r>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 </m:t>
                    </m:r>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𝟎</m:t>
                    </m:r>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m:t>
                    </m:r>
                  </m:oMath>
                </a14:m>
                <a:r>
                  <a:rPr kumimoji="1" lang="zh-CN" altLang="en-US" sz="20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。这是一种很特殊且很有用的信号量操作。当</a:t>
                </a:r>
                <a14:m>
                  <m:oMath xmlns:m="http://schemas.openxmlformats.org/officeDocument/2006/math">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𝑺</m:t>
                    </m:r>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m:t>
                    </m:r>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𝟏</m:t>
                    </m:r>
                  </m:oMath>
                </a14:m>
                <a:r>
                  <a:rPr kumimoji="1" lang="zh-CN" altLang="en-US" sz="20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时，允许多个进程进入某特定区；当</a:t>
                </a:r>
                <a14:m>
                  <m:oMath xmlns:m="http://schemas.openxmlformats.org/officeDocument/2006/math">
                    <m:r>
                      <a:rPr kumimoji="1" lang="en-US" altLang="zh-CN" sz="2000" b="1"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m:t>𝑺</m:t>
                    </m:r>
                  </m:oMath>
                </a14:m>
                <a:r>
                  <a:rPr kumimoji="1" lang="zh-CN" altLang="en-US" sz="20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变为</a:t>
                </a:r>
                <a:r>
                  <a:rPr kumimoji="1" lang="en-US" altLang="zh-CN" sz="20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0</a:t>
                </a:r>
                <a:r>
                  <a:rPr kumimoji="1" lang="zh-CN" altLang="en-US" sz="20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后，将阻止任何进程进入特定区。换言之，它相当于一个可控开关。 </a:t>
                </a:r>
              </a:p>
              <a:p>
                <a:pPr fontAlgn="auto">
                  <a:lnSpc>
                    <a:spcPct val="150000"/>
                  </a:lnSpc>
                </a:pPr>
                <a:endParaRPr lang="zh-CN" altLang="en-US" sz="2400" dirty="0">
                  <a:solidFill>
                    <a:schemeClr val="bg1"/>
                  </a:solidFill>
                  <a:latin typeface="+mn-ea"/>
                </a:endParaRPr>
              </a:p>
            </p:txBody>
          </p:sp>
        </mc:Choice>
        <mc:Fallback xmlns="">
          <p:sp>
            <p:nvSpPr>
              <p:cNvPr id="12" name="Rectangle 3"/>
              <p:cNvSpPr txBox="1">
                <a:spLocks noRot="1" noChangeAspect="1" noMove="1" noResize="1" noEditPoints="1" noAdjustHandles="1" noChangeArrowheads="1" noChangeShapeType="1" noTextEdit="1"/>
              </p:cNvSpPr>
              <p:nvPr/>
            </p:nvSpPr>
            <p:spPr>
              <a:xfrm>
                <a:off x="401103" y="2071859"/>
                <a:ext cx="8353549" cy="3744416"/>
              </a:xfrm>
              <a:prstGeom prst="rect">
                <a:avLst/>
              </a:prstGeom>
              <a:blipFill rotWithShape="0">
                <a:blip r:embed="rId3"/>
                <a:stretch>
                  <a:fillRect r="-4161"/>
                </a:stretch>
              </a:blipFill>
            </p:spPr>
            <p:txBody>
              <a:bodyPr/>
              <a:lstStyle/>
              <a:p>
                <a:r>
                  <a:rPr lang="zh-CN" altLang="en-US">
                    <a:noFill/>
                  </a:rPr>
                  <a:t> </a:t>
                </a:r>
              </a:p>
            </p:txBody>
          </p:sp>
        </mc:Fallback>
      </mc:AlternateContent>
      <p:sp>
        <p:nvSpPr>
          <p:cNvPr id="13" name="Rectangle 2"/>
          <p:cNvSpPr txBox="1">
            <a:spLocks noChangeArrowheads="1"/>
          </p:cNvSpPr>
          <p:nvPr/>
        </p:nvSpPr>
        <p:spPr>
          <a:xfrm>
            <a:off x="270445" y="1350899"/>
            <a:ext cx="8915400" cy="709950"/>
          </a:xfrm>
          <a:prstGeom prst="rect">
            <a:avLst/>
          </a:prstGeom>
        </p:spPr>
        <p:txBody>
          <a:bodyPr vert="horz" rtlCol="0"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320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“信号量集”的几种特殊情况</a:t>
            </a:r>
          </a:p>
        </p:txBody>
      </p:sp>
    </p:spTree>
    <p:extLst>
      <p:ext uri="{BB962C8B-B14F-4D97-AF65-F5344CB8AC3E}">
        <p14:creationId xmlns:p14="http://schemas.microsoft.com/office/powerpoint/2010/main" val="341980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a:spLocks noGrp="1" noChangeArrowheads="1"/>
          </p:cNvSpPr>
          <p:nvPr>
            <p:ph type="title"/>
          </p:nvPr>
        </p:nvSpPr>
        <p:spPr>
          <a:xfrm>
            <a:off x="11758" y="764704"/>
            <a:ext cx="9132241" cy="6093295"/>
          </a:xfrm>
          <a:solidFill>
            <a:schemeClr val="accent3">
              <a:lumMod val="20000"/>
              <a:lumOff val="80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759" y="29489"/>
            <a:ext cx="7656585" cy="646331"/>
          </a:xfrm>
          <a:prstGeom prst="rect">
            <a:avLst/>
          </a:prstGeom>
          <a:noFill/>
          <a:ln w="9525">
            <a:noFill/>
            <a:miter lim="800000"/>
            <a:headEnd/>
            <a:tailEnd/>
          </a:ln>
        </p:spPr>
        <p:txBody>
          <a:bodyPr/>
          <a:lstStyle/>
          <a:p>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信号量机制</a:t>
            </a:r>
          </a:p>
        </p:txBody>
      </p:sp>
      <p:sp>
        <p:nvSpPr>
          <p:cNvPr id="4" name="Rectangle 4"/>
          <p:cNvSpPr>
            <a:spLocks noChangeArrowheads="1"/>
          </p:cNvSpPr>
          <p:nvPr/>
        </p:nvSpPr>
        <p:spPr bwMode="auto">
          <a:xfrm>
            <a:off x="1475433" y="891720"/>
            <a:ext cx="5400823" cy="901204"/>
          </a:xfrm>
          <a:prstGeom prst="rect">
            <a:avLst/>
          </a:prstGeom>
          <a:noFill/>
          <a:ln w="9525">
            <a:noFill/>
            <a:miter lim="800000"/>
            <a:headEnd/>
            <a:tailEnd/>
          </a:ln>
          <a:effectLst/>
        </p:spPr>
        <p:txBody>
          <a:bodyPr anchor="ctr"/>
          <a:lstStyle/>
          <a:p>
            <a:pPr algn="l">
              <a:defRPr/>
            </a:pPr>
            <a:r>
              <a:rPr kumimoji="0" lang="zh-CN" altLang="en-US" sz="3600" b="1" dirty="0">
                <a:solidFill>
                  <a:srgbClr val="FFC000"/>
                </a:solidFill>
                <a:effectLst>
                  <a:outerShdw blurRad="38100" dist="38100" dir="2700000" algn="tl">
                    <a:srgbClr val="000000"/>
                  </a:outerShdw>
                </a:effectLst>
                <a:latin typeface="华文楷体" panose="02010600040101010101" pitchFamily="2" charset="-122"/>
                <a:ea typeface="华文楷体" panose="02010600040101010101" pitchFamily="2" charset="-122"/>
              </a:rPr>
              <a:t>四种信号量之间的关系</a:t>
            </a:r>
          </a:p>
        </p:txBody>
      </p:sp>
      <p:sp>
        <p:nvSpPr>
          <p:cNvPr id="5" name="Rectangle 5"/>
          <p:cNvSpPr>
            <a:spLocks noChangeArrowheads="1"/>
          </p:cNvSpPr>
          <p:nvPr/>
        </p:nvSpPr>
        <p:spPr bwMode="auto">
          <a:xfrm>
            <a:off x="229865" y="2832736"/>
            <a:ext cx="3455987" cy="2671762"/>
          </a:xfrm>
          <a:prstGeom prst="rect">
            <a:avLst/>
          </a:prstGeom>
          <a:noFill/>
          <a:ln w="9525">
            <a:noFill/>
            <a:miter lim="800000"/>
            <a:headEnd/>
            <a:tailEnd/>
          </a:ln>
        </p:spPr>
        <p:txBody>
          <a:bodyPr/>
          <a:lstStyle/>
          <a:p>
            <a:pPr marL="514350" indent="-514350" algn="l">
              <a:spcBef>
                <a:spcPct val="20000"/>
              </a:spcBef>
              <a:buFont typeface="+mj-lt"/>
              <a:buAutoNum type="arabicPeriod"/>
            </a:pPr>
            <a:r>
              <a:rPr kumimoji="0" lang="zh-CN" altLang="en-US" sz="32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整型信号量</a:t>
            </a:r>
          </a:p>
          <a:p>
            <a:pPr marL="514350" indent="-514350" algn="l">
              <a:spcBef>
                <a:spcPct val="20000"/>
              </a:spcBef>
              <a:buFont typeface="+mj-lt"/>
              <a:buAutoNum type="arabicPeriod"/>
            </a:pPr>
            <a:r>
              <a:rPr kumimoji="0" lang="zh-CN" altLang="en-US" sz="32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记录型信号量</a:t>
            </a:r>
          </a:p>
          <a:p>
            <a:pPr marL="514350" indent="-514350" algn="l">
              <a:spcBef>
                <a:spcPct val="20000"/>
              </a:spcBef>
              <a:buFont typeface="+mj-lt"/>
              <a:buAutoNum type="arabicPeriod"/>
            </a:pPr>
            <a:r>
              <a:rPr kumimoji="0" lang="en-US" altLang="zh-CN" sz="32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AND</a:t>
            </a:r>
            <a:r>
              <a:rPr kumimoji="0" lang="zh-CN" altLang="en-US" sz="32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型信号量</a:t>
            </a:r>
          </a:p>
          <a:p>
            <a:pPr marL="514350" indent="-514350" algn="l">
              <a:spcBef>
                <a:spcPct val="20000"/>
              </a:spcBef>
              <a:buFont typeface="+mj-lt"/>
              <a:buAutoNum type="arabicPeriod"/>
            </a:pPr>
            <a:r>
              <a:rPr kumimoji="0" lang="zh-CN" altLang="en-US" sz="32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信号量集</a:t>
            </a:r>
          </a:p>
        </p:txBody>
      </p:sp>
      <p:sp>
        <p:nvSpPr>
          <p:cNvPr id="6" name="Rectangle 6"/>
          <p:cNvSpPr>
            <a:spLocks noChangeArrowheads="1"/>
          </p:cNvSpPr>
          <p:nvPr/>
        </p:nvSpPr>
        <p:spPr bwMode="auto">
          <a:xfrm>
            <a:off x="3830315" y="2185036"/>
            <a:ext cx="4679950" cy="576262"/>
          </a:xfrm>
          <a:prstGeom prst="rect">
            <a:avLst/>
          </a:prstGeom>
          <a:noFill/>
          <a:ln w="9525">
            <a:noFill/>
            <a:miter lim="800000"/>
            <a:headEnd/>
            <a:tailEnd/>
          </a:ln>
        </p:spPr>
        <p:txBody>
          <a:bodyPr/>
          <a:lstStyle/>
          <a:p>
            <a:pPr marL="342900" indent="-342900">
              <a:spcBef>
                <a:spcPct val="20000"/>
              </a:spcBef>
            </a:pPr>
            <a:r>
              <a:rPr kumimoji="0" lang="zh-CN" altLang="en-US" sz="2800" b="1" dirty="0">
                <a:solidFill>
                  <a:srgbClr val="80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某一类临界资源中的一个</a:t>
            </a:r>
          </a:p>
        </p:txBody>
      </p:sp>
      <p:sp>
        <p:nvSpPr>
          <p:cNvPr id="7" name="Rectangle 7"/>
          <p:cNvSpPr>
            <a:spLocks noChangeArrowheads="1"/>
          </p:cNvSpPr>
          <p:nvPr/>
        </p:nvSpPr>
        <p:spPr bwMode="auto">
          <a:xfrm>
            <a:off x="4046215" y="4704398"/>
            <a:ext cx="4176712" cy="576263"/>
          </a:xfrm>
          <a:prstGeom prst="rect">
            <a:avLst/>
          </a:prstGeom>
          <a:noFill/>
          <a:ln w="9525" algn="ctr">
            <a:noFill/>
            <a:miter lim="800000"/>
            <a:headEnd/>
            <a:tailEnd/>
          </a:ln>
        </p:spPr>
        <p:txBody>
          <a:bodyPr/>
          <a:lstStyle/>
          <a:p>
            <a:pPr marL="342900" indent="-342900">
              <a:spcBef>
                <a:spcPct val="20000"/>
              </a:spcBef>
            </a:pPr>
            <a:r>
              <a:rPr kumimoji="0" lang="zh-CN" altLang="en-US" sz="2800" b="1">
                <a:solidFill>
                  <a:srgbClr val="80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忙  等</a:t>
            </a:r>
          </a:p>
        </p:txBody>
      </p:sp>
      <p:sp>
        <p:nvSpPr>
          <p:cNvPr id="9" name="Rectangle 8"/>
          <p:cNvSpPr>
            <a:spLocks noChangeArrowheads="1"/>
          </p:cNvSpPr>
          <p:nvPr/>
        </p:nvSpPr>
        <p:spPr bwMode="auto">
          <a:xfrm>
            <a:off x="4046215" y="5353686"/>
            <a:ext cx="4176712" cy="576262"/>
          </a:xfrm>
          <a:prstGeom prst="rect">
            <a:avLst/>
          </a:prstGeom>
          <a:noFill/>
          <a:ln w="9525" algn="ctr">
            <a:noFill/>
            <a:miter lim="800000"/>
            <a:headEnd/>
            <a:tailEnd/>
          </a:ln>
        </p:spPr>
        <p:txBody>
          <a:bodyPr/>
          <a:lstStyle/>
          <a:p>
            <a:pPr marL="342900" indent="-342900">
              <a:spcBef>
                <a:spcPct val="20000"/>
              </a:spcBef>
            </a:pPr>
            <a:r>
              <a:rPr kumimoji="0" lang="zh-CN" altLang="en-US" sz="2800" b="1">
                <a:solidFill>
                  <a:srgbClr val="80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让权等待</a:t>
            </a:r>
          </a:p>
        </p:txBody>
      </p:sp>
      <p:sp>
        <p:nvSpPr>
          <p:cNvPr id="10" name="Rectangle 9"/>
          <p:cNvSpPr>
            <a:spLocks noChangeArrowheads="1"/>
          </p:cNvSpPr>
          <p:nvPr/>
        </p:nvSpPr>
        <p:spPr bwMode="auto">
          <a:xfrm>
            <a:off x="3830315" y="2977198"/>
            <a:ext cx="5134173" cy="576263"/>
          </a:xfrm>
          <a:prstGeom prst="rect">
            <a:avLst/>
          </a:prstGeom>
          <a:noFill/>
          <a:ln w="9525" algn="ctr">
            <a:noFill/>
            <a:miter lim="800000"/>
            <a:headEnd/>
            <a:tailEnd/>
          </a:ln>
        </p:spPr>
        <p:txBody>
          <a:bodyPr/>
          <a:lstStyle/>
          <a:p>
            <a:pPr marL="342900" indent="-342900">
              <a:spcBef>
                <a:spcPct val="20000"/>
              </a:spcBef>
            </a:pPr>
            <a:r>
              <a:rPr kumimoji="0" lang="zh-CN" altLang="en-US" sz="2800" b="1" dirty="0">
                <a:solidFill>
                  <a:srgbClr val="80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一类或多类临界资源中的多个</a:t>
            </a:r>
          </a:p>
        </p:txBody>
      </p:sp>
      <p:sp>
        <p:nvSpPr>
          <p:cNvPr id="12" name="Rectangle 10"/>
          <p:cNvSpPr>
            <a:spLocks noChangeArrowheads="1"/>
          </p:cNvSpPr>
          <p:nvPr/>
        </p:nvSpPr>
        <p:spPr bwMode="auto">
          <a:xfrm>
            <a:off x="3542977" y="3840798"/>
            <a:ext cx="5616575" cy="576263"/>
          </a:xfrm>
          <a:prstGeom prst="rect">
            <a:avLst/>
          </a:prstGeom>
          <a:noFill/>
          <a:ln w="9525" algn="ctr">
            <a:noFill/>
            <a:miter lim="800000"/>
            <a:headEnd/>
            <a:tailEnd/>
          </a:ln>
        </p:spPr>
        <p:txBody>
          <a:bodyPr/>
          <a:lstStyle/>
          <a:p>
            <a:pPr marL="342900" indent="-342900">
              <a:spcBef>
                <a:spcPct val="20000"/>
              </a:spcBef>
            </a:pPr>
            <a:r>
              <a:rPr kumimoji="0" lang="zh-CN" altLang="en-US" sz="2800" b="1" dirty="0">
                <a:solidFill>
                  <a:srgbClr val="80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一类或多类临界资源中的一个</a:t>
            </a:r>
          </a:p>
        </p:txBody>
      </p:sp>
      <p:sp>
        <p:nvSpPr>
          <p:cNvPr id="13" name="Line 11"/>
          <p:cNvSpPr>
            <a:spLocks noChangeShapeType="1"/>
          </p:cNvSpPr>
          <p:nvPr/>
        </p:nvSpPr>
        <p:spPr bwMode="auto">
          <a:xfrm>
            <a:off x="2893690" y="3120073"/>
            <a:ext cx="2520950" cy="1873250"/>
          </a:xfrm>
          <a:prstGeom prst="line">
            <a:avLst/>
          </a:prstGeom>
          <a:noFill/>
          <a:ln w="31750">
            <a:solidFill>
              <a:srgbClr val="339966"/>
            </a:solidFill>
            <a:round/>
            <a:headEnd/>
            <a:tailEnd/>
          </a:ln>
        </p:spPr>
        <p:txBody>
          <a:bodyPr/>
          <a:lstStyle/>
          <a:p>
            <a:pPr algn="l" eaLnBrk="0" hangingPunct="0"/>
            <a:endParaRPr kumimoji="0" lang="zh-CN" altLang="en-US" sz="1600">
              <a:solidFill>
                <a:prstClr val="black"/>
              </a:solidFill>
              <a:latin typeface="Arial" charset="0"/>
              <a:ea typeface="隶书" pitchFamily="49" charset="-122"/>
            </a:endParaRPr>
          </a:p>
        </p:txBody>
      </p:sp>
      <p:sp>
        <p:nvSpPr>
          <p:cNvPr id="14" name="Line 12"/>
          <p:cNvSpPr>
            <a:spLocks noChangeShapeType="1"/>
          </p:cNvSpPr>
          <p:nvPr/>
        </p:nvSpPr>
        <p:spPr bwMode="auto">
          <a:xfrm flipV="1">
            <a:off x="2893690" y="2616836"/>
            <a:ext cx="1008062" cy="503237"/>
          </a:xfrm>
          <a:prstGeom prst="line">
            <a:avLst/>
          </a:prstGeom>
          <a:noFill/>
          <a:ln w="31750">
            <a:solidFill>
              <a:srgbClr val="339966"/>
            </a:solidFill>
            <a:round/>
            <a:headEnd/>
            <a:tailEnd/>
          </a:ln>
        </p:spPr>
        <p:txBody>
          <a:bodyPr/>
          <a:lstStyle/>
          <a:p>
            <a:pPr algn="l" eaLnBrk="0" hangingPunct="0"/>
            <a:endParaRPr kumimoji="0" lang="zh-CN" altLang="en-US" sz="1600">
              <a:solidFill>
                <a:prstClr val="black"/>
              </a:solidFill>
              <a:latin typeface="Arial" charset="0"/>
              <a:ea typeface="隶书" pitchFamily="49" charset="-122"/>
            </a:endParaRPr>
          </a:p>
        </p:txBody>
      </p:sp>
      <p:sp>
        <p:nvSpPr>
          <p:cNvPr id="15" name="Line 13"/>
          <p:cNvSpPr>
            <a:spLocks noChangeShapeType="1"/>
          </p:cNvSpPr>
          <p:nvPr/>
        </p:nvSpPr>
        <p:spPr bwMode="auto">
          <a:xfrm>
            <a:off x="3182615" y="3769361"/>
            <a:ext cx="2087562" cy="1871662"/>
          </a:xfrm>
          <a:prstGeom prst="line">
            <a:avLst/>
          </a:prstGeom>
          <a:noFill/>
          <a:ln w="31750">
            <a:solidFill>
              <a:srgbClr val="339966"/>
            </a:solidFill>
            <a:round/>
            <a:headEnd/>
            <a:tailEnd/>
          </a:ln>
        </p:spPr>
        <p:txBody>
          <a:bodyPr/>
          <a:lstStyle/>
          <a:p>
            <a:pPr algn="l" eaLnBrk="0" hangingPunct="0"/>
            <a:endParaRPr kumimoji="0" lang="zh-CN" altLang="en-US" sz="1600" b="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16" name="Line 14"/>
          <p:cNvSpPr>
            <a:spLocks noChangeShapeType="1"/>
          </p:cNvSpPr>
          <p:nvPr/>
        </p:nvSpPr>
        <p:spPr bwMode="auto">
          <a:xfrm flipV="1">
            <a:off x="3182615" y="2616836"/>
            <a:ext cx="719137" cy="1152525"/>
          </a:xfrm>
          <a:prstGeom prst="line">
            <a:avLst/>
          </a:prstGeom>
          <a:noFill/>
          <a:ln w="31750">
            <a:solidFill>
              <a:srgbClr val="339966"/>
            </a:solidFill>
            <a:round/>
            <a:headEnd/>
            <a:tailEnd/>
          </a:ln>
        </p:spPr>
        <p:txBody>
          <a:bodyPr/>
          <a:lstStyle/>
          <a:p>
            <a:pPr algn="l" eaLnBrk="0" hangingPunct="0"/>
            <a:endParaRPr kumimoji="0" lang="zh-CN" altLang="en-US" sz="1600" b="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17" name="Line 15"/>
          <p:cNvSpPr>
            <a:spLocks noChangeShapeType="1"/>
          </p:cNvSpPr>
          <p:nvPr/>
        </p:nvSpPr>
        <p:spPr bwMode="auto">
          <a:xfrm flipV="1">
            <a:off x="3254052" y="4128136"/>
            <a:ext cx="576263" cy="217487"/>
          </a:xfrm>
          <a:prstGeom prst="line">
            <a:avLst/>
          </a:prstGeom>
          <a:noFill/>
          <a:ln w="31750">
            <a:solidFill>
              <a:srgbClr val="339966"/>
            </a:solidFill>
            <a:round/>
            <a:headEnd/>
            <a:tailEnd/>
          </a:ln>
        </p:spPr>
        <p:txBody>
          <a:bodyPr/>
          <a:lstStyle/>
          <a:p>
            <a:pPr algn="l" eaLnBrk="0" hangingPunct="0"/>
            <a:endParaRPr kumimoji="0" lang="zh-CN" altLang="en-US" sz="1600" b="1">
              <a:solidFill>
                <a:prstClr val="black"/>
              </a:solidFill>
              <a:latin typeface="华文楷体" panose="02010600040101010101" pitchFamily="2" charset="-122"/>
              <a:ea typeface="华文楷体" panose="02010600040101010101" pitchFamily="2" charset="-122"/>
            </a:endParaRPr>
          </a:p>
        </p:txBody>
      </p:sp>
      <p:sp>
        <p:nvSpPr>
          <p:cNvPr id="18" name="Line 16"/>
          <p:cNvSpPr>
            <a:spLocks noChangeShapeType="1"/>
          </p:cNvSpPr>
          <p:nvPr/>
        </p:nvSpPr>
        <p:spPr bwMode="auto">
          <a:xfrm>
            <a:off x="3254052" y="4345623"/>
            <a:ext cx="1965325" cy="1295400"/>
          </a:xfrm>
          <a:prstGeom prst="line">
            <a:avLst/>
          </a:prstGeom>
          <a:noFill/>
          <a:ln w="31750">
            <a:solidFill>
              <a:srgbClr val="339966"/>
            </a:solidFill>
            <a:round/>
            <a:headEnd/>
            <a:tailEnd/>
          </a:ln>
        </p:spPr>
        <p:txBody>
          <a:bodyPr/>
          <a:lstStyle/>
          <a:p>
            <a:pPr algn="l" eaLnBrk="0" hangingPunct="0"/>
            <a:endParaRPr kumimoji="0" lang="zh-CN" altLang="en-US" sz="1600" b="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19" name="Line 17"/>
          <p:cNvSpPr>
            <a:spLocks noChangeShapeType="1"/>
          </p:cNvSpPr>
          <p:nvPr/>
        </p:nvSpPr>
        <p:spPr bwMode="auto">
          <a:xfrm flipV="1">
            <a:off x="2461890" y="3337561"/>
            <a:ext cx="1439862" cy="1582737"/>
          </a:xfrm>
          <a:prstGeom prst="line">
            <a:avLst/>
          </a:prstGeom>
          <a:noFill/>
          <a:ln w="31750">
            <a:solidFill>
              <a:srgbClr val="339966"/>
            </a:solidFill>
            <a:round/>
            <a:headEnd/>
            <a:tailEnd/>
          </a:ln>
        </p:spPr>
        <p:txBody>
          <a:bodyPr/>
          <a:lstStyle/>
          <a:p>
            <a:pPr algn="l" eaLnBrk="0" hangingPunct="0"/>
            <a:endParaRPr kumimoji="0" lang="zh-CN" altLang="en-US" sz="1800">
              <a:solidFill>
                <a:prstClr val="black"/>
              </a:solidFill>
              <a:latin typeface="Arial" charset="0"/>
              <a:ea typeface="隶书" pitchFamily="49" charset="-122"/>
            </a:endParaRPr>
          </a:p>
        </p:txBody>
      </p:sp>
      <p:sp>
        <p:nvSpPr>
          <p:cNvPr id="20" name="Line 18"/>
          <p:cNvSpPr>
            <a:spLocks noChangeShapeType="1"/>
          </p:cNvSpPr>
          <p:nvPr/>
        </p:nvSpPr>
        <p:spPr bwMode="auto">
          <a:xfrm>
            <a:off x="2461890" y="4920298"/>
            <a:ext cx="2830512" cy="720725"/>
          </a:xfrm>
          <a:prstGeom prst="line">
            <a:avLst/>
          </a:prstGeom>
          <a:noFill/>
          <a:ln w="31750">
            <a:solidFill>
              <a:srgbClr val="339966"/>
            </a:solidFill>
            <a:round/>
            <a:headEnd/>
            <a:tailEnd/>
          </a:ln>
        </p:spPr>
        <p:txBody>
          <a:bodyPr/>
          <a:lstStyle/>
          <a:p>
            <a:pPr algn="l" eaLnBrk="0" hangingPunct="0"/>
            <a:endParaRPr kumimoji="0" lang="zh-CN" altLang="en-US" sz="1800">
              <a:solidFill>
                <a:prstClr val="black"/>
              </a:solidFill>
              <a:latin typeface="Arial" charset="0"/>
              <a:ea typeface="隶书" pitchFamily="49" charset="-122"/>
            </a:endParaRPr>
          </a:p>
        </p:txBody>
      </p:sp>
    </p:spTree>
    <p:extLst>
      <p:ext uri="{BB962C8B-B14F-4D97-AF65-F5344CB8AC3E}">
        <p14:creationId xmlns:p14="http://schemas.microsoft.com/office/powerpoint/2010/main" val="102622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ox(in)">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ox(in)">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8" presetClass="entr" presetSubtype="16"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amond(in)">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8" presetClass="entr" presetSubtype="16"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diamond(i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linds(horizontal)">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blinds(horizontal)">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矩形 10"/>
              <p:cNvSpPr/>
              <p:nvPr/>
            </p:nvSpPr>
            <p:spPr>
              <a:xfrm>
                <a:off x="11759" y="29489"/>
                <a:ext cx="7728593" cy="646331"/>
              </a:xfrm>
              <a:prstGeom prst="rect">
                <a:avLst/>
              </a:prstGeom>
              <a:noFill/>
              <a:ln w="9525">
                <a:noFill/>
                <a:miter lim="800000"/>
                <a:headEnd/>
                <a:tailEnd/>
              </a:ln>
            </p:spPr>
            <p:txBody>
              <a:bodyPr/>
              <a:lstStyle/>
              <a:p>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思考题</a:t>
                </a:r>
                <a14:m>
                  <m:oMath xmlns:m="http://schemas.openxmlformats.org/officeDocument/2006/math">
                    <m:r>
                      <a:rPr lang="en-US" altLang="zh-CN" sz="3600" b="1" i="1" dirty="0" smtClean="0">
                        <a:solidFill>
                          <a:schemeClr val="tx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𝟏</m:t>
                    </m:r>
                  </m:oMath>
                </a14:m>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11759" y="29489"/>
                <a:ext cx="7728593" cy="646331"/>
              </a:xfrm>
              <a:prstGeom prst="rect">
                <a:avLst/>
              </a:prstGeom>
              <a:blipFill rotWithShape="0">
                <a:blip r:embed="rId3"/>
                <a:stretch>
                  <a:fillRect t="-16038" b="-40566"/>
                </a:stretch>
              </a:blipFill>
              <a:ln w="9525">
                <a:noFill/>
                <a:miter lim="800000"/>
                <a:headEnd/>
                <a:tailEnd/>
              </a:ln>
            </p:spPr>
            <p:txBody>
              <a:bodyPr/>
              <a:lstStyle/>
              <a:p>
                <a:r>
                  <a:rPr lang="zh-CN" altLang="en-US">
                    <a:noFill/>
                  </a:rPr>
                  <a:t> </a:t>
                </a:r>
              </a:p>
            </p:txBody>
          </p:sp>
        </mc:Fallback>
      </mc:AlternateContent>
      <p:sp>
        <p:nvSpPr>
          <p:cNvPr id="21" name="Rectangle 3"/>
          <p:cNvSpPr txBox="1">
            <a:spLocks noChangeArrowheads="1"/>
          </p:cNvSpPr>
          <p:nvPr/>
        </p:nvSpPr>
        <p:spPr>
          <a:xfrm>
            <a:off x="495300" y="1124744"/>
            <a:ext cx="8325172" cy="5256583"/>
          </a:xfrm>
          <a:prstGeom prst="rect">
            <a:avLst/>
          </a:prstGeom>
          <a:solidFill>
            <a:schemeClr val="accent3">
              <a:lumMod val="20000"/>
              <a:lumOff val="80000"/>
            </a:schemeClr>
          </a:solidFill>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566928" marR="0" lvl="0" indent="-457200" algn="l" defTabSz="914400" rtl="0" eaLnBrk="1" fontAlgn="auto" latinLnBrk="0" hangingPunct="1">
              <a:lnSpc>
                <a:spcPct val="150000"/>
              </a:lnSpc>
              <a:spcBef>
                <a:spcPts val="400"/>
              </a:spcBef>
              <a:spcAft>
                <a:spcPts val="0"/>
              </a:spcAft>
              <a:buClr>
                <a:srgbClr val="2DA2BF"/>
              </a:buClr>
              <a:buSzPct val="100000"/>
              <a:buFont typeface="+mj-lt"/>
              <a:buAutoNum type="arabicPeriod"/>
              <a:tabLst/>
              <a:defRPr/>
            </a:pPr>
            <a:r>
              <a:rPr kumimoji="0" lang="zh-CN" alt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山谷间横跨一条索桥，山谷两侧的猴子需要攀着索桥过山谷，该索桥为单向通行路线，即索桥上不能同时存在通行方向相反的猴子，否则将陷入死锁。</a:t>
            </a:r>
          </a:p>
          <a:p>
            <a:pPr marL="365760" marR="0" lvl="0" indent="-256032" algn="l" defTabSz="914400" rtl="0" eaLnBrk="1" fontAlgn="auto" latinLnBrk="0" hangingPunct="1">
              <a:lnSpc>
                <a:spcPct val="150000"/>
              </a:lnSpc>
              <a:spcBef>
                <a:spcPts val="400"/>
              </a:spcBef>
              <a:spcAft>
                <a:spcPts val="0"/>
              </a:spcAft>
              <a:buClr>
                <a:srgbClr val="2DA2BF"/>
              </a:buClr>
              <a:buSzPct val="68000"/>
              <a:buFont typeface="Wingdings 3"/>
              <a:buChar char=""/>
              <a:tabLst/>
              <a:defRPr/>
            </a:pPr>
            <a:endParaRPr kumimoji="0" lang="zh-CN" alt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endParaRPr>
          </a:p>
          <a:p>
            <a:pPr marL="566928" marR="0" lvl="0" indent="-457200" algn="l" defTabSz="914400" rtl="0" eaLnBrk="1" fontAlgn="auto" latinLnBrk="0" hangingPunct="1">
              <a:lnSpc>
                <a:spcPct val="150000"/>
              </a:lnSpc>
              <a:spcBef>
                <a:spcPts val="400"/>
              </a:spcBef>
              <a:spcAft>
                <a:spcPts val="0"/>
              </a:spcAft>
              <a:buClr>
                <a:srgbClr val="2DA2BF"/>
              </a:buClr>
              <a:buSzPct val="100000"/>
              <a:buFont typeface="+mj-lt"/>
              <a:buAutoNum type="arabicPeriod" startAt="2"/>
              <a:tabLst/>
              <a:defRPr/>
            </a:pPr>
            <a:r>
              <a:rPr kumimoji="0" lang="zh-CN" alt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请用伪代码编写猴子过索桥的进程，必须避免死锁情况发生，同时需要考虑“饥饿”问题，既任何一只猴子在等待过索桥时都不应等的太久。</a:t>
            </a:r>
          </a:p>
        </p:txBody>
      </p:sp>
    </p:spTree>
    <p:extLst>
      <p:ext uri="{BB962C8B-B14F-4D97-AF65-F5344CB8AC3E}">
        <p14:creationId xmlns:p14="http://schemas.microsoft.com/office/powerpoint/2010/main" val="11437863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矩形 10"/>
              <p:cNvSpPr/>
              <p:nvPr/>
            </p:nvSpPr>
            <p:spPr>
              <a:xfrm>
                <a:off x="11759" y="29489"/>
                <a:ext cx="7728593" cy="646331"/>
              </a:xfrm>
              <a:prstGeom prst="rect">
                <a:avLst/>
              </a:prstGeom>
              <a:noFill/>
              <a:ln w="9525">
                <a:noFill/>
                <a:miter lim="800000"/>
                <a:headEnd/>
                <a:tailEnd/>
              </a:ln>
            </p:spPr>
            <p:txBody>
              <a:bodyPr/>
              <a:lstStyle/>
              <a:p>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思考题</a:t>
                </a:r>
                <a14:m>
                  <m:oMath xmlns:m="http://schemas.openxmlformats.org/officeDocument/2006/math">
                    <m:r>
                      <a:rPr lang="en-US" altLang="zh-CN" sz="3600" b="1" i="1" dirty="0" smtClean="0">
                        <a:solidFill>
                          <a:schemeClr val="tx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𝟐</m:t>
                    </m:r>
                  </m:oMath>
                </a14:m>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11759" y="29489"/>
                <a:ext cx="7728593" cy="646331"/>
              </a:xfrm>
              <a:prstGeom prst="rect">
                <a:avLst/>
              </a:prstGeom>
              <a:blipFill rotWithShape="0">
                <a:blip r:embed="rId3"/>
                <a:stretch>
                  <a:fillRect t="-16038" b="-40566"/>
                </a:stretch>
              </a:blipFill>
              <a:ln w="9525">
                <a:noFill/>
                <a:miter lim="800000"/>
                <a:headEnd/>
                <a:tailEnd/>
              </a:ln>
            </p:spPr>
            <p:txBody>
              <a:bodyPr/>
              <a:lstStyle/>
              <a:p>
                <a:r>
                  <a:rPr lang="zh-CN" altLang="en-US">
                    <a:noFill/>
                  </a:rPr>
                  <a:t> </a:t>
                </a:r>
              </a:p>
            </p:txBody>
          </p:sp>
        </mc:Fallback>
      </mc:AlternateContent>
      <p:sp>
        <p:nvSpPr>
          <p:cNvPr id="21" name="Rectangle 3"/>
          <p:cNvSpPr txBox="1">
            <a:spLocks noChangeArrowheads="1"/>
          </p:cNvSpPr>
          <p:nvPr/>
        </p:nvSpPr>
        <p:spPr>
          <a:xfrm>
            <a:off x="495300" y="1481329"/>
            <a:ext cx="8037140" cy="4525963"/>
          </a:xfrm>
          <a:prstGeom prst="rect">
            <a:avLst/>
          </a:prstGeom>
          <a:solidFill>
            <a:schemeClr val="accent3">
              <a:lumMod val="20000"/>
              <a:lumOff val="80000"/>
            </a:schemeClr>
          </a:solidFill>
        </p:spPr>
        <p:txBody>
          <a:bodyPr vert="horz">
            <a:normAutofit fontScale="92500"/>
          </a:bodyPr>
          <a:lstStyle>
            <a:defPPr>
              <a:defRPr lang="zh-CN"/>
            </a:defPPr>
            <a:lvl1pPr marL="365760" lvl="0" indent="-256032" algn="l" eaLnBrk="1" fontAlgn="auto" latinLnBrk="0" hangingPunct="1">
              <a:lnSpc>
                <a:spcPct val="160000"/>
              </a:lnSpc>
              <a:spcBef>
                <a:spcPts val="400"/>
              </a:spcBef>
              <a:spcAft>
                <a:spcPts val="0"/>
              </a:spcAft>
              <a:buClr>
                <a:srgbClr val="2DA2BF"/>
              </a:buClr>
              <a:buSzPct val="68000"/>
              <a:buFont typeface="Wingdings 3"/>
              <a:buChar char=""/>
              <a:defRPr kumimoji="0" b="1">
                <a:solidFill>
                  <a:schemeClr val="tx1"/>
                </a:solidFill>
                <a:latin typeface="Lucida Sans Unicode"/>
                <a:ea typeface="黑体" panose="02010609060101010101" pitchFamily="49" charset="-122"/>
              </a:defRPr>
            </a:lvl1pPr>
            <a:lvl2pPr marL="621792" indent="-228600" algn="l" eaLnBrk="1" latinLnBrk="0" hangingPunct="1">
              <a:spcBef>
                <a:spcPts val="324"/>
              </a:spcBef>
              <a:buClr>
                <a:schemeClr val="accent1"/>
              </a:buClr>
              <a:buFont typeface="Verdana"/>
              <a:buChar char="◦"/>
              <a:defRPr kumimoji="0" sz="2300">
                <a:solidFill>
                  <a:schemeClr val="tx1"/>
                </a:solidFill>
                <a:latin typeface="+mn-lt"/>
                <a:ea typeface="+mn-ea"/>
              </a:defRPr>
            </a:lvl2pPr>
            <a:lvl3pPr marL="859536" indent="-228600" algn="l" eaLnBrk="1" latinLnBrk="0" hangingPunct="1">
              <a:spcBef>
                <a:spcPts val="350"/>
              </a:spcBef>
              <a:buClr>
                <a:schemeClr val="accent2"/>
              </a:buClr>
              <a:buSzPct val="100000"/>
              <a:buFont typeface="Wingdings 2"/>
              <a:buChar char=""/>
              <a:defRPr kumimoji="0" sz="2100">
                <a:solidFill>
                  <a:schemeClr val="tx1"/>
                </a:solidFill>
                <a:latin typeface="+mn-lt"/>
                <a:ea typeface="+mn-ea"/>
              </a:defRPr>
            </a:lvl3pPr>
            <a:lvl4pPr marL="1143000" indent="-228600" algn="l" eaLnBrk="1" latinLnBrk="0" hangingPunct="1">
              <a:spcBef>
                <a:spcPts val="350"/>
              </a:spcBef>
              <a:buClr>
                <a:schemeClr val="accent2"/>
              </a:buClr>
              <a:buFont typeface="Wingdings 2"/>
              <a:buChar char=""/>
              <a:defRPr kumimoji="0" sz="1900">
                <a:solidFill>
                  <a:schemeClr val="tx1"/>
                </a:solidFill>
                <a:latin typeface="+mn-lt"/>
                <a:ea typeface="+mn-ea"/>
              </a:defRPr>
            </a:lvl4pPr>
            <a:lvl5pPr marL="1371600" indent="-228600" algn="l" eaLnBrk="1" latinLnBrk="0" hangingPunct="1">
              <a:spcBef>
                <a:spcPts val="350"/>
              </a:spcBef>
              <a:buClr>
                <a:schemeClr val="accent2"/>
              </a:buClr>
              <a:buFont typeface="Wingdings 2"/>
              <a:buChar char=""/>
              <a:defRPr kumimoji="0" sz="1800">
                <a:solidFill>
                  <a:schemeClr val="tx1"/>
                </a:solidFill>
                <a:latin typeface="+mn-lt"/>
                <a:ea typeface="+mn-ea"/>
              </a:defRPr>
            </a:lvl5pPr>
            <a:lvl6pPr marL="1600200" indent="-228600">
              <a:spcBef>
                <a:spcPts val="350"/>
              </a:spcBef>
              <a:buClr>
                <a:schemeClr val="accent3"/>
              </a:buClr>
              <a:buFont typeface="Wingdings 2"/>
              <a:buChar char=""/>
              <a:defRPr kumimoji="0" sz="1800">
                <a:solidFill>
                  <a:schemeClr val="tx1"/>
                </a:solidFill>
                <a:latin typeface="+mn-lt"/>
                <a:ea typeface="+mn-ea"/>
              </a:defRPr>
            </a:lvl6pPr>
            <a:lvl7pPr marL="1828800" indent="-228600">
              <a:spcBef>
                <a:spcPts val="350"/>
              </a:spcBef>
              <a:buClr>
                <a:schemeClr val="accent3"/>
              </a:buClr>
              <a:buFont typeface="Wingdings 2"/>
              <a:buChar char=""/>
              <a:defRPr kumimoji="0" sz="1600">
                <a:solidFill>
                  <a:schemeClr val="tx1"/>
                </a:solidFill>
                <a:latin typeface="+mn-lt"/>
                <a:ea typeface="+mn-ea"/>
              </a:defRPr>
            </a:lvl7pPr>
            <a:lvl8pPr marL="2057400" indent="-228600">
              <a:spcBef>
                <a:spcPts val="350"/>
              </a:spcBef>
              <a:buClr>
                <a:schemeClr val="accent3"/>
              </a:buClr>
              <a:buFont typeface="Wingdings 2"/>
              <a:buChar char=""/>
              <a:defRPr kumimoji="0" sz="1600">
                <a:solidFill>
                  <a:schemeClr val="tx1"/>
                </a:solidFill>
                <a:latin typeface="+mn-lt"/>
                <a:ea typeface="+mn-ea"/>
              </a:defRPr>
            </a:lvl8pPr>
            <a:lvl9pPr marL="2286000" indent="-228600">
              <a:spcBef>
                <a:spcPts val="350"/>
              </a:spcBef>
              <a:buClr>
                <a:schemeClr val="accent3"/>
              </a:buClr>
              <a:buFont typeface="Wingdings 2"/>
              <a:buChar char=""/>
              <a:defRPr kumimoji="0" sz="1600" baseline="0">
                <a:solidFill>
                  <a:schemeClr val="tx1"/>
                </a:solidFill>
                <a:latin typeface="+mn-lt"/>
                <a:ea typeface="+mn-ea"/>
              </a:defRPr>
            </a:lvl9pPr>
          </a:lstStyle>
          <a:p>
            <a:r>
              <a:rPr lang="zh-CN" altLang="en-US" dirty="0">
                <a:solidFill>
                  <a:schemeClr val="bg1"/>
                </a:solidFill>
                <a:latin typeface="华文楷体" panose="02010600040101010101" pitchFamily="2" charset="-122"/>
                <a:ea typeface="华文楷体" panose="02010600040101010101" pitchFamily="2" charset="-122"/>
              </a:rPr>
              <a:t>现有</a:t>
            </a:r>
            <a:r>
              <a:rPr lang="en-US" altLang="zh-CN" dirty="0">
                <a:solidFill>
                  <a:schemeClr val="bg1"/>
                </a:solidFill>
                <a:latin typeface="华文楷体" panose="02010600040101010101" pitchFamily="2" charset="-122"/>
                <a:ea typeface="华文楷体" panose="02010600040101010101" pitchFamily="2" charset="-122"/>
              </a:rPr>
              <a:t>100</a:t>
            </a:r>
            <a:r>
              <a:rPr lang="zh-CN" altLang="en-US" dirty="0">
                <a:solidFill>
                  <a:schemeClr val="bg1"/>
                </a:solidFill>
                <a:latin typeface="华文楷体" panose="02010600040101010101" pitchFamily="2" charset="-122"/>
                <a:ea typeface="华文楷体" panose="02010600040101010101" pitchFamily="2" charset="-122"/>
              </a:rPr>
              <a:t>名毕业生去甲乙两家公司求职，两公司合用一间接待室，甲公司拟招聘</a:t>
            </a:r>
            <a:r>
              <a:rPr lang="en-US" altLang="zh-CN" dirty="0">
                <a:solidFill>
                  <a:schemeClr val="bg1"/>
                </a:solidFill>
                <a:latin typeface="华文楷体" panose="02010600040101010101" pitchFamily="2" charset="-122"/>
                <a:ea typeface="华文楷体" panose="02010600040101010101" pitchFamily="2" charset="-122"/>
              </a:rPr>
              <a:t>10</a:t>
            </a:r>
            <a:r>
              <a:rPr lang="zh-CN" altLang="en-US" dirty="0">
                <a:solidFill>
                  <a:schemeClr val="bg1"/>
                </a:solidFill>
                <a:latin typeface="华文楷体" panose="02010600040101010101" pitchFamily="2" charset="-122"/>
                <a:ea typeface="华文楷体" panose="02010600040101010101" pitchFamily="2" charset="-122"/>
              </a:rPr>
              <a:t>人，乙公司拟招聘</a:t>
            </a:r>
            <a:r>
              <a:rPr lang="en-US" altLang="zh-CN" dirty="0">
                <a:solidFill>
                  <a:schemeClr val="bg1"/>
                </a:solidFill>
                <a:latin typeface="华文楷体" panose="02010600040101010101" pitchFamily="2" charset="-122"/>
                <a:ea typeface="华文楷体" panose="02010600040101010101" pitchFamily="2" charset="-122"/>
              </a:rPr>
              <a:t>15</a:t>
            </a:r>
            <a:r>
              <a:rPr lang="zh-CN" altLang="en-US" dirty="0">
                <a:solidFill>
                  <a:schemeClr val="bg1"/>
                </a:solidFill>
                <a:latin typeface="华文楷体" panose="02010600040101010101" pitchFamily="2" charset="-122"/>
                <a:ea typeface="华文楷体" panose="02010600040101010101" pitchFamily="2" charset="-122"/>
              </a:rPr>
              <a:t>人，招完为止。两公司各有一位人力资源经理负责面试。每位人力资源经理在一个时刻只能面试</a:t>
            </a:r>
            <a:r>
              <a:rPr lang="en-US" altLang="zh-CN" dirty="0">
                <a:solidFill>
                  <a:schemeClr val="bg1"/>
                </a:solidFill>
                <a:latin typeface="华文楷体" panose="02010600040101010101" pitchFamily="2" charset="-122"/>
                <a:ea typeface="华文楷体" panose="02010600040101010101" pitchFamily="2" charset="-122"/>
              </a:rPr>
              <a:t>1</a:t>
            </a:r>
            <a:r>
              <a:rPr lang="zh-CN" altLang="en-US" dirty="0">
                <a:solidFill>
                  <a:schemeClr val="bg1"/>
                </a:solidFill>
                <a:latin typeface="华文楷体" panose="02010600040101010101" pitchFamily="2" charset="-122"/>
                <a:ea typeface="华文楷体" panose="02010600040101010101" pitchFamily="2" charset="-122"/>
              </a:rPr>
              <a:t>人，其他未面试的人员需要在接待室外排成一列等候。请使用信号量模型实现对此过程的管理，其中包括人力资源经理进程、面试人员进程的实现</a:t>
            </a:r>
            <a:endParaRPr lang="en-US" altLang="zh-CN" dirty="0">
              <a:solidFill>
                <a:schemeClr val="bg1"/>
              </a:solidFill>
              <a:latin typeface="华文楷体" panose="02010600040101010101" pitchFamily="2" charset="-122"/>
              <a:ea typeface="华文楷体" panose="02010600040101010101" pitchFamily="2" charset="-122"/>
            </a:endParaRPr>
          </a:p>
          <a:p>
            <a:r>
              <a:rPr lang="zh-CN" altLang="en-US" dirty="0">
                <a:solidFill>
                  <a:schemeClr val="bg1"/>
                </a:solidFill>
                <a:latin typeface="华文楷体" panose="02010600040101010101" pitchFamily="2" charset="-122"/>
                <a:ea typeface="华文楷体" panose="02010600040101010101" pitchFamily="2" charset="-122"/>
              </a:rPr>
              <a:t>备注：中科院考研题</a:t>
            </a:r>
          </a:p>
        </p:txBody>
      </p:sp>
    </p:spTree>
    <p:extLst>
      <p:ext uri="{BB962C8B-B14F-4D97-AF65-F5344CB8AC3E}">
        <p14:creationId xmlns:p14="http://schemas.microsoft.com/office/powerpoint/2010/main" val="41758566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5724128" y="2291679"/>
            <a:ext cx="1584176" cy="1081137"/>
          </a:xfrm>
          <a:prstGeom prst="roundRect">
            <a:avLst>
              <a:gd name="adj" fmla="val 7364"/>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3203848" y="2291680"/>
            <a:ext cx="1584176" cy="1224136"/>
          </a:xfrm>
          <a:prstGeom prst="roundRect">
            <a:avLst>
              <a:gd name="adj" fmla="val 7364"/>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971600" y="2291680"/>
            <a:ext cx="1584176" cy="1656184"/>
          </a:xfrm>
          <a:prstGeom prst="roundRect">
            <a:avLst>
              <a:gd name="adj" fmla="val 7364"/>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pPr algn="ctr"/>
            <a:r>
              <a:rPr lang="zh-CN" altLang="en-US" dirty="0"/>
              <a:t>管程的引入原因</a:t>
            </a:r>
          </a:p>
        </p:txBody>
      </p:sp>
      <p:sp>
        <p:nvSpPr>
          <p:cNvPr id="4" name="Rectangle 3"/>
          <p:cNvSpPr txBox="1">
            <a:spLocks noChangeArrowheads="1"/>
          </p:cNvSpPr>
          <p:nvPr/>
        </p:nvSpPr>
        <p:spPr>
          <a:xfrm>
            <a:off x="251520" y="980728"/>
            <a:ext cx="8539878" cy="1080120"/>
          </a:xfrm>
          <a:prstGeom prst="rect">
            <a:avLst/>
          </a:prstGeom>
          <a:solidFill>
            <a:schemeClr val="accent3">
              <a:lumMod val="20000"/>
              <a:lumOff val="80000"/>
            </a:schemeClr>
          </a:solidFill>
        </p:spPr>
        <p:txBody>
          <a:bodyPr vert="horz" lIns="91440" tIns="45720" rIns="91440" bIns="45720" rtlCol="0">
            <a:normAutofit/>
          </a:bodyPr>
          <a:lstStyle>
            <a:lvl1pPr marL="457200" indent="-457200" algn="l" defTabSz="457207" rtl="0" eaLnBrk="1" latinLnBrk="0" hangingPunct="1">
              <a:spcBef>
                <a:spcPts val="1000"/>
              </a:spcBef>
              <a:spcAft>
                <a:spcPts val="0"/>
              </a:spcAft>
              <a:buClr>
                <a:schemeClr val="bg2">
                  <a:lumMod val="60000"/>
                  <a:lumOff val="40000"/>
                </a:schemeClr>
              </a:buClr>
              <a:buSzPct val="100000"/>
              <a:buFont typeface="+mj-lt"/>
              <a:buAutoNum type="arabicPeriod"/>
              <a:defRPr sz="2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marL="914407" indent="-457200" algn="l" defTabSz="457207" rtl="0" eaLnBrk="1" latinLnBrk="0" hangingPunct="1">
              <a:spcBef>
                <a:spcPts val="1000"/>
              </a:spcBef>
              <a:spcAft>
                <a:spcPts val="0"/>
              </a:spcAft>
              <a:buClr>
                <a:schemeClr val="bg2">
                  <a:lumMod val="40000"/>
                  <a:lumOff val="60000"/>
                </a:schemeClr>
              </a:buClr>
              <a:buSzPct val="100000"/>
              <a:buFont typeface="+mj-ea"/>
              <a:buAutoNum type="circleNumDbPlain"/>
              <a:defRPr sz="20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gn="just" fontAlgn="auto">
              <a:lnSpc>
                <a:spcPct val="105000"/>
              </a:lnSpc>
            </a:pPr>
            <a:r>
              <a:rPr kumimoji="0" lang="zh-CN" altLang="en-US" dirty="0">
                <a:solidFill>
                  <a:srgbClr val="FF0000"/>
                </a:solidFill>
                <a:latin typeface="华文楷体" panose="02010600040101010101" pitchFamily="2" charset="-122"/>
                <a:ea typeface="华文楷体" panose="02010600040101010101" pitchFamily="2" charset="-122"/>
              </a:rPr>
              <a:t>信号量分散在各进程</a:t>
            </a:r>
            <a:r>
              <a:rPr kumimoji="0" lang="zh-CN" altLang="en-US" dirty="0">
                <a:solidFill>
                  <a:schemeClr val="bg1"/>
                </a:solidFill>
                <a:latin typeface="华文楷体" panose="02010600040101010101" pitchFamily="2" charset="-122"/>
                <a:ea typeface="华文楷体" panose="02010600040101010101" pitchFamily="2" charset="-122"/>
              </a:rPr>
              <a:t>。容易引起死锁。</a:t>
            </a:r>
          </a:p>
          <a:p>
            <a:pPr algn="just" fontAlgn="auto">
              <a:lnSpc>
                <a:spcPct val="105000"/>
              </a:lnSpc>
            </a:pPr>
            <a:r>
              <a:rPr kumimoji="0" lang="zh-CN" altLang="en-US" dirty="0">
                <a:solidFill>
                  <a:srgbClr val="FF0000"/>
                </a:solidFill>
                <a:latin typeface="华文楷体" panose="02010600040101010101" pitchFamily="2" charset="-122"/>
                <a:ea typeface="华文楷体" panose="02010600040101010101" pitchFamily="2" charset="-122"/>
              </a:rPr>
              <a:t>信号量要成对出现。</a:t>
            </a:r>
            <a:r>
              <a:rPr kumimoji="0" lang="zh-CN" altLang="en-US" dirty="0">
                <a:solidFill>
                  <a:schemeClr val="bg1"/>
                </a:solidFill>
                <a:latin typeface="华文楷体" panose="02010600040101010101" pitchFamily="2" charset="-122"/>
                <a:ea typeface="华文楷体" panose="02010600040101010101" pitchFamily="2" charset="-122"/>
              </a:rPr>
              <a:t>容易失去成对性。</a:t>
            </a:r>
            <a:endParaRPr kumimoji="0" lang="en-US" altLang="zh-CN" dirty="0">
              <a:solidFill>
                <a:schemeClr val="bg1"/>
              </a:solidFill>
              <a:latin typeface="华文楷体" panose="02010600040101010101" pitchFamily="2" charset="-122"/>
              <a:ea typeface="华文楷体" panose="02010600040101010101" pitchFamily="2" charset="-122"/>
            </a:endParaRPr>
          </a:p>
          <a:p>
            <a:pPr marL="0" indent="0" algn="just" fontAlgn="auto">
              <a:lnSpc>
                <a:spcPct val="105000"/>
              </a:lnSpc>
              <a:buNone/>
            </a:pPr>
            <a:endParaRPr kumimoji="0" lang="en-US" altLang="zh-CN" dirty="0">
              <a:solidFill>
                <a:schemeClr val="bg1"/>
              </a:solidFill>
              <a:latin typeface="华文楷体" panose="02010600040101010101" pitchFamily="2" charset="-122"/>
              <a:ea typeface="华文楷体" panose="02010600040101010101" pitchFamily="2" charset="-122"/>
            </a:endParaRPr>
          </a:p>
        </p:txBody>
      </p:sp>
      <p:sp>
        <p:nvSpPr>
          <p:cNvPr id="5" name="圆角矩形 4"/>
          <p:cNvSpPr/>
          <p:nvPr/>
        </p:nvSpPr>
        <p:spPr>
          <a:xfrm>
            <a:off x="971600" y="2795736"/>
            <a:ext cx="1584176" cy="432048"/>
          </a:xfrm>
          <a:prstGeom prst="roundRect">
            <a:avLst>
              <a:gd name="adj" fmla="val 7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临界区</a:t>
            </a:r>
          </a:p>
        </p:txBody>
      </p:sp>
      <p:sp>
        <p:nvSpPr>
          <p:cNvPr id="9" name="圆角矩形 8"/>
          <p:cNvSpPr/>
          <p:nvPr/>
        </p:nvSpPr>
        <p:spPr>
          <a:xfrm>
            <a:off x="3203848" y="2795736"/>
            <a:ext cx="1584176" cy="432048"/>
          </a:xfrm>
          <a:prstGeom prst="roundRect">
            <a:avLst>
              <a:gd name="adj" fmla="val 7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临界区</a:t>
            </a:r>
          </a:p>
        </p:txBody>
      </p:sp>
      <p:sp>
        <p:nvSpPr>
          <p:cNvPr id="10" name="圆角矩形 9"/>
          <p:cNvSpPr/>
          <p:nvPr/>
        </p:nvSpPr>
        <p:spPr>
          <a:xfrm>
            <a:off x="5724128" y="2795736"/>
            <a:ext cx="1584176" cy="432048"/>
          </a:xfrm>
          <a:prstGeom prst="roundRect">
            <a:avLst>
              <a:gd name="adj" fmla="val 7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临界区</a:t>
            </a:r>
          </a:p>
        </p:txBody>
      </p:sp>
      <mc:AlternateContent xmlns:mc="http://schemas.openxmlformats.org/markup-compatibility/2006" xmlns:a14="http://schemas.microsoft.com/office/drawing/2010/main">
        <mc:Choice Requires="a14">
          <p:sp>
            <p:nvSpPr>
              <p:cNvPr id="13" name="文本框 12"/>
              <p:cNvSpPr txBox="1"/>
              <p:nvPr/>
            </p:nvSpPr>
            <p:spPr>
              <a:xfrm>
                <a:off x="1434912" y="2250577"/>
                <a:ext cx="65755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effectLst>
                            <a:outerShdw blurRad="38100" dist="38100" dir="2700000" algn="tl">
                              <a:srgbClr val="000000">
                                <a:alpha val="43137"/>
                              </a:srgbClr>
                            </a:outerShdw>
                          </a:effectLst>
                          <a:latin typeface="Cambria Math" panose="02040503050406030204" pitchFamily="18" charset="0"/>
                        </a:rPr>
                        <m:t>𝑷</m:t>
                      </m:r>
                      <m:r>
                        <a:rPr lang="en-US" altLang="zh-CN" b="1" i="1" smtClean="0">
                          <a:effectLst>
                            <a:outerShdw blurRad="38100" dist="38100" dir="2700000" algn="tl">
                              <a:srgbClr val="000000">
                                <a:alpha val="43137"/>
                              </a:srgbClr>
                            </a:outerShdw>
                          </a:effectLst>
                          <a:latin typeface="Cambria Math" panose="02040503050406030204" pitchFamily="18" charset="0"/>
                        </a:rPr>
                        <m:t>𝟏</m:t>
                      </m:r>
                    </m:oMath>
                  </m:oMathPara>
                </a14:m>
                <a:endParaRPr lang="zh-CN" altLang="en-US" b="1" dirty="0">
                  <a:effectLst>
                    <a:outerShdw blurRad="38100" dist="38100" dir="2700000" algn="tl">
                      <a:srgbClr val="000000">
                        <a:alpha val="43137"/>
                      </a:srgbClr>
                    </a:outerShdw>
                  </a:effectLst>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1434912" y="2250577"/>
                <a:ext cx="657552" cy="461665"/>
              </a:xfrm>
              <a:prstGeom prst="rect">
                <a:avLst/>
              </a:prstGeom>
              <a:blipFill rotWithShape="0">
                <a:blip r:embed="rId2"/>
                <a:stretch>
                  <a:fillRect l="-1852"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3767756" y="2204864"/>
                <a:ext cx="550152" cy="461665"/>
              </a:xfrm>
              <a:prstGeom prst="rect">
                <a:avLst/>
              </a:prstGeom>
              <a:noFill/>
            </p:spPr>
            <p:txBody>
              <a:bodyPr wrap="none" rtlCol="0">
                <a:spAutoFit/>
              </a:bodyPr>
              <a:lstStyle/>
              <a:p>
                <a14:m>
                  <m:oMath xmlns:m="http://schemas.openxmlformats.org/officeDocument/2006/math">
                    <m:r>
                      <a:rPr lang="en-US" altLang="zh-CN" b="1" i="1" smtClean="0">
                        <a:effectLst>
                          <a:outerShdw blurRad="38100" dist="38100" dir="2700000" algn="tl">
                            <a:srgbClr val="000000">
                              <a:alpha val="43137"/>
                            </a:srgbClr>
                          </a:outerShdw>
                        </a:effectLst>
                        <a:latin typeface="Cambria Math" panose="02040503050406030204" pitchFamily="18" charset="0"/>
                      </a:rPr>
                      <m:t>𝑷</m:t>
                    </m:r>
                  </m:oMath>
                </a14:m>
                <a:r>
                  <a:rPr lang="en-US" altLang="zh-CN" b="1" dirty="0">
                    <a:effectLst>
                      <a:outerShdw blurRad="38100" dist="38100" dir="2700000" algn="tl">
                        <a:srgbClr val="000000">
                          <a:alpha val="43137"/>
                        </a:srgbClr>
                      </a:outerShdw>
                    </a:effectLst>
                  </a:rPr>
                  <a:t>2</a:t>
                </a:r>
                <a:endParaRPr lang="zh-CN" altLang="en-US" b="1" dirty="0">
                  <a:effectLst>
                    <a:outerShdw blurRad="38100" dist="38100" dir="2700000" algn="tl">
                      <a:srgbClr val="000000">
                        <a:alpha val="43137"/>
                      </a:srgbClr>
                    </a:outerShdw>
                  </a:effectLst>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3767756" y="2204864"/>
                <a:ext cx="550152" cy="461665"/>
              </a:xfrm>
              <a:prstGeom prst="rect">
                <a:avLst/>
              </a:prstGeom>
              <a:blipFill rotWithShape="0">
                <a:blip r:embed="rId3"/>
                <a:stretch>
                  <a:fillRect l="-3333" t="-12000" r="-22222" b="-37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6188240" y="2241376"/>
                <a:ext cx="550152" cy="461665"/>
              </a:xfrm>
              <a:prstGeom prst="rect">
                <a:avLst/>
              </a:prstGeom>
              <a:noFill/>
            </p:spPr>
            <p:txBody>
              <a:bodyPr wrap="none" rtlCol="0">
                <a:spAutoFit/>
              </a:bodyPr>
              <a:lstStyle/>
              <a:p>
                <a14:m>
                  <m:oMath xmlns:m="http://schemas.openxmlformats.org/officeDocument/2006/math">
                    <m:r>
                      <a:rPr lang="en-US" altLang="zh-CN" b="1" i="1" smtClean="0">
                        <a:effectLst>
                          <a:outerShdw blurRad="38100" dist="38100" dir="2700000" algn="tl">
                            <a:srgbClr val="000000">
                              <a:alpha val="43137"/>
                            </a:srgbClr>
                          </a:outerShdw>
                        </a:effectLst>
                        <a:latin typeface="Cambria Math" panose="02040503050406030204" pitchFamily="18" charset="0"/>
                      </a:rPr>
                      <m:t>𝑷</m:t>
                    </m:r>
                  </m:oMath>
                </a14:m>
                <a:r>
                  <a:rPr lang="en-US" altLang="zh-CN" b="1" dirty="0">
                    <a:effectLst>
                      <a:outerShdw blurRad="38100" dist="38100" dir="2700000" algn="tl">
                        <a:srgbClr val="000000">
                          <a:alpha val="43137"/>
                        </a:srgbClr>
                      </a:outerShdw>
                    </a:effectLst>
                  </a:rPr>
                  <a:t>3</a:t>
                </a:r>
                <a:endParaRPr lang="zh-CN" altLang="en-US" b="1" dirty="0">
                  <a:effectLst>
                    <a:outerShdw blurRad="38100" dist="38100" dir="2700000" algn="tl">
                      <a:srgbClr val="000000">
                        <a:alpha val="43137"/>
                      </a:srgbClr>
                    </a:outerShdw>
                  </a:effectLst>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6188240" y="2241376"/>
                <a:ext cx="550152" cy="461665"/>
              </a:xfrm>
              <a:prstGeom prst="rect">
                <a:avLst/>
              </a:prstGeom>
              <a:blipFill rotWithShape="0">
                <a:blip r:embed="rId4"/>
                <a:stretch>
                  <a:fillRect l="-3333" t="-12000" r="-22222" b="-37333"/>
                </a:stretch>
              </a:blipFill>
            </p:spPr>
            <p:txBody>
              <a:bodyPr/>
              <a:lstStyle/>
              <a:p>
                <a:r>
                  <a:rPr lang="zh-CN" altLang="en-US">
                    <a:noFill/>
                  </a:rPr>
                  <a:t> </a:t>
                </a:r>
              </a:p>
            </p:txBody>
          </p:sp>
        </mc:Fallback>
      </mc:AlternateContent>
      <p:sp>
        <p:nvSpPr>
          <p:cNvPr id="16" name="圆角矩形 15"/>
          <p:cNvSpPr/>
          <p:nvPr/>
        </p:nvSpPr>
        <p:spPr>
          <a:xfrm>
            <a:off x="3419872" y="5157192"/>
            <a:ext cx="1584176" cy="432048"/>
          </a:xfrm>
          <a:prstGeom prst="roundRect">
            <a:avLst>
              <a:gd name="adj" fmla="val 7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临界区</a:t>
            </a:r>
          </a:p>
        </p:txBody>
      </p:sp>
      <p:cxnSp>
        <p:nvCxnSpPr>
          <p:cNvPr id="28" name="肘形连接符 27"/>
          <p:cNvCxnSpPr/>
          <p:nvPr/>
        </p:nvCxnSpPr>
        <p:spPr>
          <a:xfrm rot="16200000" flipH="1">
            <a:off x="1987116" y="3724436"/>
            <a:ext cx="2361456" cy="504056"/>
          </a:xfrm>
          <a:prstGeom prst="bentConnector3">
            <a:avLst>
              <a:gd name="adj1" fmla="val 35603"/>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555776" y="2795736"/>
            <a:ext cx="360039" cy="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735795" y="5589240"/>
            <a:ext cx="684077" cy="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1" name="肘形连接符 40"/>
          <p:cNvCxnSpPr/>
          <p:nvPr/>
        </p:nvCxnSpPr>
        <p:spPr>
          <a:xfrm rot="16200000" flipV="1">
            <a:off x="1457655" y="4311100"/>
            <a:ext cx="2376263" cy="180018"/>
          </a:xfrm>
          <a:prstGeom prst="bentConnector3">
            <a:avLst>
              <a:gd name="adj1" fmla="val 99828"/>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肘形连接符 44"/>
          <p:cNvCxnSpPr/>
          <p:nvPr/>
        </p:nvCxnSpPr>
        <p:spPr>
          <a:xfrm rot="16200000" flipH="1">
            <a:off x="3715308" y="3868452"/>
            <a:ext cx="2361456" cy="216024"/>
          </a:xfrm>
          <a:prstGeom prst="bentConnector3">
            <a:avLst>
              <a:gd name="adj1" fmla="val -14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肘形连接符 47"/>
          <p:cNvCxnSpPr/>
          <p:nvPr/>
        </p:nvCxnSpPr>
        <p:spPr>
          <a:xfrm rot="16200000" flipV="1">
            <a:off x="3859324" y="4156484"/>
            <a:ext cx="2361456" cy="504056"/>
          </a:xfrm>
          <a:prstGeom prst="bentConnector3">
            <a:avLst>
              <a:gd name="adj1" fmla="val 9964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5004048" y="5589240"/>
            <a:ext cx="2757466" cy="0"/>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7761514" y="3227783"/>
            <a:ext cx="0" cy="2361457"/>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flipH="1" flipV="1">
            <a:off x="7308304" y="3212977"/>
            <a:ext cx="453210" cy="14806"/>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5580112" y="2795735"/>
            <a:ext cx="144016" cy="0"/>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580112" y="2795735"/>
            <a:ext cx="0" cy="2361457"/>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H="1">
            <a:off x="5004048" y="5157192"/>
            <a:ext cx="576064" cy="0"/>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圆角矩形标注 68"/>
          <p:cNvSpPr/>
          <p:nvPr/>
        </p:nvSpPr>
        <p:spPr>
          <a:xfrm>
            <a:off x="5913376" y="4083769"/>
            <a:ext cx="1650032" cy="980728"/>
          </a:xfrm>
          <a:prstGeom prst="wedgeRoundRectCallout">
            <a:avLst>
              <a:gd name="adj1" fmla="val -103248"/>
              <a:gd name="adj2" fmla="val 62500"/>
              <a:gd name="adj3" fmla="val 16667"/>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管程</a:t>
            </a:r>
          </a:p>
        </p:txBody>
      </p:sp>
    </p:spTree>
    <p:extLst>
      <p:ext uri="{BB962C8B-B14F-4D97-AF65-F5344CB8AC3E}">
        <p14:creationId xmlns:p14="http://schemas.microsoft.com/office/powerpoint/2010/main" val="110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up)">
                                      <p:cBhvr>
                                        <p:cTn id="7" dur="500"/>
                                        <p:tgtEl>
                                          <p:spTgt spid="58"/>
                                        </p:tgtEl>
                                      </p:cBhvr>
                                    </p:animEffect>
                                  </p:childTnLst>
                                </p:cTn>
                              </p:par>
                              <p:par>
                                <p:cTn id="8" presetID="22" presetClass="entr" presetSubtype="1"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up)">
                                      <p:cBhvr>
                                        <p:cTn id="10" dur="500"/>
                                        <p:tgtEl>
                                          <p:spTgt spid="60"/>
                                        </p:tgtEl>
                                      </p:cBhvr>
                                    </p:animEffect>
                                  </p:childTnLst>
                                </p:cTn>
                              </p:par>
                              <p:par>
                                <p:cTn id="11" presetID="22" presetClass="entr" presetSubtype="1"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wipe(up)">
                                      <p:cBhvr>
                                        <p:cTn id="13" dur="500"/>
                                        <p:tgtEl>
                                          <p:spTgt spid="55"/>
                                        </p:tgtEl>
                                      </p:cBhvr>
                                    </p:animEffect>
                                  </p:childTnLst>
                                </p:cTn>
                              </p:par>
                              <p:par>
                                <p:cTn id="14" presetID="22" presetClass="entr" presetSubtype="1" fill="hold"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wipe(up)">
                                      <p:cBhvr>
                                        <p:cTn id="16" dur="500"/>
                                        <p:tgtEl>
                                          <p:spTgt spid="64"/>
                                        </p:tgtEl>
                                      </p:cBhvr>
                                    </p:animEffect>
                                  </p:childTnLst>
                                </p:cTn>
                              </p:par>
                              <p:par>
                                <p:cTn id="17" presetID="22" presetClass="entr" presetSubtype="1"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wipe(up)">
                                      <p:cBhvr>
                                        <p:cTn id="19" dur="500"/>
                                        <p:tgtEl>
                                          <p:spTgt spid="62"/>
                                        </p:tgtEl>
                                      </p:cBhvr>
                                    </p:animEffect>
                                  </p:childTnLst>
                                </p:cTn>
                              </p:par>
                              <p:par>
                                <p:cTn id="20" presetID="22" presetClass="entr" presetSubtype="1" fill="hold"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wipe(up)">
                                      <p:cBhvr>
                                        <p:cTn id="22" dur="500"/>
                                        <p:tgtEl>
                                          <p:spTgt spid="66"/>
                                        </p:tgtEl>
                                      </p:cBhvr>
                                    </p:animEffect>
                                  </p:childTnLst>
                                </p:cTn>
                              </p:par>
                              <p:par>
                                <p:cTn id="23" presetID="22" presetClass="entr" presetSubtype="1"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up)">
                                      <p:cBhvr>
                                        <p:cTn id="25" dur="500"/>
                                        <p:tgtEl>
                                          <p:spTgt spid="48"/>
                                        </p:tgtEl>
                                      </p:cBhvr>
                                    </p:animEffect>
                                  </p:childTnLst>
                                </p:cTn>
                              </p:par>
                              <p:par>
                                <p:cTn id="26" presetID="22" presetClass="entr" presetSubtype="1" fill="hold"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wipe(up)">
                                      <p:cBhvr>
                                        <p:cTn id="28" dur="500"/>
                                        <p:tgtEl>
                                          <p:spTgt spid="45"/>
                                        </p:tgtEl>
                                      </p:cBhvr>
                                    </p:animEffect>
                                  </p:childTnLst>
                                </p:cTn>
                              </p:par>
                              <p:par>
                                <p:cTn id="29" presetID="22" presetClass="entr" presetSubtype="1"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up)">
                                      <p:cBhvr>
                                        <p:cTn id="31" dur="500"/>
                                        <p:tgtEl>
                                          <p:spTgt spid="28"/>
                                        </p:tgtEl>
                                      </p:cBhvr>
                                    </p:animEffect>
                                  </p:childTnLst>
                                </p:cTn>
                              </p:par>
                              <p:par>
                                <p:cTn id="32" presetID="22" presetClass="entr" presetSubtype="1"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up)">
                                      <p:cBhvr>
                                        <p:cTn id="34" dur="500"/>
                                        <p:tgtEl>
                                          <p:spTgt spid="34"/>
                                        </p:tgtEl>
                                      </p:cBhvr>
                                    </p:animEffect>
                                  </p:childTnLst>
                                </p:cTn>
                              </p:par>
                              <p:par>
                                <p:cTn id="35" presetID="22" presetClass="entr" presetSubtype="1"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up)">
                                      <p:cBhvr>
                                        <p:cTn id="37" dur="500"/>
                                        <p:tgtEl>
                                          <p:spTgt spid="41"/>
                                        </p:tgtEl>
                                      </p:cBhvr>
                                    </p:animEffect>
                                  </p:childTnLst>
                                </p:cTn>
                              </p:par>
                              <p:par>
                                <p:cTn id="38" presetID="22" presetClass="entr" presetSubtype="1" fill="hold"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up)">
                                      <p:cBhvr>
                                        <p:cTn id="40" dur="500"/>
                                        <p:tgtEl>
                                          <p:spTgt spid="39"/>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up)">
                                      <p:cBhvr>
                                        <p:cTn id="43" dur="500"/>
                                        <p:tgtEl>
                                          <p:spTgt spid="16"/>
                                        </p:tgtEl>
                                      </p:cBhvr>
                                    </p:animEffect>
                                  </p:childTnLst>
                                </p:cTn>
                              </p:par>
                              <p:par>
                                <p:cTn id="44" presetID="30" presetClass="emph" presetSubtype="0" fill="hold" grpId="0" nodeType="withEffect">
                                  <p:stCondLst>
                                    <p:cond delay="0"/>
                                  </p:stCondLst>
                                  <p:childTnLst>
                                    <p:animClr clrSpc="hsl" dir="cw">
                                      <p:cBhvr override="childStyle">
                                        <p:cTn id="45" dur="500" fill="hold"/>
                                        <p:tgtEl>
                                          <p:spTgt spid="10"/>
                                        </p:tgtEl>
                                        <p:attrNameLst>
                                          <p:attrName>style.color</p:attrName>
                                        </p:attrNameLst>
                                      </p:cBhvr>
                                      <p:by>
                                        <p:hsl h="0" s="12549" l="25098"/>
                                      </p:by>
                                    </p:animClr>
                                    <p:animClr clrSpc="hsl" dir="cw">
                                      <p:cBhvr>
                                        <p:cTn id="46" dur="500" fill="hold"/>
                                        <p:tgtEl>
                                          <p:spTgt spid="10"/>
                                        </p:tgtEl>
                                        <p:attrNameLst>
                                          <p:attrName>fillcolor</p:attrName>
                                        </p:attrNameLst>
                                      </p:cBhvr>
                                      <p:by>
                                        <p:hsl h="0" s="12549" l="25098"/>
                                      </p:by>
                                    </p:animClr>
                                    <p:animClr clrSpc="hsl" dir="cw">
                                      <p:cBhvr>
                                        <p:cTn id="47" dur="500" fill="hold"/>
                                        <p:tgtEl>
                                          <p:spTgt spid="10"/>
                                        </p:tgtEl>
                                        <p:attrNameLst>
                                          <p:attrName>stroke.color</p:attrName>
                                        </p:attrNameLst>
                                      </p:cBhvr>
                                      <p:by>
                                        <p:hsl h="0" s="12549" l="25098"/>
                                      </p:by>
                                    </p:animClr>
                                    <p:set>
                                      <p:cBhvr>
                                        <p:cTn id="48" dur="500" fill="hold"/>
                                        <p:tgtEl>
                                          <p:spTgt spid="10"/>
                                        </p:tgtEl>
                                        <p:attrNameLst>
                                          <p:attrName>fill.type</p:attrName>
                                        </p:attrNameLst>
                                      </p:cBhvr>
                                      <p:to>
                                        <p:strVal val="solid"/>
                                      </p:to>
                                    </p:set>
                                  </p:childTnLst>
                                </p:cTn>
                              </p:par>
                              <p:par>
                                <p:cTn id="49" presetID="30" presetClass="emph" presetSubtype="0" fill="hold" grpId="0" nodeType="withEffect">
                                  <p:stCondLst>
                                    <p:cond delay="0"/>
                                  </p:stCondLst>
                                  <p:childTnLst>
                                    <p:animClr clrSpc="hsl" dir="cw">
                                      <p:cBhvr override="childStyle">
                                        <p:cTn id="50" dur="500" fill="hold"/>
                                        <p:tgtEl>
                                          <p:spTgt spid="9"/>
                                        </p:tgtEl>
                                        <p:attrNameLst>
                                          <p:attrName>style.color</p:attrName>
                                        </p:attrNameLst>
                                      </p:cBhvr>
                                      <p:by>
                                        <p:hsl h="0" s="12549" l="25098"/>
                                      </p:by>
                                    </p:animClr>
                                    <p:animClr clrSpc="hsl" dir="cw">
                                      <p:cBhvr>
                                        <p:cTn id="51" dur="500" fill="hold"/>
                                        <p:tgtEl>
                                          <p:spTgt spid="9"/>
                                        </p:tgtEl>
                                        <p:attrNameLst>
                                          <p:attrName>fillcolor</p:attrName>
                                        </p:attrNameLst>
                                      </p:cBhvr>
                                      <p:by>
                                        <p:hsl h="0" s="12549" l="25098"/>
                                      </p:by>
                                    </p:animClr>
                                    <p:animClr clrSpc="hsl" dir="cw">
                                      <p:cBhvr>
                                        <p:cTn id="52" dur="500" fill="hold"/>
                                        <p:tgtEl>
                                          <p:spTgt spid="9"/>
                                        </p:tgtEl>
                                        <p:attrNameLst>
                                          <p:attrName>stroke.color</p:attrName>
                                        </p:attrNameLst>
                                      </p:cBhvr>
                                      <p:by>
                                        <p:hsl h="0" s="12549" l="25098"/>
                                      </p:by>
                                    </p:animClr>
                                    <p:set>
                                      <p:cBhvr>
                                        <p:cTn id="53" dur="500" fill="hold"/>
                                        <p:tgtEl>
                                          <p:spTgt spid="9"/>
                                        </p:tgtEl>
                                        <p:attrNameLst>
                                          <p:attrName>fill.type</p:attrName>
                                        </p:attrNameLst>
                                      </p:cBhvr>
                                      <p:to>
                                        <p:strVal val="solid"/>
                                      </p:to>
                                    </p:set>
                                  </p:childTnLst>
                                </p:cTn>
                              </p:par>
                              <p:par>
                                <p:cTn id="54" presetID="30" presetClass="emph" presetSubtype="0" fill="hold" grpId="0" nodeType="withEffect">
                                  <p:stCondLst>
                                    <p:cond delay="0"/>
                                  </p:stCondLst>
                                  <p:childTnLst>
                                    <p:animClr clrSpc="hsl" dir="cw">
                                      <p:cBhvr override="childStyle">
                                        <p:cTn id="55" dur="500" fill="hold"/>
                                        <p:tgtEl>
                                          <p:spTgt spid="5"/>
                                        </p:tgtEl>
                                        <p:attrNameLst>
                                          <p:attrName>style.color</p:attrName>
                                        </p:attrNameLst>
                                      </p:cBhvr>
                                      <p:by>
                                        <p:hsl h="0" s="12549" l="25098"/>
                                      </p:by>
                                    </p:animClr>
                                    <p:animClr clrSpc="hsl" dir="cw">
                                      <p:cBhvr>
                                        <p:cTn id="56" dur="500" fill="hold"/>
                                        <p:tgtEl>
                                          <p:spTgt spid="5"/>
                                        </p:tgtEl>
                                        <p:attrNameLst>
                                          <p:attrName>fillcolor</p:attrName>
                                        </p:attrNameLst>
                                      </p:cBhvr>
                                      <p:by>
                                        <p:hsl h="0" s="12549" l="25098"/>
                                      </p:by>
                                    </p:animClr>
                                    <p:animClr clrSpc="hsl" dir="cw">
                                      <p:cBhvr>
                                        <p:cTn id="57" dur="500" fill="hold"/>
                                        <p:tgtEl>
                                          <p:spTgt spid="5"/>
                                        </p:tgtEl>
                                        <p:attrNameLst>
                                          <p:attrName>stroke.color</p:attrName>
                                        </p:attrNameLst>
                                      </p:cBhvr>
                                      <p:by>
                                        <p:hsl h="0" s="12549" l="25098"/>
                                      </p:by>
                                    </p:animClr>
                                    <p:set>
                                      <p:cBhvr>
                                        <p:cTn id="58" dur="500" fill="hold"/>
                                        <p:tgtEl>
                                          <p:spTgt spid="5"/>
                                        </p:tgtEl>
                                        <p:attrNameLst>
                                          <p:attrName>fill.type</p:attrName>
                                        </p:attrNameLst>
                                      </p:cBhvr>
                                      <p:to>
                                        <p:strVal val="solid"/>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6" grpId="0" animBg="1"/>
      <p:bldP spid="69"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管程的定义</a:t>
            </a:r>
          </a:p>
        </p:txBody>
      </p:sp>
      <p:sp>
        <p:nvSpPr>
          <p:cNvPr id="4" name="矩形 3"/>
          <p:cNvSpPr/>
          <p:nvPr/>
        </p:nvSpPr>
        <p:spPr>
          <a:xfrm>
            <a:off x="388134" y="984065"/>
            <a:ext cx="8298159" cy="830997"/>
          </a:xfrm>
          <a:prstGeom prst="rect">
            <a:avLst/>
          </a:prstGeom>
          <a:solidFill>
            <a:schemeClr val="bg2">
              <a:lumMod val="20000"/>
              <a:lumOff val="80000"/>
            </a:schemeClr>
          </a:solidFill>
        </p:spPr>
        <p:txBody>
          <a:bodyPr wrap="square">
            <a:spAutoFit/>
          </a:bodyPr>
          <a:lstStyle/>
          <a:p>
            <a:pPr algn="just"/>
            <a:r>
              <a:rPr lang="zh-CN" altLang="en-US"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管程是由局部于自己的若干公共变量及其说明和所有访问这些公共变量的过程所组成的软件模块 </a:t>
            </a:r>
          </a:p>
        </p:txBody>
      </p:sp>
      <p:sp>
        <p:nvSpPr>
          <p:cNvPr id="5" name="Rectangle 3"/>
          <p:cNvSpPr txBox="1">
            <a:spLocks noChangeArrowheads="1"/>
          </p:cNvSpPr>
          <p:nvPr/>
        </p:nvSpPr>
        <p:spPr>
          <a:xfrm>
            <a:off x="398295" y="2132856"/>
            <a:ext cx="3247762" cy="1200329"/>
          </a:xfrm>
          <a:prstGeom prst="rect">
            <a:avLst/>
          </a:prstGeom>
          <a:solidFill>
            <a:schemeClr val="bg2">
              <a:lumMod val="20000"/>
              <a:lumOff val="80000"/>
            </a:schemeClr>
          </a:solidFill>
        </p:spPr>
        <p:txBody>
          <a:bodyPr wrap="square">
            <a:spAutoFit/>
          </a:bodyPr>
          <a:lstStyle>
            <a:defPPr>
              <a:defRPr lang="zh-CN"/>
            </a:defPPr>
            <a:lvl1pPr algn="just">
              <a:defRPr b="1">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defRPr>
            </a:lvl1pPr>
          </a:lstStyle>
          <a:p>
            <a:r>
              <a:rPr lang="en-US" altLang="zh-CN" dirty="0"/>
              <a:t>•</a:t>
            </a:r>
            <a:r>
              <a:rPr lang="zh-CN" altLang="en-US" dirty="0"/>
              <a:t>共享性：</a:t>
            </a:r>
          </a:p>
          <a:p>
            <a:r>
              <a:rPr lang="en-US" altLang="zh-CN" dirty="0"/>
              <a:t>•</a:t>
            </a:r>
            <a:r>
              <a:rPr lang="zh-CN" altLang="en-US" dirty="0"/>
              <a:t>安全性：</a:t>
            </a:r>
          </a:p>
          <a:p>
            <a:r>
              <a:rPr lang="en-US" altLang="zh-CN" dirty="0"/>
              <a:t>•</a:t>
            </a:r>
            <a:r>
              <a:rPr lang="zh-CN" altLang="en-US" dirty="0"/>
              <a:t>互斥性：</a:t>
            </a:r>
          </a:p>
        </p:txBody>
      </p:sp>
      <p:sp>
        <p:nvSpPr>
          <p:cNvPr id="6" name="Rectangle 3"/>
          <p:cNvSpPr txBox="1">
            <a:spLocks noChangeArrowheads="1"/>
          </p:cNvSpPr>
          <p:nvPr/>
        </p:nvSpPr>
        <p:spPr>
          <a:xfrm>
            <a:off x="3880757" y="2132856"/>
            <a:ext cx="4805536" cy="4536504"/>
          </a:xfrm>
          <a:prstGeom prst="rect">
            <a:avLst/>
          </a:prstGeom>
          <a:solidFill>
            <a:schemeClr val="bg2">
              <a:lumMod val="20000"/>
              <a:lumOff val="80000"/>
            </a:schemeClr>
          </a:solidFill>
        </p:spPr>
        <p:txBody>
          <a:bodyPr vert="horz" lIns="91440" tIns="45720" rIns="91440" bIns="45720" rtlCol="0">
            <a:normAutofit fontScale="70000" lnSpcReduction="20000"/>
          </a:bodyPr>
          <a:lstStyle>
            <a:lvl1pPr marL="457200" indent="-457200" algn="l" defTabSz="457207" rtl="0" eaLnBrk="1" latinLnBrk="0" hangingPunct="1">
              <a:spcBef>
                <a:spcPts val="1000"/>
              </a:spcBef>
              <a:spcAft>
                <a:spcPts val="0"/>
              </a:spcAft>
              <a:buClr>
                <a:schemeClr val="bg2">
                  <a:lumMod val="60000"/>
                  <a:lumOff val="40000"/>
                </a:schemeClr>
              </a:buClr>
              <a:buSzPct val="100000"/>
              <a:buFont typeface="+mj-lt"/>
              <a:buAutoNum type="arabicPeriod"/>
              <a:defRPr sz="2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marL="914407" indent="-457200" algn="l" defTabSz="457207" rtl="0" eaLnBrk="1" latinLnBrk="0" hangingPunct="1">
              <a:spcBef>
                <a:spcPts val="1000"/>
              </a:spcBef>
              <a:spcAft>
                <a:spcPts val="0"/>
              </a:spcAft>
              <a:buClr>
                <a:schemeClr val="bg2">
                  <a:lumMod val="40000"/>
                  <a:lumOff val="60000"/>
                </a:schemeClr>
              </a:buClr>
              <a:buSzPct val="100000"/>
              <a:buFont typeface="+mj-ea"/>
              <a:buAutoNum type="circleNumDbPlain"/>
              <a:defRPr sz="20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gn="just" fontAlgn="auto">
              <a:lnSpc>
                <a:spcPct val="70000"/>
              </a:lnSpc>
              <a:buFont typeface="Wingdings" panose="05000000000000000000" pitchFamily="2" charset="2"/>
              <a:buNone/>
            </a:pPr>
            <a:endParaRPr kumimoji="0" lang="en-US" altLang="zh-CN" sz="2300" dirty="0">
              <a:solidFill>
                <a:schemeClr val="bg1"/>
              </a:solidFill>
              <a:latin typeface="隶书" panose="02010509060101010101" pitchFamily="49" charset="-122"/>
              <a:ea typeface="隶书" panose="02010509060101010101" pitchFamily="49" charset="-122"/>
            </a:endParaRPr>
          </a:p>
          <a:p>
            <a:pPr algn="just" fontAlgn="auto">
              <a:lnSpc>
                <a:spcPct val="70000"/>
              </a:lnSpc>
              <a:buFont typeface="Wingdings" panose="05000000000000000000" pitchFamily="2" charset="2"/>
              <a:buNone/>
            </a:pPr>
            <a:r>
              <a:rPr kumimoji="0" lang="en-US" altLang="zh-CN" sz="2300" dirty="0">
                <a:solidFill>
                  <a:schemeClr val="bg1"/>
                </a:solidFill>
                <a:latin typeface="隶书" panose="02010509060101010101" pitchFamily="49" charset="-122"/>
                <a:ea typeface="隶书" panose="02010509060101010101" pitchFamily="49" charset="-122"/>
              </a:rPr>
              <a:t>TYPE &lt;</a:t>
            </a:r>
            <a:r>
              <a:rPr kumimoji="0" lang="zh-CN" altLang="en-US" sz="2300" dirty="0">
                <a:solidFill>
                  <a:schemeClr val="bg1"/>
                </a:solidFill>
                <a:latin typeface="隶书" panose="02010509060101010101" pitchFamily="49" charset="-122"/>
                <a:ea typeface="隶书" panose="02010509060101010101" pitchFamily="49" charset="-122"/>
              </a:rPr>
              <a:t>管程名</a:t>
            </a:r>
            <a:r>
              <a:rPr kumimoji="0" lang="en-US" altLang="zh-CN" sz="2300" dirty="0">
                <a:solidFill>
                  <a:schemeClr val="bg1"/>
                </a:solidFill>
                <a:latin typeface="隶书" panose="02010509060101010101" pitchFamily="49" charset="-122"/>
                <a:ea typeface="隶书" panose="02010509060101010101" pitchFamily="49" charset="-122"/>
              </a:rPr>
              <a:t>&gt; = MONITOR</a:t>
            </a:r>
          </a:p>
          <a:p>
            <a:pPr algn="just" fontAlgn="auto">
              <a:lnSpc>
                <a:spcPct val="70000"/>
              </a:lnSpc>
              <a:buFont typeface="Wingdings" panose="05000000000000000000" pitchFamily="2" charset="2"/>
              <a:buNone/>
            </a:pPr>
            <a:r>
              <a:rPr kumimoji="0" lang="en-US" altLang="zh-CN" sz="2300" dirty="0">
                <a:solidFill>
                  <a:schemeClr val="bg1"/>
                </a:solidFill>
                <a:latin typeface="隶书" panose="02010509060101010101" pitchFamily="49" charset="-122"/>
                <a:ea typeface="隶书" panose="02010509060101010101" pitchFamily="49" charset="-122"/>
              </a:rPr>
              <a:t>  &lt;</a:t>
            </a:r>
            <a:r>
              <a:rPr kumimoji="0" lang="zh-CN" altLang="en-US" sz="2300" dirty="0">
                <a:solidFill>
                  <a:schemeClr val="bg1"/>
                </a:solidFill>
                <a:latin typeface="隶书" panose="02010509060101010101" pitchFamily="49" charset="-122"/>
                <a:ea typeface="隶书" panose="02010509060101010101" pitchFamily="49" charset="-122"/>
              </a:rPr>
              <a:t>管程变量说明</a:t>
            </a:r>
            <a:r>
              <a:rPr kumimoji="0" lang="en-US" altLang="zh-CN" sz="2300" dirty="0">
                <a:solidFill>
                  <a:schemeClr val="bg1"/>
                </a:solidFill>
                <a:latin typeface="隶书" panose="02010509060101010101" pitchFamily="49" charset="-122"/>
                <a:ea typeface="隶书" panose="02010509060101010101" pitchFamily="49" charset="-122"/>
              </a:rPr>
              <a:t>&gt;;</a:t>
            </a:r>
          </a:p>
          <a:p>
            <a:pPr algn="just" fontAlgn="auto">
              <a:lnSpc>
                <a:spcPct val="70000"/>
              </a:lnSpc>
              <a:buFont typeface="Wingdings" panose="05000000000000000000" pitchFamily="2" charset="2"/>
              <a:buNone/>
            </a:pPr>
            <a:r>
              <a:rPr kumimoji="0" lang="en-US" altLang="zh-CN" sz="2300" dirty="0">
                <a:solidFill>
                  <a:schemeClr val="bg1"/>
                </a:solidFill>
                <a:latin typeface="隶书" panose="02010509060101010101" pitchFamily="49" charset="-122"/>
                <a:ea typeface="隶书" panose="02010509060101010101" pitchFamily="49" charset="-122"/>
              </a:rPr>
              <a:t>  define &lt;</a:t>
            </a:r>
            <a:r>
              <a:rPr kumimoji="0" lang="zh-CN" altLang="en-US" sz="2300" dirty="0">
                <a:solidFill>
                  <a:schemeClr val="bg1"/>
                </a:solidFill>
                <a:latin typeface="隶书" panose="02010509060101010101" pitchFamily="49" charset="-122"/>
                <a:ea typeface="隶书" panose="02010509060101010101" pitchFamily="49" charset="-122"/>
              </a:rPr>
              <a:t>（能被其他模块引用的）过程名列表</a:t>
            </a:r>
            <a:r>
              <a:rPr kumimoji="0" lang="en-US" altLang="zh-CN" sz="2300" dirty="0">
                <a:solidFill>
                  <a:schemeClr val="bg1"/>
                </a:solidFill>
                <a:latin typeface="隶书" panose="02010509060101010101" pitchFamily="49" charset="-122"/>
                <a:ea typeface="隶书" panose="02010509060101010101" pitchFamily="49" charset="-122"/>
              </a:rPr>
              <a:t>&gt;;</a:t>
            </a:r>
          </a:p>
          <a:p>
            <a:pPr algn="just" fontAlgn="auto">
              <a:lnSpc>
                <a:spcPct val="70000"/>
              </a:lnSpc>
              <a:buFont typeface="Wingdings" panose="05000000000000000000" pitchFamily="2" charset="2"/>
              <a:buNone/>
            </a:pPr>
            <a:r>
              <a:rPr kumimoji="0" lang="en-US" altLang="zh-CN" sz="2300" dirty="0">
                <a:solidFill>
                  <a:schemeClr val="bg1"/>
                </a:solidFill>
                <a:latin typeface="隶书" panose="02010509060101010101" pitchFamily="49" charset="-122"/>
                <a:ea typeface="隶书" panose="02010509060101010101" pitchFamily="49" charset="-122"/>
              </a:rPr>
              <a:t>  use &lt;</a:t>
            </a:r>
            <a:r>
              <a:rPr kumimoji="0" lang="zh-CN" altLang="en-US" sz="2300" dirty="0">
                <a:solidFill>
                  <a:schemeClr val="bg1"/>
                </a:solidFill>
                <a:latin typeface="隶书" panose="02010509060101010101" pitchFamily="49" charset="-122"/>
                <a:ea typeface="隶书" panose="02010509060101010101" pitchFamily="49" charset="-122"/>
              </a:rPr>
              <a:t>（要引用的模块外定义的）过程名列表</a:t>
            </a:r>
            <a:r>
              <a:rPr kumimoji="0" lang="en-US" altLang="zh-CN" sz="2300" dirty="0">
                <a:solidFill>
                  <a:schemeClr val="bg1"/>
                </a:solidFill>
                <a:latin typeface="隶书" panose="02010509060101010101" pitchFamily="49" charset="-122"/>
                <a:ea typeface="隶书" panose="02010509060101010101" pitchFamily="49" charset="-122"/>
              </a:rPr>
              <a:t>&gt;</a:t>
            </a:r>
            <a:r>
              <a:rPr kumimoji="0" lang="zh-CN" altLang="en-US" sz="2300" dirty="0">
                <a:solidFill>
                  <a:schemeClr val="bg1"/>
                </a:solidFill>
                <a:latin typeface="隶书" panose="02010509060101010101" pitchFamily="49" charset="-122"/>
                <a:ea typeface="隶书" panose="02010509060101010101" pitchFamily="49" charset="-122"/>
              </a:rPr>
              <a:t>；</a:t>
            </a:r>
          </a:p>
          <a:p>
            <a:pPr algn="just" fontAlgn="auto">
              <a:lnSpc>
                <a:spcPct val="70000"/>
              </a:lnSpc>
              <a:buFont typeface="Wingdings" panose="05000000000000000000" pitchFamily="2" charset="2"/>
              <a:buNone/>
            </a:pPr>
            <a:r>
              <a:rPr kumimoji="0" lang="zh-CN" altLang="en-US" sz="2300" dirty="0">
                <a:solidFill>
                  <a:schemeClr val="bg1"/>
                </a:solidFill>
                <a:latin typeface="隶书" panose="02010509060101010101" pitchFamily="49" charset="-122"/>
                <a:ea typeface="隶书" panose="02010509060101010101" pitchFamily="49" charset="-122"/>
              </a:rPr>
              <a:t>  </a:t>
            </a:r>
            <a:r>
              <a:rPr kumimoji="0" lang="en-US" altLang="zh-CN" sz="2300" dirty="0">
                <a:solidFill>
                  <a:schemeClr val="bg1"/>
                </a:solidFill>
                <a:latin typeface="隶书" panose="02010509060101010101" pitchFamily="49" charset="-122"/>
                <a:ea typeface="隶书" panose="02010509060101010101" pitchFamily="49" charset="-122"/>
              </a:rPr>
              <a:t>procedure &lt;</a:t>
            </a:r>
            <a:r>
              <a:rPr kumimoji="0" lang="zh-CN" altLang="en-US" sz="2300" dirty="0">
                <a:solidFill>
                  <a:schemeClr val="bg1"/>
                </a:solidFill>
                <a:latin typeface="隶书" panose="02010509060101010101" pitchFamily="49" charset="-122"/>
                <a:ea typeface="隶书" panose="02010509060101010101" pitchFamily="49" charset="-122"/>
              </a:rPr>
              <a:t>过程名</a:t>
            </a:r>
            <a:r>
              <a:rPr kumimoji="0" lang="en-US" altLang="zh-CN" sz="2300" dirty="0">
                <a:solidFill>
                  <a:schemeClr val="bg1"/>
                </a:solidFill>
                <a:latin typeface="隶书" panose="02010509060101010101" pitchFamily="49" charset="-122"/>
                <a:ea typeface="隶书" panose="02010509060101010101" pitchFamily="49" charset="-122"/>
              </a:rPr>
              <a:t>&gt;(&lt;</a:t>
            </a:r>
            <a:r>
              <a:rPr kumimoji="0" lang="zh-CN" altLang="en-US" sz="2300" dirty="0">
                <a:solidFill>
                  <a:schemeClr val="bg1"/>
                </a:solidFill>
                <a:latin typeface="隶书" panose="02010509060101010101" pitchFamily="49" charset="-122"/>
                <a:ea typeface="隶书" panose="02010509060101010101" pitchFamily="49" charset="-122"/>
              </a:rPr>
              <a:t>形式参数表</a:t>
            </a:r>
            <a:r>
              <a:rPr kumimoji="0" lang="en-US" altLang="zh-CN" sz="2300" dirty="0">
                <a:solidFill>
                  <a:schemeClr val="bg1"/>
                </a:solidFill>
                <a:latin typeface="隶书" panose="02010509060101010101" pitchFamily="49" charset="-122"/>
                <a:ea typeface="隶书" panose="02010509060101010101" pitchFamily="49" charset="-122"/>
              </a:rPr>
              <a:t>&gt;);</a:t>
            </a:r>
          </a:p>
          <a:p>
            <a:pPr algn="just" fontAlgn="auto">
              <a:lnSpc>
                <a:spcPct val="70000"/>
              </a:lnSpc>
              <a:buFont typeface="Wingdings" panose="05000000000000000000" pitchFamily="2" charset="2"/>
              <a:buNone/>
            </a:pPr>
            <a:r>
              <a:rPr kumimoji="0" lang="en-US" altLang="zh-CN" sz="2300" dirty="0">
                <a:solidFill>
                  <a:schemeClr val="bg1"/>
                </a:solidFill>
                <a:latin typeface="隶书" panose="02010509060101010101" pitchFamily="49" charset="-122"/>
                <a:ea typeface="隶书" panose="02010509060101010101" pitchFamily="49" charset="-122"/>
              </a:rPr>
              <a:t>    begin</a:t>
            </a:r>
          </a:p>
          <a:p>
            <a:pPr algn="just" fontAlgn="auto">
              <a:lnSpc>
                <a:spcPct val="70000"/>
              </a:lnSpc>
              <a:buFont typeface="Wingdings" panose="05000000000000000000" pitchFamily="2" charset="2"/>
              <a:buNone/>
            </a:pPr>
            <a:r>
              <a:rPr kumimoji="0" lang="en-US" altLang="zh-CN" sz="2300" dirty="0">
                <a:solidFill>
                  <a:schemeClr val="bg1"/>
                </a:solidFill>
                <a:latin typeface="隶书" panose="02010509060101010101" pitchFamily="49" charset="-122"/>
                <a:ea typeface="隶书" panose="02010509060101010101" pitchFamily="49" charset="-122"/>
              </a:rPr>
              <a:t>      &lt;</a:t>
            </a:r>
            <a:r>
              <a:rPr kumimoji="0" lang="zh-CN" altLang="en-US" sz="2300" dirty="0">
                <a:solidFill>
                  <a:schemeClr val="bg1"/>
                </a:solidFill>
                <a:latin typeface="隶书" panose="02010509060101010101" pitchFamily="49" charset="-122"/>
                <a:ea typeface="隶书" panose="02010509060101010101" pitchFamily="49" charset="-122"/>
              </a:rPr>
              <a:t>过程体</a:t>
            </a:r>
            <a:r>
              <a:rPr kumimoji="0" lang="en-US" altLang="zh-CN" sz="2300" dirty="0">
                <a:solidFill>
                  <a:schemeClr val="bg1"/>
                </a:solidFill>
                <a:latin typeface="隶书" panose="02010509060101010101" pitchFamily="49" charset="-122"/>
                <a:ea typeface="隶书" panose="02010509060101010101" pitchFamily="49" charset="-122"/>
              </a:rPr>
              <a:t>&gt;</a:t>
            </a:r>
            <a:r>
              <a:rPr kumimoji="0" lang="zh-CN" altLang="en-US" sz="2300" dirty="0">
                <a:solidFill>
                  <a:schemeClr val="bg1"/>
                </a:solidFill>
                <a:latin typeface="隶书" panose="02010509060101010101" pitchFamily="49" charset="-122"/>
                <a:ea typeface="隶书" panose="02010509060101010101" pitchFamily="49" charset="-122"/>
              </a:rPr>
              <a:t>；</a:t>
            </a:r>
          </a:p>
          <a:p>
            <a:pPr algn="just" fontAlgn="auto">
              <a:lnSpc>
                <a:spcPct val="70000"/>
              </a:lnSpc>
              <a:buFont typeface="Wingdings" panose="05000000000000000000" pitchFamily="2" charset="2"/>
              <a:buNone/>
            </a:pPr>
            <a:r>
              <a:rPr kumimoji="0" lang="zh-CN" altLang="zh-CN" sz="2300" dirty="0">
                <a:solidFill>
                  <a:schemeClr val="bg1"/>
                </a:solidFill>
                <a:latin typeface="隶书" panose="02010509060101010101" pitchFamily="49" charset="-122"/>
                <a:ea typeface="隶书" panose="02010509060101010101" pitchFamily="49" charset="-122"/>
              </a:rPr>
              <a:t>    </a:t>
            </a:r>
            <a:r>
              <a:rPr kumimoji="0" lang="en-US" altLang="zh-CN" sz="2300" dirty="0">
                <a:solidFill>
                  <a:schemeClr val="bg1"/>
                </a:solidFill>
                <a:latin typeface="隶书" panose="02010509060101010101" pitchFamily="49" charset="-122"/>
                <a:ea typeface="隶书" panose="02010509060101010101" pitchFamily="49" charset="-122"/>
              </a:rPr>
              <a:t>end;</a:t>
            </a:r>
          </a:p>
          <a:p>
            <a:pPr algn="just" fontAlgn="auto">
              <a:lnSpc>
                <a:spcPct val="70000"/>
              </a:lnSpc>
              <a:buFont typeface="Wingdings" panose="05000000000000000000" pitchFamily="2" charset="2"/>
              <a:buNone/>
            </a:pPr>
            <a:r>
              <a:rPr kumimoji="0" lang="en-US" altLang="zh-CN" sz="2300" dirty="0">
                <a:solidFill>
                  <a:schemeClr val="bg1"/>
                </a:solidFill>
                <a:latin typeface="隶书" panose="02010509060101010101" pitchFamily="49" charset="-122"/>
                <a:ea typeface="隶书" panose="02010509060101010101" pitchFamily="49" charset="-122"/>
              </a:rPr>
              <a:t>  </a:t>
            </a:r>
            <a:r>
              <a:rPr kumimoji="0" lang="en-US" altLang="zh-CN" sz="2300" dirty="0">
                <a:solidFill>
                  <a:schemeClr val="bg1"/>
                </a:solidFill>
                <a:latin typeface="Arial" panose="020B0604020202020204" pitchFamily="34" charset="0"/>
                <a:ea typeface="隶书" panose="02010509060101010101" pitchFamily="49" charset="-122"/>
              </a:rPr>
              <a:t>……</a:t>
            </a:r>
            <a:endParaRPr kumimoji="0" lang="en-US" altLang="zh-CN" sz="2300" dirty="0">
              <a:solidFill>
                <a:schemeClr val="bg1"/>
              </a:solidFill>
              <a:latin typeface="隶书" panose="02010509060101010101" pitchFamily="49" charset="-122"/>
              <a:ea typeface="隶书" panose="02010509060101010101" pitchFamily="49" charset="-122"/>
            </a:endParaRPr>
          </a:p>
          <a:p>
            <a:pPr algn="just" fontAlgn="auto">
              <a:lnSpc>
                <a:spcPct val="70000"/>
              </a:lnSpc>
              <a:buFont typeface="Wingdings" panose="05000000000000000000" pitchFamily="2" charset="2"/>
              <a:buNone/>
            </a:pPr>
            <a:r>
              <a:rPr kumimoji="0" lang="en-US" altLang="zh-CN" sz="2300" dirty="0">
                <a:solidFill>
                  <a:schemeClr val="bg1"/>
                </a:solidFill>
                <a:latin typeface="隶书" panose="02010509060101010101" pitchFamily="49" charset="-122"/>
                <a:ea typeface="隶书" panose="02010509060101010101" pitchFamily="49" charset="-122"/>
              </a:rPr>
              <a:t>  procedure &lt;</a:t>
            </a:r>
            <a:r>
              <a:rPr kumimoji="0" lang="zh-CN" altLang="en-US" sz="2300" dirty="0">
                <a:solidFill>
                  <a:schemeClr val="bg1"/>
                </a:solidFill>
                <a:latin typeface="隶书" panose="02010509060101010101" pitchFamily="49" charset="-122"/>
                <a:ea typeface="隶书" panose="02010509060101010101" pitchFamily="49" charset="-122"/>
              </a:rPr>
              <a:t>过程名</a:t>
            </a:r>
            <a:r>
              <a:rPr kumimoji="0" lang="en-US" altLang="zh-CN" sz="2300" dirty="0">
                <a:solidFill>
                  <a:schemeClr val="bg1"/>
                </a:solidFill>
                <a:latin typeface="隶书" panose="02010509060101010101" pitchFamily="49" charset="-122"/>
                <a:ea typeface="隶书" panose="02010509060101010101" pitchFamily="49" charset="-122"/>
              </a:rPr>
              <a:t>&gt;(&lt;</a:t>
            </a:r>
            <a:r>
              <a:rPr kumimoji="0" lang="zh-CN" altLang="en-US" sz="2300" dirty="0">
                <a:solidFill>
                  <a:schemeClr val="bg1"/>
                </a:solidFill>
                <a:latin typeface="隶书" panose="02010509060101010101" pitchFamily="49" charset="-122"/>
                <a:ea typeface="隶书" panose="02010509060101010101" pitchFamily="49" charset="-122"/>
              </a:rPr>
              <a:t>形式参数表</a:t>
            </a:r>
            <a:r>
              <a:rPr kumimoji="0" lang="en-US" altLang="zh-CN" sz="2300" dirty="0">
                <a:solidFill>
                  <a:schemeClr val="bg1"/>
                </a:solidFill>
                <a:latin typeface="隶书" panose="02010509060101010101" pitchFamily="49" charset="-122"/>
                <a:ea typeface="隶书" panose="02010509060101010101" pitchFamily="49" charset="-122"/>
              </a:rPr>
              <a:t>&gt;);</a:t>
            </a:r>
          </a:p>
          <a:p>
            <a:pPr algn="just" fontAlgn="auto">
              <a:lnSpc>
                <a:spcPct val="70000"/>
              </a:lnSpc>
              <a:buFont typeface="Wingdings" panose="05000000000000000000" pitchFamily="2" charset="2"/>
              <a:buNone/>
            </a:pPr>
            <a:r>
              <a:rPr kumimoji="0" lang="en-US" altLang="zh-CN" sz="2300" dirty="0">
                <a:solidFill>
                  <a:schemeClr val="bg1"/>
                </a:solidFill>
                <a:latin typeface="隶书" panose="02010509060101010101" pitchFamily="49" charset="-122"/>
                <a:ea typeface="隶书" panose="02010509060101010101" pitchFamily="49" charset="-122"/>
              </a:rPr>
              <a:t>    begin</a:t>
            </a:r>
          </a:p>
          <a:p>
            <a:pPr algn="just" fontAlgn="auto">
              <a:lnSpc>
                <a:spcPct val="70000"/>
              </a:lnSpc>
              <a:buFont typeface="Wingdings" panose="05000000000000000000" pitchFamily="2" charset="2"/>
              <a:buNone/>
            </a:pPr>
            <a:r>
              <a:rPr kumimoji="0" lang="en-US" altLang="zh-CN" sz="2300" dirty="0">
                <a:solidFill>
                  <a:schemeClr val="bg1"/>
                </a:solidFill>
                <a:latin typeface="隶书" panose="02010509060101010101" pitchFamily="49" charset="-122"/>
                <a:ea typeface="隶书" panose="02010509060101010101" pitchFamily="49" charset="-122"/>
              </a:rPr>
              <a:t>      &lt;</a:t>
            </a:r>
            <a:r>
              <a:rPr kumimoji="0" lang="zh-CN" altLang="en-US" sz="2300" dirty="0">
                <a:solidFill>
                  <a:schemeClr val="bg1"/>
                </a:solidFill>
                <a:latin typeface="隶书" panose="02010509060101010101" pitchFamily="49" charset="-122"/>
                <a:ea typeface="隶书" panose="02010509060101010101" pitchFamily="49" charset="-122"/>
              </a:rPr>
              <a:t>过程体</a:t>
            </a:r>
            <a:r>
              <a:rPr kumimoji="0" lang="en-US" altLang="zh-CN" sz="2300" dirty="0">
                <a:solidFill>
                  <a:schemeClr val="bg1"/>
                </a:solidFill>
                <a:latin typeface="隶书" panose="02010509060101010101" pitchFamily="49" charset="-122"/>
                <a:ea typeface="隶书" panose="02010509060101010101" pitchFamily="49" charset="-122"/>
              </a:rPr>
              <a:t>&gt;</a:t>
            </a:r>
            <a:r>
              <a:rPr kumimoji="0" lang="zh-CN" altLang="en-US" sz="2300" dirty="0">
                <a:solidFill>
                  <a:schemeClr val="bg1"/>
                </a:solidFill>
                <a:latin typeface="隶书" panose="02010509060101010101" pitchFamily="49" charset="-122"/>
                <a:ea typeface="隶书" panose="02010509060101010101" pitchFamily="49" charset="-122"/>
              </a:rPr>
              <a:t>；</a:t>
            </a:r>
          </a:p>
          <a:p>
            <a:pPr algn="just" fontAlgn="auto">
              <a:lnSpc>
                <a:spcPct val="70000"/>
              </a:lnSpc>
              <a:buFont typeface="Wingdings" panose="05000000000000000000" pitchFamily="2" charset="2"/>
              <a:buNone/>
            </a:pPr>
            <a:r>
              <a:rPr kumimoji="0" lang="zh-CN" altLang="zh-CN" sz="2300" dirty="0">
                <a:solidFill>
                  <a:schemeClr val="bg1"/>
                </a:solidFill>
                <a:latin typeface="隶书" panose="02010509060101010101" pitchFamily="49" charset="-122"/>
                <a:ea typeface="隶书" panose="02010509060101010101" pitchFamily="49" charset="-122"/>
              </a:rPr>
              <a:t>    </a:t>
            </a:r>
            <a:r>
              <a:rPr kumimoji="0" lang="en-US" altLang="zh-CN" sz="2300" dirty="0">
                <a:solidFill>
                  <a:schemeClr val="bg1"/>
                </a:solidFill>
                <a:latin typeface="隶书" panose="02010509060101010101" pitchFamily="49" charset="-122"/>
                <a:ea typeface="隶书" panose="02010509060101010101" pitchFamily="49" charset="-122"/>
              </a:rPr>
              <a:t>end;</a:t>
            </a:r>
          </a:p>
          <a:p>
            <a:pPr algn="just" fontAlgn="auto">
              <a:lnSpc>
                <a:spcPct val="70000"/>
              </a:lnSpc>
              <a:buFont typeface="Wingdings" panose="05000000000000000000" pitchFamily="2" charset="2"/>
              <a:buNone/>
            </a:pPr>
            <a:r>
              <a:rPr kumimoji="0" lang="en-US" altLang="zh-CN" sz="2300" dirty="0">
                <a:solidFill>
                  <a:schemeClr val="bg1"/>
                </a:solidFill>
                <a:latin typeface="隶书" panose="02010509060101010101" pitchFamily="49" charset="-122"/>
                <a:ea typeface="隶书" panose="02010509060101010101" pitchFamily="49" charset="-122"/>
              </a:rPr>
              <a:t>  begin</a:t>
            </a:r>
          </a:p>
          <a:p>
            <a:pPr algn="just" fontAlgn="auto">
              <a:lnSpc>
                <a:spcPct val="70000"/>
              </a:lnSpc>
              <a:buFont typeface="Wingdings" panose="05000000000000000000" pitchFamily="2" charset="2"/>
              <a:buNone/>
            </a:pPr>
            <a:r>
              <a:rPr kumimoji="0" lang="en-US" altLang="zh-CN" sz="2300" dirty="0">
                <a:solidFill>
                  <a:schemeClr val="bg1"/>
                </a:solidFill>
                <a:latin typeface="隶书" panose="02010509060101010101" pitchFamily="49" charset="-122"/>
                <a:ea typeface="隶书" panose="02010509060101010101" pitchFamily="49" charset="-122"/>
              </a:rPr>
              <a:t>    &lt;</a:t>
            </a:r>
            <a:r>
              <a:rPr kumimoji="0" lang="zh-CN" altLang="en-US" sz="2300" dirty="0">
                <a:solidFill>
                  <a:schemeClr val="bg1"/>
                </a:solidFill>
                <a:latin typeface="隶书" panose="02010509060101010101" pitchFamily="49" charset="-122"/>
                <a:ea typeface="隶书" panose="02010509060101010101" pitchFamily="49" charset="-122"/>
              </a:rPr>
              <a:t>管程的局部数据初始化语句</a:t>
            </a:r>
            <a:r>
              <a:rPr kumimoji="0" lang="en-US" altLang="zh-CN" sz="2300" dirty="0">
                <a:solidFill>
                  <a:schemeClr val="bg1"/>
                </a:solidFill>
                <a:latin typeface="隶书" panose="02010509060101010101" pitchFamily="49" charset="-122"/>
                <a:ea typeface="隶书" panose="02010509060101010101" pitchFamily="49" charset="-122"/>
              </a:rPr>
              <a:t>&gt;</a:t>
            </a:r>
            <a:r>
              <a:rPr kumimoji="0" lang="zh-CN" altLang="en-US" sz="2300" dirty="0">
                <a:solidFill>
                  <a:schemeClr val="bg1"/>
                </a:solidFill>
                <a:latin typeface="隶书" panose="02010509060101010101" pitchFamily="49" charset="-122"/>
                <a:ea typeface="隶书" panose="02010509060101010101" pitchFamily="49" charset="-122"/>
              </a:rPr>
              <a:t>；</a:t>
            </a:r>
          </a:p>
          <a:p>
            <a:pPr algn="just" fontAlgn="auto">
              <a:lnSpc>
                <a:spcPct val="70000"/>
              </a:lnSpc>
              <a:buFont typeface="Wingdings" panose="05000000000000000000" pitchFamily="2" charset="2"/>
              <a:buNone/>
            </a:pPr>
            <a:r>
              <a:rPr kumimoji="0" lang="zh-CN" altLang="en-US" sz="2300" dirty="0">
                <a:solidFill>
                  <a:schemeClr val="bg1"/>
                </a:solidFill>
                <a:latin typeface="隶书" panose="02010509060101010101" pitchFamily="49" charset="-122"/>
                <a:ea typeface="隶书" panose="02010509060101010101" pitchFamily="49" charset="-122"/>
              </a:rPr>
              <a:t>  </a:t>
            </a:r>
            <a:r>
              <a:rPr kumimoji="0" lang="en-US" altLang="zh-CN" sz="2300" dirty="0">
                <a:solidFill>
                  <a:schemeClr val="bg1"/>
                </a:solidFill>
                <a:latin typeface="隶书" panose="02010509060101010101" pitchFamily="49" charset="-122"/>
                <a:ea typeface="隶书" panose="02010509060101010101" pitchFamily="49" charset="-122"/>
              </a:rPr>
              <a:t>end;</a:t>
            </a:r>
            <a:endParaRPr kumimoji="0" lang="en-US" altLang="zh-CN" sz="2300" dirty="0">
              <a:solidFill>
                <a:schemeClr val="bg1"/>
              </a:solidFill>
              <a:latin typeface="黑体" panose="02010609060101010101" pitchFamily="49" charset="-122"/>
              <a:ea typeface="黑体" panose="02010609060101010101" pitchFamily="49" charset="-122"/>
            </a:endParaRPr>
          </a:p>
        </p:txBody>
      </p:sp>
      <p:grpSp>
        <p:nvGrpSpPr>
          <p:cNvPr id="7" name="Group 173"/>
          <p:cNvGrpSpPr>
            <a:grpSpLocks/>
          </p:cNvGrpSpPr>
          <p:nvPr/>
        </p:nvGrpSpPr>
        <p:grpSpPr bwMode="auto">
          <a:xfrm>
            <a:off x="575083" y="3471778"/>
            <a:ext cx="2894185" cy="3356864"/>
            <a:chOff x="1104" y="720"/>
            <a:chExt cx="2232" cy="2683"/>
          </a:xfrm>
        </p:grpSpPr>
        <p:sp>
          <p:nvSpPr>
            <p:cNvPr id="8" name="Rectangle 80"/>
            <p:cNvSpPr>
              <a:spLocks noChangeArrowheads="1"/>
            </p:cNvSpPr>
            <p:nvPr/>
          </p:nvSpPr>
          <p:spPr bwMode="auto">
            <a:xfrm>
              <a:off x="2040" y="1344"/>
              <a:ext cx="1296" cy="1934"/>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9" name="Rectangle 81"/>
            <p:cNvSpPr>
              <a:spLocks noChangeArrowheads="1"/>
            </p:cNvSpPr>
            <p:nvPr/>
          </p:nvSpPr>
          <p:spPr bwMode="auto">
            <a:xfrm>
              <a:off x="1104" y="1344"/>
              <a:ext cx="936" cy="1934"/>
            </a:xfrm>
            <a:prstGeom prst="rect">
              <a:avLst/>
            </a:prstGeom>
            <a:solidFill>
              <a:srgbClr val="C0C0C0">
                <a:alpha val="50000"/>
              </a:srgbClr>
            </a:solidFill>
            <a:ln w="9525">
              <a:solidFill>
                <a:schemeClr val="bg1"/>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grpSp>
          <p:nvGrpSpPr>
            <p:cNvPr id="10" name="Group 83"/>
            <p:cNvGrpSpPr>
              <a:grpSpLocks/>
            </p:cNvGrpSpPr>
            <p:nvPr/>
          </p:nvGrpSpPr>
          <p:grpSpPr bwMode="auto">
            <a:xfrm>
              <a:off x="1392" y="1593"/>
              <a:ext cx="504" cy="125"/>
              <a:chOff x="2421" y="7714"/>
              <a:chExt cx="1440" cy="312"/>
            </a:xfrm>
          </p:grpSpPr>
          <p:sp>
            <p:nvSpPr>
              <p:cNvPr id="87" name="Line 84"/>
              <p:cNvSpPr>
                <a:spLocks noChangeShapeType="1"/>
              </p:cNvSpPr>
              <p:nvPr/>
            </p:nvSpPr>
            <p:spPr bwMode="auto">
              <a:xfrm>
                <a:off x="2421" y="7714"/>
                <a:ext cx="144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88" name="Line 85"/>
              <p:cNvSpPr>
                <a:spLocks noChangeShapeType="1"/>
              </p:cNvSpPr>
              <p:nvPr/>
            </p:nvSpPr>
            <p:spPr bwMode="auto">
              <a:xfrm>
                <a:off x="2421" y="8026"/>
                <a:ext cx="144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89" name="Line 86"/>
              <p:cNvSpPr>
                <a:spLocks noChangeShapeType="1"/>
              </p:cNvSpPr>
              <p:nvPr/>
            </p:nvSpPr>
            <p:spPr bwMode="auto">
              <a:xfrm>
                <a:off x="3861" y="7714"/>
                <a:ext cx="0" cy="31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90" name="Line 87"/>
              <p:cNvSpPr>
                <a:spLocks noChangeShapeType="1"/>
              </p:cNvSpPr>
              <p:nvPr/>
            </p:nvSpPr>
            <p:spPr bwMode="auto">
              <a:xfrm>
                <a:off x="3681" y="7714"/>
                <a:ext cx="0" cy="31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91" name="Line 88"/>
              <p:cNvSpPr>
                <a:spLocks noChangeShapeType="1"/>
              </p:cNvSpPr>
              <p:nvPr/>
            </p:nvSpPr>
            <p:spPr bwMode="auto">
              <a:xfrm>
                <a:off x="3501" y="7714"/>
                <a:ext cx="0" cy="31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92" name="Line 89"/>
              <p:cNvSpPr>
                <a:spLocks noChangeShapeType="1"/>
              </p:cNvSpPr>
              <p:nvPr/>
            </p:nvSpPr>
            <p:spPr bwMode="auto">
              <a:xfrm>
                <a:off x="3321" y="7714"/>
                <a:ext cx="0" cy="31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93" name="Line 90"/>
              <p:cNvSpPr>
                <a:spLocks noChangeShapeType="1"/>
              </p:cNvSpPr>
              <p:nvPr/>
            </p:nvSpPr>
            <p:spPr bwMode="auto">
              <a:xfrm>
                <a:off x="3141" y="7714"/>
                <a:ext cx="0" cy="31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94" name="Line 91"/>
              <p:cNvSpPr>
                <a:spLocks noChangeShapeType="1"/>
              </p:cNvSpPr>
              <p:nvPr/>
            </p:nvSpPr>
            <p:spPr bwMode="auto">
              <a:xfrm>
                <a:off x="2961" y="7714"/>
                <a:ext cx="0" cy="31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95" name="Line 92"/>
              <p:cNvSpPr>
                <a:spLocks noChangeShapeType="1"/>
              </p:cNvSpPr>
              <p:nvPr/>
            </p:nvSpPr>
            <p:spPr bwMode="auto">
              <a:xfrm>
                <a:off x="2781" y="7714"/>
                <a:ext cx="0" cy="31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96" name="Line 93"/>
              <p:cNvSpPr>
                <a:spLocks noChangeShapeType="1"/>
              </p:cNvSpPr>
              <p:nvPr/>
            </p:nvSpPr>
            <p:spPr bwMode="auto">
              <a:xfrm>
                <a:off x="2601" y="7714"/>
                <a:ext cx="0" cy="31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grpSp>
        <p:sp>
          <p:nvSpPr>
            <p:cNvPr id="11" name="Text Box 94"/>
            <p:cNvSpPr txBox="1">
              <a:spLocks noChangeArrowheads="1"/>
            </p:cNvSpPr>
            <p:nvPr/>
          </p:nvSpPr>
          <p:spPr bwMode="auto">
            <a:xfrm>
              <a:off x="1505" y="1508"/>
              <a:ext cx="463" cy="76"/>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pPr algn="just" eaLnBrk="0" hangingPunct="0">
                <a:lnSpc>
                  <a:spcPct val="80000"/>
                </a:lnSpc>
              </a:pPr>
              <a:r>
                <a:rPr kumimoji="0" lang="en-US" altLang="zh-CN" sz="900">
                  <a:solidFill>
                    <a:srgbClr val="006600"/>
                  </a:solidFill>
                </a:rPr>
                <a:t>condition c1</a:t>
              </a:r>
            </a:p>
          </p:txBody>
        </p:sp>
        <p:sp>
          <p:nvSpPr>
            <p:cNvPr id="12" name="Line 95"/>
            <p:cNvSpPr>
              <a:spLocks noChangeShapeType="1"/>
            </p:cNvSpPr>
            <p:nvPr/>
          </p:nvSpPr>
          <p:spPr bwMode="auto">
            <a:xfrm flipH="1">
              <a:off x="1248" y="1843"/>
              <a:ext cx="936"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13" name="Line 96"/>
            <p:cNvSpPr>
              <a:spLocks noChangeShapeType="1"/>
            </p:cNvSpPr>
            <p:nvPr/>
          </p:nvSpPr>
          <p:spPr bwMode="auto">
            <a:xfrm flipV="1">
              <a:off x="1248" y="1656"/>
              <a:ext cx="0" cy="187"/>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14" name="Line 97"/>
            <p:cNvSpPr>
              <a:spLocks noChangeShapeType="1"/>
            </p:cNvSpPr>
            <p:nvPr/>
          </p:nvSpPr>
          <p:spPr bwMode="auto">
            <a:xfrm>
              <a:off x="1248" y="1656"/>
              <a:ext cx="144"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15" name="Line 98"/>
            <p:cNvSpPr>
              <a:spLocks noChangeShapeType="1"/>
            </p:cNvSpPr>
            <p:nvPr/>
          </p:nvSpPr>
          <p:spPr bwMode="auto">
            <a:xfrm>
              <a:off x="1896" y="1656"/>
              <a:ext cx="288"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16" name="Text Box 99"/>
            <p:cNvSpPr txBox="1">
              <a:spLocks noChangeArrowheads="1"/>
            </p:cNvSpPr>
            <p:nvPr/>
          </p:nvSpPr>
          <p:spPr bwMode="auto">
            <a:xfrm>
              <a:off x="1506" y="1748"/>
              <a:ext cx="367" cy="79"/>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pPr algn="just" eaLnBrk="0" hangingPunct="0">
                <a:lnSpc>
                  <a:spcPct val="80000"/>
                </a:lnSpc>
              </a:pPr>
              <a:r>
                <a:rPr kumimoji="0" lang="en-US" altLang="zh-CN" sz="900">
                  <a:solidFill>
                    <a:srgbClr val="006600"/>
                  </a:solidFill>
                </a:rPr>
                <a:t>wait(c1)</a:t>
              </a:r>
            </a:p>
          </p:txBody>
        </p:sp>
        <p:sp>
          <p:nvSpPr>
            <p:cNvPr id="17" name="Text Box 100"/>
            <p:cNvSpPr txBox="1">
              <a:spLocks noChangeArrowheads="1"/>
            </p:cNvSpPr>
            <p:nvPr/>
          </p:nvSpPr>
          <p:spPr bwMode="auto">
            <a:xfrm>
              <a:off x="1464" y="1906"/>
              <a:ext cx="367" cy="312"/>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pPr algn="just" eaLnBrk="0" hangingPunct="0"/>
              <a:r>
                <a:rPr kumimoji="0" lang="en-US" altLang="zh-CN" sz="1100">
                  <a:solidFill>
                    <a:srgbClr val="006600"/>
                  </a:solidFill>
                </a:rPr>
                <a:t>…</a:t>
              </a:r>
            </a:p>
            <a:p>
              <a:pPr algn="just" eaLnBrk="0" hangingPunct="0">
                <a:lnSpc>
                  <a:spcPct val="80000"/>
                </a:lnSpc>
              </a:pPr>
              <a:endParaRPr kumimoji="0" lang="en-US" altLang="zh-CN" sz="100">
                <a:solidFill>
                  <a:srgbClr val="006600"/>
                </a:solidFill>
              </a:endParaRPr>
            </a:p>
          </p:txBody>
        </p:sp>
        <p:grpSp>
          <p:nvGrpSpPr>
            <p:cNvPr id="18" name="Group 102"/>
            <p:cNvGrpSpPr>
              <a:grpSpLocks/>
            </p:cNvGrpSpPr>
            <p:nvPr/>
          </p:nvGrpSpPr>
          <p:grpSpPr bwMode="auto">
            <a:xfrm>
              <a:off x="1392" y="2365"/>
              <a:ext cx="504" cy="125"/>
              <a:chOff x="2421" y="7714"/>
              <a:chExt cx="1440" cy="312"/>
            </a:xfrm>
          </p:grpSpPr>
          <p:sp>
            <p:nvSpPr>
              <p:cNvPr id="77" name="Line 103"/>
              <p:cNvSpPr>
                <a:spLocks noChangeShapeType="1"/>
              </p:cNvSpPr>
              <p:nvPr/>
            </p:nvSpPr>
            <p:spPr bwMode="auto">
              <a:xfrm>
                <a:off x="2421" y="7714"/>
                <a:ext cx="144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78" name="Line 104"/>
              <p:cNvSpPr>
                <a:spLocks noChangeShapeType="1"/>
              </p:cNvSpPr>
              <p:nvPr/>
            </p:nvSpPr>
            <p:spPr bwMode="auto">
              <a:xfrm>
                <a:off x="2421" y="8026"/>
                <a:ext cx="144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79" name="Line 105"/>
              <p:cNvSpPr>
                <a:spLocks noChangeShapeType="1"/>
              </p:cNvSpPr>
              <p:nvPr/>
            </p:nvSpPr>
            <p:spPr bwMode="auto">
              <a:xfrm>
                <a:off x="3861" y="7714"/>
                <a:ext cx="0" cy="31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80" name="Line 106"/>
              <p:cNvSpPr>
                <a:spLocks noChangeShapeType="1"/>
              </p:cNvSpPr>
              <p:nvPr/>
            </p:nvSpPr>
            <p:spPr bwMode="auto">
              <a:xfrm>
                <a:off x="3681" y="7714"/>
                <a:ext cx="0" cy="31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81" name="Line 107"/>
              <p:cNvSpPr>
                <a:spLocks noChangeShapeType="1"/>
              </p:cNvSpPr>
              <p:nvPr/>
            </p:nvSpPr>
            <p:spPr bwMode="auto">
              <a:xfrm>
                <a:off x="3501" y="7714"/>
                <a:ext cx="0" cy="31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82" name="Line 108"/>
              <p:cNvSpPr>
                <a:spLocks noChangeShapeType="1"/>
              </p:cNvSpPr>
              <p:nvPr/>
            </p:nvSpPr>
            <p:spPr bwMode="auto">
              <a:xfrm>
                <a:off x="3321" y="7714"/>
                <a:ext cx="0" cy="31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83" name="Line 109"/>
              <p:cNvSpPr>
                <a:spLocks noChangeShapeType="1"/>
              </p:cNvSpPr>
              <p:nvPr/>
            </p:nvSpPr>
            <p:spPr bwMode="auto">
              <a:xfrm>
                <a:off x="3141" y="7714"/>
                <a:ext cx="0" cy="31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84" name="Line 110"/>
              <p:cNvSpPr>
                <a:spLocks noChangeShapeType="1"/>
              </p:cNvSpPr>
              <p:nvPr/>
            </p:nvSpPr>
            <p:spPr bwMode="auto">
              <a:xfrm>
                <a:off x="2961" y="7714"/>
                <a:ext cx="0" cy="31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85" name="Line 111"/>
              <p:cNvSpPr>
                <a:spLocks noChangeShapeType="1"/>
              </p:cNvSpPr>
              <p:nvPr/>
            </p:nvSpPr>
            <p:spPr bwMode="auto">
              <a:xfrm>
                <a:off x="2781" y="7714"/>
                <a:ext cx="0" cy="31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86" name="Line 112"/>
              <p:cNvSpPr>
                <a:spLocks noChangeShapeType="1"/>
              </p:cNvSpPr>
              <p:nvPr/>
            </p:nvSpPr>
            <p:spPr bwMode="auto">
              <a:xfrm>
                <a:off x="2601" y="7714"/>
                <a:ext cx="0" cy="31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grpSp>
        <p:sp>
          <p:nvSpPr>
            <p:cNvPr id="19" name="Text Box 113"/>
            <p:cNvSpPr txBox="1">
              <a:spLocks noChangeArrowheads="1"/>
            </p:cNvSpPr>
            <p:nvPr/>
          </p:nvSpPr>
          <p:spPr bwMode="auto">
            <a:xfrm>
              <a:off x="1440" y="2208"/>
              <a:ext cx="480" cy="96"/>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pPr algn="just" eaLnBrk="0" hangingPunct="0">
                <a:lnSpc>
                  <a:spcPct val="80000"/>
                </a:lnSpc>
              </a:pPr>
              <a:r>
                <a:rPr kumimoji="0" lang="en-US" altLang="zh-CN" sz="900">
                  <a:solidFill>
                    <a:srgbClr val="006600"/>
                  </a:solidFill>
                </a:rPr>
                <a:t>condition cn</a:t>
              </a:r>
            </a:p>
          </p:txBody>
        </p:sp>
        <p:sp>
          <p:nvSpPr>
            <p:cNvPr id="20" name="Line 114"/>
            <p:cNvSpPr>
              <a:spLocks noChangeShapeType="1"/>
            </p:cNvSpPr>
            <p:nvPr/>
          </p:nvSpPr>
          <p:spPr bwMode="auto">
            <a:xfrm flipH="1">
              <a:off x="1248" y="2615"/>
              <a:ext cx="936"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21" name="Line 115"/>
            <p:cNvSpPr>
              <a:spLocks noChangeShapeType="1"/>
            </p:cNvSpPr>
            <p:nvPr/>
          </p:nvSpPr>
          <p:spPr bwMode="auto">
            <a:xfrm flipV="1">
              <a:off x="1248" y="2428"/>
              <a:ext cx="0" cy="187"/>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22" name="Line 116"/>
            <p:cNvSpPr>
              <a:spLocks noChangeShapeType="1"/>
            </p:cNvSpPr>
            <p:nvPr/>
          </p:nvSpPr>
          <p:spPr bwMode="auto">
            <a:xfrm>
              <a:off x="1248" y="2428"/>
              <a:ext cx="144"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23" name="Line 117"/>
            <p:cNvSpPr>
              <a:spLocks noChangeShapeType="1"/>
            </p:cNvSpPr>
            <p:nvPr/>
          </p:nvSpPr>
          <p:spPr bwMode="auto">
            <a:xfrm>
              <a:off x="1896" y="2428"/>
              <a:ext cx="288"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24" name="Text Box 118"/>
            <p:cNvSpPr txBox="1">
              <a:spLocks noChangeArrowheads="1"/>
            </p:cNvSpPr>
            <p:nvPr/>
          </p:nvSpPr>
          <p:spPr bwMode="auto">
            <a:xfrm>
              <a:off x="1506" y="2520"/>
              <a:ext cx="367" cy="79"/>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pPr algn="just" eaLnBrk="0" hangingPunct="0">
                <a:lnSpc>
                  <a:spcPct val="80000"/>
                </a:lnSpc>
              </a:pPr>
              <a:r>
                <a:rPr kumimoji="0" lang="en-US" altLang="zh-CN" sz="900">
                  <a:solidFill>
                    <a:srgbClr val="006600"/>
                  </a:solidFill>
                </a:rPr>
                <a:t>  wait(cn)</a:t>
              </a:r>
            </a:p>
          </p:txBody>
        </p:sp>
        <p:grpSp>
          <p:nvGrpSpPr>
            <p:cNvPr id="25" name="Group 120"/>
            <p:cNvGrpSpPr>
              <a:grpSpLocks/>
            </p:cNvGrpSpPr>
            <p:nvPr/>
          </p:nvGrpSpPr>
          <p:grpSpPr bwMode="auto">
            <a:xfrm>
              <a:off x="1344" y="2869"/>
              <a:ext cx="504" cy="125"/>
              <a:chOff x="2421" y="7714"/>
              <a:chExt cx="1440" cy="312"/>
            </a:xfrm>
          </p:grpSpPr>
          <p:sp>
            <p:nvSpPr>
              <p:cNvPr id="67" name="Line 121"/>
              <p:cNvSpPr>
                <a:spLocks noChangeShapeType="1"/>
              </p:cNvSpPr>
              <p:nvPr/>
            </p:nvSpPr>
            <p:spPr bwMode="auto">
              <a:xfrm>
                <a:off x="2421" y="7714"/>
                <a:ext cx="144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68" name="Line 122"/>
              <p:cNvSpPr>
                <a:spLocks noChangeShapeType="1"/>
              </p:cNvSpPr>
              <p:nvPr/>
            </p:nvSpPr>
            <p:spPr bwMode="auto">
              <a:xfrm>
                <a:off x="2421" y="8026"/>
                <a:ext cx="144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69" name="Line 123"/>
              <p:cNvSpPr>
                <a:spLocks noChangeShapeType="1"/>
              </p:cNvSpPr>
              <p:nvPr/>
            </p:nvSpPr>
            <p:spPr bwMode="auto">
              <a:xfrm>
                <a:off x="3861" y="7714"/>
                <a:ext cx="0" cy="31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70" name="Line 124"/>
              <p:cNvSpPr>
                <a:spLocks noChangeShapeType="1"/>
              </p:cNvSpPr>
              <p:nvPr/>
            </p:nvSpPr>
            <p:spPr bwMode="auto">
              <a:xfrm>
                <a:off x="3681" y="7714"/>
                <a:ext cx="0" cy="31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71" name="Line 125"/>
              <p:cNvSpPr>
                <a:spLocks noChangeShapeType="1"/>
              </p:cNvSpPr>
              <p:nvPr/>
            </p:nvSpPr>
            <p:spPr bwMode="auto">
              <a:xfrm>
                <a:off x="3501" y="7714"/>
                <a:ext cx="0" cy="31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72" name="Line 126"/>
              <p:cNvSpPr>
                <a:spLocks noChangeShapeType="1"/>
              </p:cNvSpPr>
              <p:nvPr/>
            </p:nvSpPr>
            <p:spPr bwMode="auto">
              <a:xfrm>
                <a:off x="3321" y="7714"/>
                <a:ext cx="0" cy="31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73" name="Line 127"/>
              <p:cNvSpPr>
                <a:spLocks noChangeShapeType="1"/>
              </p:cNvSpPr>
              <p:nvPr/>
            </p:nvSpPr>
            <p:spPr bwMode="auto">
              <a:xfrm>
                <a:off x="3141" y="7714"/>
                <a:ext cx="0" cy="31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74" name="Line 128"/>
              <p:cNvSpPr>
                <a:spLocks noChangeShapeType="1"/>
              </p:cNvSpPr>
              <p:nvPr/>
            </p:nvSpPr>
            <p:spPr bwMode="auto">
              <a:xfrm>
                <a:off x="2961" y="7714"/>
                <a:ext cx="0" cy="31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75" name="Line 129"/>
              <p:cNvSpPr>
                <a:spLocks noChangeShapeType="1"/>
              </p:cNvSpPr>
              <p:nvPr/>
            </p:nvSpPr>
            <p:spPr bwMode="auto">
              <a:xfrm>
                <a:off x="2781" y="7714"/>
                <a:ext cx="0" cy="31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76" name="Line 130"/>
              <p:cNvSpPr>
                <a:spLocks noChangeShapeType="1"/>
              </p:cNvSpPr>
              <p:nvPr/>
            </p:nvSpPr>
            <p:spPr bwMode="auto">
              <a:xfrm>
                <a:off x="2601" y="7714"/>
                <a:ext cx="0" cy="31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grpSp>
        <p:sp>
          <p:nvSpPr>
            <p:cNvPr id="26" name="Text Box 131"/>
            <p:cNvSpPr txBox="1">
              <a:spLocks noChangeArrowheads="1"/>
            </p:cNvSpPr>
            <p:nvPr/>
          </p:nvSpPr>
          <p:spPr bwMode="auto">
            <a:xfrm>
              <a:off x="1392" y="2736"/>
              <a:ext cx="576" cy="96"/>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pPr algn="just" eaLnBrk="0" hangingPunct="0">
                <a:lnSpc>
                  <a:spcPct val="80000"/>
                </a:lnSpc>
              </a:pPr>
              <a:r>
                <a:rPr kumimoji="0" lang="en-US" altLang="zh-CN" sz="900">
                  <a:solidFill>
                    <a:srgbClr val="006600"/>
                  </a:solidFill>
                </a:rPr>
                <a:t>urgent queue</a:t>
              </a:r>
            </a:p>
          </p:txBody>
        </p:sp>
        <p:sp>
          <p:nvSpPr>
            <p:cNvPr id="27" name="Line 132"/>
            <p:cNvSpPr>
              <a:spLocks noChangeShapeType="1"/>
            </p:cNvSpPr>
            <p:nvPr/>
          </p:nvSpPr>
          <p:spPr bwMode="auto">
            <a:xfrm flipH="1">
              <a:off x="1200" y="3168"/>
              <a:ext cx="936"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28" name="Line 133"/>
            <p:cNvSpPr>
              <a:spLocks noChangeShapeType="1"/>
            </p:cNvSpPr>
            <p:nvPr/>
          </p:nvSpPr>
          <p:spPr bwMode="auto">
            <a:xfrm flipV="1">
              <a:off x="1200" y="2932"/>
              <a:ext cx="0" cy="23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29" name="Line 134"/>
            <p:cNvSpPr>
              <a:spLocks noChangeShapeType="1"/>
            </p:cNvSpPr>
            <p:nvPr/>
          </p:nvSpPr>
          <p:spPr bwMode="auto">
            <a:xfrm>
              <a:off x="1200" y="2932"/>
              <a:ext cx="144"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30" name="Line 135"/>
            <p:cNvSpPr>
              <a:spLocks noChangeShapeType="1"/>
            </p:cNvSpPr>
            <p:nvPr/>
          </p:nvSpPr>
          <p:spPr bwMode="auto">
            <a:xfrm>
              <a:off x="1848" y="2932"/>
              <a:ext cx="288"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31" name="Text Box 136"/>
            <p:cNvSpPr txBox="1">
              <a:spLocks noChangeArrowheads="1"/>
            </p:cNvSpPr>
            <p:nvPr/>
          </p:nvSpPr>
          <p:spPr bwMode="auto">
            <a:xfrm>
              <a:off x="1458" y="3024"/>
              <a:ext cx="367" cy="79"/>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pPr algn="just" eaLnBrk="0" hangingPunct="0">
                <a:lnSpc>
                  <a:spcPct val="80000"/>
                </a:lnSpc>
              </a:pPr>
              <a:r>
                <a:rPr kumimoji="0" lang="en-US" altLang="zh-CN" sz="900">
                  <a:solidFill>
                    <a:srgbClr val="006600"/>
                  </a:solidFill>
                </a:rPr>
                <a:t>  signal</a:t>
              </a:r>
            </a:p>
          </p:txBody>
        </p:sp>
        <p:sp>
          <p:nvSpPr>
            <p:cNvPr id="32" name="Text Box 137"/>
            <p:cNvSpPr txBox="1">
              <a:spLocks noChangeArrowheads="1"/>
            </p:cNvSpPr>
            <p:nvPr/>
          </p:nvSpPr>
          <p:spPr bwMode="auto">
            <a:xfrm>
              <a:off x="2400" y="1531"/>
              <a:ext cx="720" cy="187"/>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pPr algn="ctr" eaLnBrk="0" hangingPunct="0"/>
              <a:r>
                <a:rPr kumimoji="0" lang="zh-CN" altLang="en-US" sz="1050">
                  <a:solidFill>
                    <a:srgbClr val="006600"/>
                  </a:solidFill>
                  <a:latin typeface="隶书" panose="02010509060101010101" pitchFamily="49" charset="-122"/>
                  <a:ea typeface="隶书" panose="02010509060101010101" pitchFamily="49" charset="-122"/>
                </a:rPr>
                <a:t>局部数据</a:t>
              </a:r>
            </a:p>
          </p:txBody>
        </p:sp>
        <p:sp>
          <p:nvSpPr>
            <p:cNvPr id="33" name="Text Box 138"/>
            <p:cNvSpPr txBox="1">
              <a:spLocks noChangeArrowheads="1"/>
            </p:cNvSpPr>
            <p:nvPr/>
          </p:nvSpPr>
          <p:spPr bwMode="auto">
            <a:xfrm>
              <a:off x="2400" y="1781"/>
              <a:ext cx="720" cy="187"/>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pPr algn="ctr" eaLnBrk="0" hangingPunct="0"/>
              <a:r>
                <a:rPr kumimoji="0" lang="zh-CN" altLang="en-US" sz="1050">
                  <a:solidFill>
                    <a:srgbClr val="006600"/>
                  </a:solidFill>
                  <a:latin typeface="隶书" panose="02010509060101010101" pitchFamily="49" charset="-122"/>
                  <a:ea typeface="隶书" panose="02010509060101010101" pitchFamily="49" charset="-122"/>
                </a:rPr>
                <a:t>条件变量</a:t>
              </a:r>
            </a:p>
          </p:txBody>
        </p:sp>
        <p:sp>
          <p:nvSpPr>
            <p:cNvPr id="34" name="Text Box 139"/>
            <p:cNvSpPr txBox="1">
              <a:spLocks noChangeArrowheads="1"/>
            </p:cNvSpPr>
            <p:nvPr/>
          </p:nvSpPr>
          <p:spPr bwMode="auto">
            <a:xfrm>
              <a:off x="2400" y="2093"/>
              <a:ext cx="720" cy="249"/>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tIns="82800" bIns="82800"/>
            <a:lstStyle/>
            <a:p>
              <a:pPr algn="ctr" eaLnBrk="0" hangingPunct="0"/>
              <a:r>
                <a:rPr kumimoji="0" lang="zh-CN" altLang="en-US" sz="1050">
                  <a:solidFill>
                    <a:srgbClr val="006600"/>
                  </a:solidFill>
                  <a:latin typeface="隶书" panose="02010509060101010101" pitchFamily="49" charset="-122"/>
                  <a:ea typeface="隶书" panose="02010509060101010101" pitchFamily="49" charset="-122"/>
                </a:rPr>
                <a:t>过程</a:t>
              </a:r>
              <a:r>
                <a:rPr kumimoji="0" lang="en-US" altLang="zh-CN" sz="1050">
                  <a:solidFill>
                    <a:srgbClr val="006600"/>
                  </a:solidFill>
                  <a:latin typeface="隶书" panose="02010509060101010101" pitchFamily="49" charset="-122"/>
                  <a:ea typeface="隶书" panose="02010509060101010101" pitchFamily="49" charset="-122"/>
                </a:rPr>
                <a:t>1</a:t>
              </a:r>
            </a:p>
          </p:txBody>
        </p:sp>
        <p:sp>
          <p:nvSpPr>
            <p:cNvPr id="35" name="Text Box 140"/>
            <p:cNvSpPr txBox="1">
              <a:spLocks noChangeArrowheads="1"/>
            </p:cNvSpPr>
            <p:nvPr/>
          </p:nvSpPr>
          <p:spPr bwMode="auto">
            <a:xfrm>
              <a:off x="2400" y="2592"/>
              <a:ext cx="720" cy="249"/>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tIns="82800" bIns="82800"/>
            <a:lstStyle/>
            <a:p>
              <a:pPr algn="ctr" eaLnBrk="0" hangingPunct="0"/>
              <a:r>
                <a:rPr kumimoji="0" lang="zh-CN" altLang="en-US" sz="1050">
                  <a:solidFill>
                    <a:srgbClr val="006600"/>
                  </a:solidFill>
                  <a:latin typeface="隶书" panose="02010509060101010101" pitchFamily="49" charset="-122"/>
                  <a:ea typeface="隶书" panose="02010509060101010101" pitchFamily="49" charset="-122"/>
                </a:rPr>
                <a:t>过程</a:t>
              </a:r>
              <a:r>
                <a:rPr kumimoji="0" lang="en-US" altLang="zh-CN" sz="1050">
                  <a:solidFill>
                    <a:srgbClr val="006600"/>
                  </a:solidFill>
                  <a:latin typeface="隶书" panose="02010509060101010101" pitchFamily="49" charset="-122"/>
                  <a:ea typeface="隶书" panose="02010509060101010101" pitchFamily="49" charset="-122"/>
                </a:rPr>
                <a:t>k</a:t>
              </a:r>
            </a:p>
          </p:txBody>
        </p:sp>
        <p:sp>
          <p:nvSpPr>
            <p:cNvPr id="36" name="Text Box 141"/>
            <p:cNvSpPr txBox="1">
              <a:spLocks noChangeArrowheads="1"/>
            </p:cNvSpPr>
            <p:nvPr/>
          </p:nvSpPr>
          <p:spPr bwMode="auto">
            <a:xfrm>
              <a:off x="2393" y="3278"/>
              <a:ext cx="367" cy="12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pPr algn="ctr" eaLnBrk="0" hangingPunct="0"/>
              <a:r>
                <a:rPr kumimoji="0" lang="zh-CN" altLang="en-US" sz="1050">
                  <a:solidFill>
                    <a:srgbClr val="006600"/>
                  </a:solidFill>
                  <a:latin typeface="隶书" panose="02010509060101010101" pitchFamily="49" charset="-122"/>
                  <a:ea typeface="隶书" panose="02010509060101010101" pitchFamily="49" charset="-122"/>
                </a:rPr>
                <a:t>出口</a:t>
              </a:r>
            </a:p>
            <a:p>
              <a:pPr algn="ctr" eaLnBrk="0" hangingPunct="0"/>
              <a:endParaRPr kumimoji="0" lang="en-US" altLang="zh-CN" sz="1050">
                <a:solidFill>
                  <a:srgbClr val="006600"/>
                </a:solidFill>
                <a:latin typeface="隶书" panose="02010509060101010101" pitchFamily="49" charset="-122"/>
                <a:ea typeface="隶书" panose="02010509060101010101" pitchFamily="49" charset="-122"/>
              </a:endParaRPr>
            </a:p>
          </p:txBody>
        </p:sp>
        <p:sp>
          <p:nvSpPr>
            <p:cNvPr id="37" name="Text Box 142"/>
            <p:cNvSpPr txBox="1">
              <a:spLocks noChangeArrowheads="1"/>
            </p:cNvSpPr>
            <p:nvPr/>
          </p:nvSpPr>
          <p:spPr bwMode="auto">
            <a:xfrm>
              <a:off x="2400" y="2966"/>
              <a:ext cx="720" cy="187"/>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pPr algn="ctr" eaLnBrk="0" hangingPunct="0"/>
              <a:r>
                <a:rPr kumimoji="0" lang="zh-CN" altLang="en-US" sz="1050">
                  <a:solidFill>
                    <a:srgbClr val="006600"/>
                  </a:solidFill>
                  <a:latin typeface="隶书" panose="02010509060101010101" pitchFamily="49" charset="-122"/>
                  <a:ea typeface="隶书" panose="02010509060101010101" pitchFamily="49" charset="-122"/>
                </a:rPr>
                <a:t>初始化代码</a:t>
              </a:r>
            </a:p>
          </p:txBody>
        </p:sp>
        <p:sp>
          <p:nvSpPr>
            <p:cNvPr id="38" name="Line 143"/>
            <p:cNvSpPr>
              <a:spLocks noChangeShapeType="1"/>
            </p:cNvSpPr>
            <p:nvPr/>
          </p:nvSpPr>
          <p:spPr bwMode="auto">
            <a:xfrm>
              <a:off x="2760" y="3216"/>
              <a:ext cx="0" cy="187"/>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39" name="Text Box 144"/>
            <p:cNvSpPr txBox="1">
              <a:spLocks noChangeArrowheads="1"/>
            </p:cNvSpPr>
            <p:nvPr/>
          </p:nvSpPr>
          <p:spPr bwMode="auto">
            <a:xfrm>
              <a:off x="2256" y="1152"/>
              <a:ext cx="367" cy="12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pPr algn="ctr" eaLnBrk="0" hangingPunct="0"/>
              <a:r>
                <a:rPr kumimoji="0" lang="zh-CN" altLang="en-US" sz="1050">
                  <a:solidFill>
                    <a:srgbClr val="006600"/>
                  </a:solidFill>
                  <a:latin typeface="隶书" panose="02010509060101010101" pitchFamily="49" charset="-122"/>
                  <a:ea typeface="隶书" panose="02010509060101010101" pitchFamily="49" charset="-122"/>
                </a:rPr>
                <a:t>入口</a:t>
              </a:r>
            </a:p>
            <a:p>
              <a:pPr algn="ctr" eaLnBrk="0" hangingPunct="0"/>
              <a:endParaRPr kumimoji="0" lang="en-US" altLang="zh-CN" sz="1050">
                <a:solidFill>
                  <a:srgbClr val="006600"/>
                </a:solidFill>
                <a:latin typeface="隶书" panose="02010509060101010101" pitchFamily="49" charset="-122"/>
                <a:ea typeface="隶书" panose="02010509060101010101" pitchFamily="49" charset="-122"/>
              </a:endParaRPr>
            </a:p>
          </p:txBody>
        </p:sp>
        <p:sp>
          <p:nvSpPr>
            <p:cNvPr id="40" name="Text Box 145"/>
            <p:cNvSpPr txBox="1">
              <a:spLocks noChangeArrowheads="1"/>
            </p:cNvSpPr>
            <p:nvPr/>
          </p:nvSpPr>
          <p:spPr bwMode="auto">
            <a:xfrm>
              <a:off x="2112" y="1406"/>
              <a:ext cx="367" cy="12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pPr algn="ctr" eaLnBrk="0" hangingPunct="0"/>
              <a:r>
                <a:rPr kumimoji="0" lang="zh-CN" altLang="en-US" sz="1000">
                  <a:solidFill>
                    <a:srgbClr val="006600"/>
                  </a:solidFill>
                  <a:latin typeface="隶书" panose="02010509060101010101" pitchFamily="49" charset="-122"/>
                  <a:ea typeface="隶书" panose="02010509060101010101" pitchFamily="49" charset="-122"/>
                </a:rPr>
                <a:t>管程</a:t>
              </a:r>
            </a:p>
            <a:p>
              <a:pPr algn="ctr" eaLnBrk="0" hangingPunct="0"/>
              <a:endParaRPr kumimoji="0" lang="en-US" altLang="zh-CN" sz="800">
                <a:solidFill>
                  <a:srgbClr val="006600"/>
                </a:solidFill>
                <a:latin typeface="宋体" panose="02010600030101010101" pitchFamily="2" charset="-122"/>
              </a:endParaRPr>
            </a:p>
          </p:txBody>
        </p:sp>
        <p:grpSp>
          <p:nvGrpSpPr>
            <p:cNvPr id="41" name="Group 146"/>
            <p:cNvGrpSpPr>
              <a:grpSpLocks/>
            </p:cNvGrpSpPr>
            <p:nvPr/>
          </p:nvGrpSpPr>
          <p:grpSpPr bwMode="auto">
            <a:xfrm>
              <a:off x="2688" y="845"/>
              <a:ext cx="144" cy="437"/>
              <a:chOff x="5841" y="5842"/>
              <a:chExt cx="360" cy="1404"/>
            </a:xfrm>
          </p:grpSpPr>
          <p:sp>
            <p:nvSpPr>
              <p:cNvPr id="56" name="Line 147"/>
              <p:cNvSpPr>
                <a:spLocks noChangeShapeType="1"/>
              </p:cNvSpPr>
              <p:nvPr/>
            </p:nvSpPr>
            <p:spPr bwMode="auto">
              <a:xfrm>
                <a:off x="5841" y="5842"/>
                <a:ext cx="0" cy="140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57" name="Line 148"/>
              <p:cNvSpPr>
                <a:spLocks noChangeShapeType="1"/>
              </p:cNvSpPr>
              <p:nvPr/>
            </p:nvSpPr>
            <p:spPr bwMode="auto">
              <a:xfrm>
                <a:off x="6201" y="5842"/>
                <a:ext cx="0" cy="140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58" name="Line 149"/>
              <p:cNvSpPr>
                <a:spLocks noChangeShapeType="1"/>
              </p:cNvSpPr>
              <p:nvPr/>
            </p:nvSpPr>
            <p:spPr bwMode="auto">
              <a:xfrm>
                <a:off x="5841" y="7246"/>
                <a:ext cx="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59" name="Line 150"/>
              <p:cNvSpPr>
                <a:spLocks noChangeShapeType="1"/>
              </p:cNvSpPr>
              <p:nvPr/>
            </p:nvSpPr>
            <p:spPr bwMode="auto">
              <a:xfrm>
                <a:off x="5841" y="7090"/>
                <a:ext cx="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60" name="Line 151"/>
              <p:cNvSpPr>
                <a:spLocks noChangeShapeType="1"/>
              </p:cNvSpPr>
              <p:nvPr/>
            </p:nvSpPr>
            <p:spPr bwMode="auto">
              <a:xfrm>
                <a:off x="5841" y="6934"/>
                <a:ext cx="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61" name="Line 152"/>
              <p:cNvSpPr>
                <a:spLocks noChangeShapeType="1"/>
              </p:cNvSpPr>
              <p:nvPr/>
            </p:nvSpPr>
            <p:spPr bwMode="auto">
              <a:xfrm>
                <a:off x="5841" y="6778"/>
                <a:ext cx="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62" name="Line 153"/>
              <p:cNvSpPr>
                <a:spLocks noChangeShapeType="1"/>
              </p:cNvSpPr>
              <p:nvPr/>
            </p:nvSpPr>
            <p:spPr bwMode="auto">
              <a:xfrm>
                <a:off x="5841" y="6622"/>
                <a:ext cx="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63" name="Line 154"/>
              <p:cNvSpPr>
                <a:spLocks noChangeShapeType="1"/>
              </p:cNvSpPr>
              <p:nvPr/>
            </p:nvSpPr>
            <p:spPr bwMode="auto">
              <a:xfrm>
                <a:off x="5841" y="6466"/>
                <a:ext cx="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64" name="Line 155"/>
              <p:cNvSpPr>
                <a:spLocks noChangeShapeType="1"/>
              </p:cNvSpPr>
              <p:nvPr/>
            </p:nvSpPr>
            <p:spPr bwMode="auto">
              <a:xfrm>
                <a:off x="5841" y="6310"/>
                <a:ext cx="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65" name="Line 156"/>
              <p:cNvSpPr>
                <a:spLocks noChangeShapeType="1"/>
              </p:cNvSpPr>
              <p:nvPr/>
            </p:nvSpPr>
            <p:spPr bwMode="auto">
              <a:xfrm>
                <a:off x="5841" y="6154"/>
                <a:ext cx="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66" name="Line 157"/>
              <p:cNvSpPr>
                <a:spLocks noChangeShapeType="1"/>
              </p:cNvSpPr>
              <p:nvPr/>
            </p:nvSpPr>
            <p:spPr bwMode="auto">
              <a:xfrm>
                <a:off x="5841" y="5998"/>
                <a:ext cx="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grpSp>
        <p:sp>
          <p:nvSpPr>
            <p:cNvPr id="42" name="Line 158"/>
            <p:cNvSpPr>
              <a:spLocks noChangeShapeType="1"/>
            </p:cNvSpPr>
            <p:nvPr/>
          </p:nvSpPr>
          <p:spPr bwMode="auto">
            <a:xfrm>
              <a:off x="2760" y="1282"/>
              <a:ext cx="0" cy="187"/>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43" name="Line 159"/>
            <p:cNvSpPr>
              <a:spLocks noChangeShapeType="1"/>
            </p:cNvSpPr>
            <p:nvPr/>
          </p:nvSpPr>
          <p:spPr bwMode="auto">
            <a:xfrm>
              <a:off x="2760" y="720"/>
              <a:ext cx="0" cy="187"/>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44" name="Text Box 160"/>
            <p:cNvSpPr txBox="1">
              <a:spLocks noChangeArrowheads="1"/>
            </p:cNvSpPr>
            <p:nvPr/>
          </p:nvSpPr>
          <p:spPr bwMode="auto">
            <a:xfrm>
              <a:off x="2904" y="759"/>
              <a:ext cx="360" cy="249"/>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pPr algn="ctr" eaLnBrk="0" hangingPunct="0"/>
              <a:r>
                <a:rPr kumimoji="0" lang="zh-CN" altLang="en-US" sz="1050">
                  <a:solidFill>
                    <a:srgbClr val="006600"/>
                  </a:solidFill>
                  <a:latin typeface="隶书" panose="02010509060101010101" pitchFamily="49" charset="-122"/>
                  <a:ea typeface="隶书" panose="02010509060101010101" pitchFamily="49" charset="-122"/>
                </a:rPr>
                <a:t>等待调用的进程队列</a:t>
              </a:r>
            </a:p>
            <a:p>
              <a:pPr algn="ctr" eaLnBrk="0" hangingPunct="0"/>
              <a:endParaRPr kumimoji="0" lang="en-US" altLang="zh-CN" sz="1050">
                <a:solidFill>
                  <a:srgbClr val="006600"/>
                </a:solidFill>
                <a:latin typeface="隶书" panose="02010509060101010101" pitchFamily="49" charset="-122"/>
                <a:ea typeface="隶书" panose="02010509060101010101" pitchFamily="49" charset="-122"/>
              </a:endParaRPr>
            </a:p>
          </p:txBody>
        </p:sp>
        <p:sp>
          <p:nvSpPr>
            <p:cNvPr id="45" name="Text Box 161"/>
            <p:cNvSpPr txBox="1">
              <a:spLocks noChangeArrowheads="1"/>
            </p:cNvSpPr>
            <p:nvPr/>
          </p:nvSpPr>
          <p:spPr bwMode="auto">
            <a:xfrm>
              <a:off x="1104" y="1344"/>
              <a:ext cx="648" cy="12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pPr algn="ctr" eaLnBrk="0" hangingPunct="0"/>
              <a:r>
                <a:rPr kumimoji="0" lang="zh-CN" altLang="en-US" sz="1050">
                  <a:solidFill>
                    <a:srgbClr val="006600"/>
                  </a:solidFill>
                  <a:latin typeface="隶书" panose="02010509060101010101" pitchFamily="49" charset="-122"/>
                  <a:ea typeface="隶书" panose="02010509060101010101" pitchFamily="49" charset="-122"/>
                </a:rPr>
                <a:t>管程等待区域</a:t>
              </a:r>
            </a:p>
            <a:p>
              <a:pPr algn="ctr" eaLnBrk="0" hangingPunct="0"/>
              <a:endParaRPr kumimoji="0" lang="en-US" altLang="zh-CN" sz="1050">
                <a:solidFill>
                  <a:srgbClr val="006600"/>
                </a:solidFill>
                <a:latin typeface="宋体" panose="02010600030101010101" pitchFamily="2" charset="-122"/>
              </a:endParaRPr>
            </a:p>
          </p:txBody>
        </p:sp>
        <p:sp>
          <p:nvSpPr>
            <p:cNvPr id="46" name="Line 162"/>
            <p:cNvSpPr>
              <a:spLocks noChangeShapeType="1"/>
            </p:cNvSpPr>
            <p:nvPr/>
          </p:nvSpPr>
          <p:spPr bwMode="auto">
            <a:xfrm>
              <a:off x="2040" y="1344"/>
              <a:ext cx="648"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47" name="Line 163"/>
            <p:cNvSpPr>
              <a:spLocks noChangeShapeType="1"/>
            </p:cNvSpPr>
            <p:nvPr/>
          </p:nvSpPr>
          <p:spPr bwMode="auto">
            <a:xfrm>
              <a:off x="2832" y="1344"/>
              <a:ext cx="432"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48" name="Line 164"/>
            <p:cNvSpPr>
              <a:spLocks noChangeShapeType="1"/>
            </p:cNvSpPr>
            <p:nvPr/>
          </p:nvSpPr>
          <p:spPr bwMode="auto">
            <a:xfrm>
              <a:off x="2040" y="3278"/>
              <a:ext cx="648"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49" name="Line 165"/>
            <p:cNvSpPr>
              <a:spLocks noChangeShapeType="1"/>
            </p:cNvSpPr>
            <p:nvPr/>
          </p:nvSpPr>
          <p:spPr bwMode="auto">
            <a:xfrm>
              <a:off x="2832" y="3278"/>
              <a:ext cx="432"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50" name="Line 166"/>
            <p:cNvSpPr>
              <a:spLocks noChangeShapeType="1"/>
            </p:cNvSpPr>
            <p:nvPr/>
          </p:nvSpPr>
          <p:spPr bwMode="auto">
            <a:xfrm>
              <a:off x="3264" y="1344"/>
              <a:ext cx="0" cy="193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51" name="Line 167"/>
            <p:cNvSpPr>
              <a:spLocks noChangeShapeType="1"/>
            </p:cNvSpPr>
            <p:nvPr/>
          </p:nvSpPr>
          <p:spPr bwMode="auto">
            <a:xfrm>
              <a:off x="2688" y="1344"/>
              <a:ext cx="0" cy="6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52" name="Line 168"/>
            <p:cNvSpPr>
              <a:spLocks noChangeShapeType="1"/>
            </p:cNvSpPr>
            <p:nvPr/>
          </p:nvSpPr>
          <p:spPr bwMode="auto">
            <a:xfrm>
              <a:off x="2832" y="1344"/>
              <a:ext cx="0" cy="6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53" name="Line 169"/>
            <p:cNvSpPr>
              <a:spLocks noChangeShapeType="1"/>
            </p:cNvSpPr>
            <p:nvPr/>
          </p:nvSpPr>
          <p:spPr bwMode="auto">
            <a:xfrm>
              <a:off x="2688" y="3216"/>
              <a:ext cx="0" cy="6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54" name="Line 170"/>
            <p:cNvSpPr>
              <a:spLocks noChangeShapeType="1"/>
            </p:cNvSpPr>
            <p:nvPr/>
          </p:nvSpPr>
          <p:spPr bwMode="auto">
            <a:xfrm>
              <a:off x="2832" y="3216"/>
              <a:ext cx="0" cy="6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sz="1100"/>
            </a:p>
          </p:txBody>
        </p:sp>
        <p:sp>
          <p:nvSpPr>
            <p:cNvPr id="55" name="Text Box 172"/>
            <p:cNvSpPr txBox="1">
              <a:spLocks noChangeArrowheads="1"/>
            </p:cNvSpPr>
            <p:nvPr/>
          </p:nvSpPr>
          <p:spPr bwMode="auto">
            <a:xfrm>
              <a:off x="2544" y="2405"/>
              <a:ext cx="432" cy="124"/>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pPr eaLnBrk="0" hangingPunct="0"/>
              <a:r>
                <a:rPr kumimoji="0" lang="en-US" altLang="zh-CN" sz="1050">
                  <a:solidFill>
                    <a:srgbClr val="006600"/>
                  </a:solidFill>
                </a:rPr>
                <a:t>…</a:t>
              </a:r>
            </a:p>
            <a:p>
              <a:pPr algn="just" eaLnBrk="0" hangingPunct="0">
                <a:lnSpc>
                  <a:spcPct val="80000"/>
                </a:lnSpc>
              </a:pPr>
              <a:endParaRPr kumimoji="0" lang="en-US" altLang="zh-CN" sz="1050">
                <a:solidFill>
                  <a:srgbClr val="006600"/>
                </a:solidFill>
              </a:endParaRPr>
            </a:p>
          </p:txBody>
        </p:sp>
      </p:grpSp>
    </p:spTree>
    <p:extLst>
      <p:ext uri="{BB962C8B-B14F-4D97-AF65-F5344CB8AC3E}">
        <p14:creationId xmlns:p14="http://schemas.microsoft.com/office/powerpoint/2010/main" val="3364971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程序执行</a:t>
            </a:r>
            <a:r>
              <a:rPr kumimoji="0" lang="en-US" altLang="zh-CN"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并发执行</a:t>
            </a:r>
          </a:p>
          <a:p>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86004" y="785625"/>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5904656"/>
          </a:xfrm>
          <a:prstGeom prst="wedgeRectCallout">
            <a:avLst>
              <a:gd name="adj1" fmla="val -58540"/>
              <a:gd name="adj2" fmla="val -47244"/>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9728" lvl="0" algn="l" fontAlgn="auto">
              <a:lnSpc>
                <a:spcPct val="150000"/>
              </a:lnSpc>
              <a:spcBef>
                <a:spcPts val="400"/>
              </a:spcBef>
              <a:spcAft>
                <a:spcPts val="0"/>
              </a:spcAft>
              <a:buClr>
                <a:srgbClr val="2DA2BF"/>
              </a:buClr>
              <a:buSzPct val="68000"/>
            </a:pP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18" name="Rectangle 5"/>
          <p:cNvSpPr>
            <a:spLocks noChangeArrowheads="1"/>
          </p:cNvSpPr>
          <p:nvPr/>
        </p:nvSpPr>
        <p:spPr bwMode="auto">
          <a:xfrm>
            <a:off x="4175956" y="752443"/>
            <a:ext cx="4680520" cy="6124754"/>
          </a:xfrm>
          <a:prstGeom prst="rect">
            <a:avLst/>
          </a:prstGeom>
          <a:noFill/>
          <a:ln w="9525">
            <a:noFill/>
            <a:miter lim="800000"/>
            <a:headEnd/>
            <a:tailEnd/>
          </a:ln>
        </p:spPr>
        <p:txBody>
          <a:bodyPr wrap="square">
            <a:spAutoFit/>
          </a:bodyPr>
          <a:lstStyle/>
          <a:p>
            <a:pPr marL="457200" indent="-457200" algn="l" eaLnBrk="0" hangingPunct="0">
              <a:lnSpc>
                <a:spcPct val="140000"/>
              </a:lnSpc>
            </a:pPr>
            <a:endParaRPr kumimoji="0" lang="zh-CN" altLang="en-US" sz="2000" dirty="0">
              <a:solidFill>
                <a:prstClr val="black"/>
              </a:solidFill>
              <a:latin typeface="Arial" charset="0"/>
            </a:endParaRPr>
          </a:p>
          <a:p>
            <a:pPr marL="457200" indent="-457200" algn="l" eaLnBrk="0" hangingPunct="0">
              <a:lnSpc>
                <a:spcPct val="140000"/>
              </a:lnSpc>
            </a:pPr>
            <a:r>
              <a:rPr kumimoji="0" lang="zh-CN" altLang="en-US" sz="2000" b="1" dirty="0">
                <a:solidFill>
                  <a:schemeClr val="tx1"/>
                </a:solidFill>
                <a:latin typeface="黑体" pitchFamily="2" charset="-122"/>
                <a:ea typeface="黑体" pitchFamily="2" charset="-122"/>
              </a:rPr>
              <a:t>不可再现性的例子：</a:t>
            </a:r>
          </a:p>
          <a:p>
            <a:pPr marL="457200" algn="l" eaLnBrk="0" hangingPunct="0">
              <a:lnSpc>
                <a:spcPct val="140000"/>
              </a:lnSpc>
              <a:buSzPct val="120000"/>
              <a:buFont typeface="Wingdings" pitchFamily="2" charset="2"/>
              <a:buChar char="l"/>
            </a:pPr>
            <a:r>
              <a:rPr kumimoji="0" lang="zh-CN" altLang="en-US" sz="2000" b="1" dirty="0">
                <a:solidFill>
                  <a:schemeClr val="tx1"/>
                </a:solidFill>
                <a:latin typeface="黑体" pitchFamily="2" charset="-122"/>
                <a:ea typeface="黑体" pitchFamily="2" charset="-122"/>
              </a:rPr>
              <a:t>两个并发执行的程序</a:t>
            </a:r>
            <a:r>
              <a:rPr kumimoji="0" lang="en-US" altLang="zh-CN" sz="2000" b="1" dirty="0">
                <a:solidFill>
                  <a:schemeClr val="tx1"/>
                </a:solidFill>
                <a:latin typeface="黑体" pitchFamily="2" charset="-122"/>
                <a:ea typeface="黑体" pitchFamily="2" charset="-122"/>
              </a:rPr>
              <a:t>A</a:t>
            </a:r>
            <a:r>
              <a:rPr kumimoji="0" lang="zh-CN" altLang="en-US" sz="2000" b="1" dirty="0">
                <a:solidFill>
                  <a:schemeClr val="tx1"/>
                </a:solidFill>
                <a:latin typeface="黑体" pitchFamily="2" charset="-122"/>
                <a:ea typeface="黑体" pitchFamily="2" charset="-122"/>
              </a:rPr>
              <a:t>和</a:t>
            </a:r>
            <a:r>
              <a:rPr kumimoji="0" lang="en-US" altLang="zh-CN" sz="2000" b="1" dirty="0">
                <a:solidFill>
                  <a:schemeClr val="tx1"/>
                </a:solidFill>
                <a:latin typeface="黑体" pitchFamily="2" charset="-122"/>
                <a:ea typeface="黑体" pitchFamily="2" charset="-122"/>
              </a:rPr>
              <a:t>B</a:t>
            </a:r>
            <a:r>
              <a:rPr kumimoji="0" lang="zh-CN" altLang="en-US" sz="2000" b="1" dirty="0">
                <a:solidFill>
                  <a:schemeClr val="tx1"/>
                </a:solidFill>
                <a:latin typeface="黑体" pitchFamily="2" charset="-122"/>
                <a:ea typeface="黑体" pitchFamily="2" charset="-122"/>
              </a:rPr>
              <a:t>，如下所示</a:t>
            </a:r>
            <a:r>
              <a:rPr kumimoji="0" lang="zh-CN" altLang="en-US" sz="2000" b="1" dirty="0">
                <a:solidFill>
                  <a:schemeClr val="tx1"/>
                </a:solidFill>
                <a:latin typeface="Arial" charset="0"/>
              </a:rPr>
              <a:t>：</a:t>
            </a:r>
          </a:p>
          <a:p>
            <a:pPr marL="457200" indent="-457200" algn="l" eaLnBrk="0" hangingPunct="0">
              <a:lnSpc>
                <a:spcPct val="140000"/>
              </a:lnSpc>
            </a:pPr>
            <a:r>
              <a:rPr kumimoji="0" lang="en-US" altLang="zh-CN" sz="2000" b="1" dirty="0">
                <a:solidFill>
                  <a:schemeClr val="tx1"/>
                </a:solidFill>
                <a:latin typeface="Arial" charset="0"/>
              </a:rPr>
              <a:t>   A</a:t>
            </a:r>
            <a:r>
              <a:rPr kumimoji="0" lang="zh-CN" altLang="en-US" sz="2000" b="1" dirty="0">
                <a:solidFill>
                  <a:schemeClr val="tx1"/>
                </a:solidFill>
                <a:latin typeface="Arial" charset="0"/>
              </a:rPr>
              <a:t>：</a:t>
            </a:r>
            <a:r>
              <a:rPr kumimoji="0" lang="en-US" altLang="zh-CN" sz="2000" b="1" dirty="0">
                <a:solidFill>
                  <a:schemeClr val="tx1"/>
                </a:solidFill>
                <a:latin typeface="Arial" charset="0"/>
              </a:rPr>
              <a:t>N:=N+1</a:t>
            </a:r>
            <a:r>
              <a:rPr kumimoji="0" lang="zh-CN" altLang="en-US" sz="2000" b="1" dirty="0">
                <a:solidFill>
                  <a:schemeClr val="tx1"/>
                </a:solidFill>
                <a:latin typeface="Arial" charset="0"/>
              </a:rPr>
              <a:t>；</a:t>
            </a:r>
            <a:r>
              <a:rPr kumimoji="0" lang="en-US" altLang="zh-CN" sz="2000" b="1" dirty="0">
                <a:solidFill>
                  <a:schemeClr val="tx1"/>
                </a:solidFill>
                <a:latin typeface="Arial" charset="0"/>
              </a:rPr>
              <a:t>B</a:t>
            </a:r>
            <a:r>
              <a:rPr kumimoji="0" lang="zh-CN" altLang="en-US" sz="2000" b="1" dirty="0">
                <a:solidFill>
                  <a:schemeClr val="tx1"/>
                </a:solidFill>
                <a:latin typeface="Arial" charset="0"/>
              </a:rPr>
              <a:t>：</a:t>
            </a:r>
            <a:r>
              <a:rPr kumimoji="0" lang="en-US" altLang="zh-CN" sz="2000" b="1" dirty="0">
                <a:solidFill>
                  <a:schemeClr val="tx1"/>
                </a:solidFill>
                <a:latin typeface="Arial" charset="0"/>
              </a:rPr>
              <a:t>print</a:t>
            </a:r>
            <a:r>
              <a:rPr kumimoji="0" lang="zh-CN" altLang="en-US" sz="2000" b="1" dirty="0">
                <a:solidFill>
                  <a:schemeClr val="tx1"/>
                </a:solidFill>
                <a:latin typeface="Arial" charset="0"/>
              </a:rPr>
              <a:t>（</a:t>
            </a:r>
            <a:r>
              <a:rPr kumimoji="0" lang="en-US" altLang="zh-CN" sz="2000" b="1" dirty="0">
                <a:solidFill>
                  <a:schemeClr val="tx1"/>
                </a:solidFill>
                <a:latin typeface="Arial" charset="0"/>
              </a:rPr>
              <a:t>N</a:t>
            </a:r>
            <a:r>
              <a:rPr kumimoji="0" lang="zh-CN" altLang="en-US" sz="2000" b="1" dirty="0">
                <a:solidFill>
                  <a:schemeClr val="tx1"/>
                </a:solidFill>
                <a:latin typeface="Arial" charset="0"/>
              </a:rPr>
              <a:t>）；</a:t>
            </a:r>
            <a:r>
              <a:rPr kumimoji="0" lang="en-US" altLang="zh-CN" sz="2000" b="1" dirty="0">
                <a:solidFill>
                  <a:schemeClr val="tx1"/>
                </a:solidFill>
                <a:latin typeface="Arial" charset="0"/>
              </a:rPr>
              <a:t>N:=0</a:t>
            </a:r>
            <a:r>
              <a:rPr kumimoji="0" lang="zh-CN" altLang="en-US" sz="2000" b="1" dirty="0">
                <a:solidFill>
                  <a:schemeClr val="tx1"/>
                </a:solidFill>
                <a:latin typeface="Arial" charset="0"/>
              </a:rPr>
              <a:t>；</a:t>
            </a:r>
          </a:p>
          <a:p>
            <a:pPr marL="457200" algn="l" eaLnBrk="0" hangingPunct="0">
              <a:lnSpc>
                <a:spcPct val="140000"/>
              </a:lnSpc>
              <a:buSzPct val="120000"/>
              <a:buFont typeface="Wingdings" pitchFamily="2" charset="2"/>
              <a:buChar char="l"/>
            </a:pPr>
            <a:r>
              <a:rPr kumimoji="0" lang="zh-CN" altLang="en-US" sz="2000" b="1" dirty="0">
                <a:solidFill>
                  <a:schemeClr val="tx1"/>
                </a:solidFill>
                <a:latin typeface="黑体" pitchFamily="2" charset="-122"/>
                <a:ea typeface="黑体" pitchFamily="2" charset="-122"/>
              </a:rPr>
              <a:t>分析：</a:t>
            </a:r>
            <a:r>
              <a:rPr kumimoji="0" lang="en-US" altLang="zh-CN" sz="2000" b="1" dirty="0">
                <a:solidFill>
                  <a:schemeClr val="tx1"/>
                </a:solidFill>
                <a:latin typeface="黑体" pitchFamily="2" charset="-122"/>
                <a:ea typeface="黑体" pitchFamily="2" charset="-122"/>
              </a:rPr>
              <a:t>1</a:t>
            </a:r>
            <a:r>
              <a:rPr kumimoji="0" lang="zh-CN" altLang="en-US" sz="2000" b="1" dirty="0">
                <a:solidFill>
                  <a:schemeClr val="tx1"/>
                </a:solidFill>
                <a:latin typeface="黑体" pitchFamily="2" charset="-122"/>
                <a:ea typeface="黑体" pitchFamily="2" charset="-122"/>
              </a:rPr>
              <a:t>）并发：</a:t>
            </a:r>
            <a:r>
              <a:rPr kumimoji="0" lang="en-US" altLang="zh-CN" sz="2000" b="1" dirty="0">
                <a:solidFill>
                  <a:schemeClr val="tx1"/>
                </a:solidFill>
                <a:latin typeface="黑体" pitchFamily="2" charset="-122"/>
                <a:ea typeface="黑体" pitchFamily="2" charset="-122"/>
              </a:rPr>
              <a:t>A</a:t>
            </a:r>
            <a:r>
              <a:rPr kumimoji="0" lang="zh-CN" altLang="en-US" sz="2000" b="1" dirty="0">
                <a:solidFill>
                  <a:schemeClr val="tx1"/>
                </a:solidFill>
                <a:latin typeface="黑体" pitchFamily="2" charset="-122"/>
                <a:ea typeface="黑体" pitchFamily="2" charset="-122"/>
              </a:rPr>
              <a:t>、</a:t>
            </a:r>
            <a:r>
              <a:rPr kumimoji="0" lang="en-US" altLang="zh-CN" sz="2000" b="1" dirty="0">
                <a:solidFill>
                  <a:schemeClr val="tx1"/>
                </a:solidFill>
                <a:latin typeface="黑体" pitchFamily="2" charset="-122"/>
                <a:ea typeface="黑体" pitchFamily="2" charset="-122"/>
              </a:rPr>
              <a:t>B</a:t>
            </a:r>
            <a:r>
              <a:rPr kumimoji="0" lang="zh-CN" altLang="en-US" sz="2000" b="1" dirty="0">
                <a:solidFill>
                  <a:schemeClr val="tx1"/>
                </a:solidFill>
                <a:latin typeface="黑体" pitchFamily="2" charset="-122"/>
                <a:ea typeface="黑体" pitchFamily="2" charset="-122"/>
              </a:rPr>
              <a:t>交替占用</a:t>
            </a:r>
            <a:r>
              <a:rPr kumimoji="0" lang="en-US" altLang="zh-CN" sz="2000" b="1" dirty="0">
                <a:solidFill>
                  <a:schemeClr val="tx1"/>
                </a:solidFill>
                <a:latin typeface="黑体" pitchFamily="2" charset="-122"/>
                <a:ea typeface="黑体" pitchFamily="2" charset="-122"/>
              </a:rPr>
              <a:t>CPU</a:t>
            </a:r>
            <a:r>
              <a:rPr kumimoji="0" lang="zh-CN" altLang="en-US" sz="2000" b="1" dirty="0">
                <a:solidFill>
                  <a:schemeClr val="tx1"/>
                </a:solidFill>
                <a:latin typeface="黑体" pitchFamily="2" charset="-122"/>
                <a:ea typeface="黑体" pitchFamily="2" charset="-122"/>
              </a:rPr>
              <a:t>执行；</a:t>
            </a:r>
            <a:r>
              <a:rPr kumimoji="0" lang="en-US" altLang="zh-CN" sz="2000" b="1" dirty="0">
                <a:solidFill>
                  <a:schemeClr val="tx1"/>
                </a:solidFill>
                <a:latin typeface="黑体" pitchFamily="2" charset="-122"/>
                <a:ea typeface="黑体" pitchFamily="2" charset="-122"/>
              </a:rPr>
              <a:t>2</a:t>
            </a:r>
            <a:r>
              <a:rPr kumimoji="0" lang="zh-CN" altLang="en-US" sz="2000" b="1" dirty="0">
                <a:solidFill>
                  <a:schemeClr val="tx1"/>
                </a:solidFill>
                <a:latin typeface="黑体" pitchFamily="2" charset="-122"/>
                <a:ea typeface="黑体" pitchFamily="2" charset="-122"/>
              </a:rPr>
              <a:t>）异步性 导致：</a:t>
            </a:r>
            <a:r>
              <a:rPr kumimoji="0" lang="en-US" altLang="zh-CN" sz="2000" b="1" dirty="0">
                <a:solidFill>
                  <a:schemeClr val="tx1"/>
                </a:solidFill>
                <a:latin typeface="黑体" pitchFamily="2" charset="-122"/>
                <a:ea typeface="黑体" pitchFamily="2" charset="-122"/>
              </a:rPr>
              <a:t>CPU</a:t>
            </a:r>
            <a:r>
              <a:rPr kumimoji="0" lang="zh-CN" altLang="en-US" sz="2000" b="1" dirty="0">
                <a:solidFill>
                  <a:schemeClr val="tx1"/>
                </a:solidFill>
                <a:latin typeface="黑体" pitchFamily="2" charset="-122"/>
                <a:ea typeface="黑体" pitchFamily="2" charset="-122"/>
              </a:rPr>
              <a:t>交替执行</a:t>
            </a:r>
            <a:r>
              <a:rPr kumimoji="0" lang="en-US" altLang="zh-CN" sz="2000" b="1" dirty="0">
                <a:solidFill>
                  <a:schemeClr val="tx1"/>
                </a:solidFill>
                <a:latin typeface="黑体" pitchFamily="2" charset="-122"/>
                <a:ea typeface="黑体" pitchFamily="2" charset="-122"/>
              </a:rPr>
              <a:t>A</a:t>
            </a:r>
            <a:r>
              <a:rPr kumimoji="0" lang="zh-CN" altLang="en-US" sz="2000" b="1" dirty="0">
                <a:solidFill>
                  <a:schemeClr val="tx1"/>
                </a:solidFill>
                <a:latin typeface="黑体" pitchFamily="2" charset="-122"/>
                <a:ea typeface="黑体" pitchFamily="2" charset="-122"/>
              </a:rPr>
              <a:t>、</a:t>
            </a:r>
            <a:r>
              <a:rPr kumimoji="0" lang="en-US" altLang="zh-CN" sz="2000" b="1" dirty="0">
                <a:solidFill>
                  <a:schemeClr val="tx1"/>
                </a:solidFill>
                <a:latin typeface="黑体" pitchFamily="2" charset="-122"/>
                <a:ea typeface="黑体" pitchFamily="2" charset="-122"/>
              </a:rPr>
              <a:t>B</a:t>
            </a:r>
            <a:r>
              <a:rPr kumimoji="0" lang="zh-CN" altLang="en-US" sz="2000" b="1" dirty="0">
                <a:solidFill>
                  <a:schemeClr val="tx1"/>
                </a:solidFill>
                <a:latin typeface="黑体" pitchFamily="2" charset="-122"/>
                <a:ea typeface="黑体" pitchFamily="2" charset="-122"/>
              </a:rPr>
              <a:t>的语句时顺序可能不同</a:t>
            </a:r>
            <a:endParaRPr kumimoji="0" lang="zh-CN" altLang="en-US" sz="2000" b="1" dirty="0">
              <a:solidFill>
                <a:schemeClr val="tx1"/>
              </a:solidFill>
              <a:latin typeface="Arial" charset="0"/>
            </a:endParaRPr>
          </a:p>
          <a:p>
            <a:pPr marL="457200" algn="l" eaLnBrk="0" hangingPunct="0">
              <a:lnSpc>
                <a:spcPct val="140000"/>
              </a:lnSpc>
              <a:buSzPct val="120000"/>
              <a:buFont typeface="Wingdings" pitchFamily="2" charset="2"/>
              <a:buChar char="l"/>
            </a:pPr>
            <a:r>
              <a:rPr kumimoji="0" lang="zh-CN" altLang="en-US" sz="2000" b="1" dirty="0">
                <a:solidFill>
                  <a:schemeClr val="tx1"/>
                </a:solidFill>
                <a:latin typeface="黑体" pitchFamily="2" charset="-122"/>
                <a:ea typeface="黑体" pitchFamily="2" charset="-122"/>
              </a:rPr>
              <a:t>设某次循环前，</a:t>
            </a:r>
            <a:r>
              <a:rPr kumimoji="0" lang="en-US" altLang="zh-CN" sz="2000" b="1" dirty="0">
                <a:solidFill>
                  <a:schemeClr val="tx1"/>
                </a:solidFill>
                <a:latin typeface="黑体" pitchFamily="2" charset="-122"/>
                <a:ea typeface="黑体" pitchFamily="2" charset="-122"/>
              </a:rPr>
              <a:t>N</a:t>
            </a:r>
            <a:r>
              <a:rPr kumimoji="0" lang="zh-CN" altLang="en-US" sz="2000" b="1" dirty="0">
                <a:solidFill>
                  <a:schemeClr val="tx1"/>
                </a:solidFill>
                <a:latin typeface="黑体" pitchFamily="2" charset="-122"/>
                <a:ea typeface="黑体" pitchFamily="2" charset="-122"/>
              </a:rPr>
              <a:t>的值为</a:t>
            </a:r>
            <a:r>
              <a:rPr kumimoji="0" lang="en-US" altLang="zh-CN" sz="2000" b="1" dirty="0">
                <a:solidFill>
                  <a:schemeClr val="tx1"/>
                </a:solidFill>
                <a:latin typeface="黑体" pitchFamily="2" charset="-122"/>
                <a:ea typeface="黑体" pitchFamily="2" charset="-122"/>
              </a:rPr>
              <a:t>8, </a:t>
            </a:r>
          </a:p>
          <a:p>
            <a:pPr marL="457200" algn="l" eaLnBrk="0" hangingPunct="0">
              <a:lnSpc>
                <a:spcPct val="140000"/>
              </a:lnSpc>
              <a:buSzPct val="120000"/>
            </a:pPr>
            <a:r>
              <a:rPr kumimoji="0" lang="en-US" altLang="zh-CN" sz="2000" dirty="0">
                <a:solidFill>
                  <a:schemeClr val="tx1"/>
                </a:solidFill>
                <a:latin typeface="黑体" pitchFamily="2" charset="-122"/>
                <a:ea typeface="黑体" pitchFamily="2" charset="-122"/>
              </a:rPr>
              <a:t>CPU</a:t>
            </a:r>
            <a:r>
              <a:rPr kumimoji="0" lang="zh-CN" altLang="en-US" sz="2000" dirty="0">
                <a:solidFill>
                  <a:schemeClr val="tx1"/>
                </a:solidFill>
                <a:latin typeface="黑体" pitchFamily="2" charset="-122"/>
                <a:ea typeface="黑体" pitchFamily="2" charset="-122"/>
              </a:rPr>
              <a:t>执行顺序       打印结果  </a:t>
            </a:r>
            <a:r>
              <a:rPr kumimoji="0" lang="en-US" altLang="zh-CN" sz="2000" dirty="0">
                <a:solidFill>
                  <a:schemeClr val="tx1"/>
                </a:solidFill>
                <a:latin typeface="黑体" pitchFamily="2" charset="-122"/>
                <a:ea typeface="黑体" pitchFamily="2" charset="-122"/>
              </a:rPr>
              <a:t>N</a:t>
            </a:r>
            <a:r>
              <a:rPr kumimoji="0" lang="zh-CN" altLang="en-US" sz="2000" dirty="0">
                <a:solidFill>
                  <a:schemeClr val="tx1"/>
                </a:solidFill>
                <a:latin typeface="黑体" pitchFamily="2" charset="-122"/>
                <a:ea typeface="黑体" pitchFamily="2" charset="-122"/>
              </a:rPr>
              <a:t>值</a:t>
            </a:r>
          </a:p>
          <a:p>
            <a:pPr marL="457200" indent="-457200" algn="l" eaLnBrk="0" hangingPunct="0">
              <a:lnSpc>
                <a:spcPct val="140000"/>
              </a:lnSpc>
              <a:buFontTx/>
              <a:buAutoNum type="arabicParenR"/>
            </a:pPr>
            <a:r>
              <a:rPr kumimoji="0" lang="en-US" altLang="zh-CN" sz="2000" b="1" dirty="0">
                <a:solidFill>
                  <a:srgbClr val="FF0000"/>
                </a:solidFill>
                <a:latin typeface="Arial" charset="0"/>
              </a:rPr>
              <a:t>N:=N+1;print(N);N:=0;       9        0         </a:t>
            </a:r>
          </a:p>
          <a:p>
            <a:pPr marL="457200" indent="-457200" algn="l" eaLnBrk="0" hangingPunct="0">
              <a:lnSpc>
                <a:spcPct val="140000"/>
              </a:lnSpc>
              <a:buFontTx/>
              <a:buAutoNum type="arabicParenR"/>
            </a:pPr>
            <a:r>
              <a:rPr kumimoji="0" lang="en-US" altLang="zh-CN" sz="2000" b="1" dirty="0">
                <a:solidFill>
                  <a:srgbClr val="FFC000"/>
                </a:solidFill>
                <a:latin typeface="Arial" charset="0"/>
              </a:rPr>
              <a:t>print(N);N:=0;N:=N+1;       8        1                 </a:t>
            </a:r>
          </a:p>
          <a:p>
            <a:pPr marL="457200" indent="-457200" algn="l" eaLnBrk="0" hangingPunct="0">
              <a:lnSpc>
                <a:spcPct val="140000"/>
              </a:lnSpc>
              <a:buFontTx/>
              <a:buAutoNum type="arabicParenR"/>
            </a:pPr>
            <a:r>
              <a:rPr kumimoji="0" lang="en-US" altLang="zh-CN" sz="2000" b="1" dirty="0">
                <a:solidFill>
                  <a:srgbClr val="D60093"/>
                </a:solidFill>
                <a:latin typeface="Arial" charset="0"/>
              </a:rPr>
              <a:t>print(N);N:=N+1;N:=0;       8        0</a:t>
            </a:r>
            <a:endParaRPr kumimoji="0" lang="zh-CN" altLang="en-US" sz="2000" b="1" dirty="0">
              <a:solidFill>
                <a:srgbClr val="D60093"/>
              </a:solidFill>
              <a:latin typeface="Arial" charset="0"/>
            </a:endParaRPr>
          </a:p>
        </p:txBody>
      </p:sp>
    </p:spTree>
    <p:extLst>
      <p:ext uri="{BB962C8B-B14F-4D97-AF65-F5344CB8AC3E}">
        <p14:creationId xmlns:p14="http://schemas.microsoft.com/office/powerpoint/2010/main" val="262310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043608" y="0"/>
            <a:ext cx="5976664" cy="548680"/>
          </a:xfrm>
        </p:spPr>
        <p:txBody>
          <a:bodyPr/>
          <a:lstStyle/>
          <a:p>
            <a:pPr eaLnBrk="1" hangingPunct="1"/>
            <a:r>
              <a:rPr lang="zh-CN" altLang="en-US" sz="4600" dirty="0"/>
              <a:t>管程的条件变量</a:t>
            </a:r>
            <a:endParaRPr lang="zh-CN" altLang="zh-CN" sz="5100" dirty="0"/>
          </a:p>
        </p:txBody>
      </p:sp>
      <p:sp>
        <p:nvSpPr>
          <p:cNvPr id="12291" name="Rectangle 3"/>
          <p:cNvSpPr>
            <a:spLocks noGrp="1" noChangeArrowheads="1"/>
          </p:cNvSpPr>
          <p:nvPr>
            <p:ph type="body" idx="1"/>
          </p:nvPr>
        </p:nvSpPr>
        <p:spPr>
          <a:xfrm>
            <a:off x="251520" y="908720"/>
            <a:ext cx="7315200" cy="2213992"/>
          </a:xfrm>
          <a:solidFill>
            <a:schemeClr val="accent2"/>
          </a:solidFill>
        </p:spPr>
        <p:txBody>
          <a:bodyPr>
            <a:normAutofit/>
          </a:bodyPr>
          <a:lstStyle/>
          <a:p>
            <a:pPr algn="just" eaLnBrk="1" hangingPunct="1">
              <a:lnSpc>
                <a:spcPct val="105000"/>
              </a:lnSpc>
            </a:pPr>
            <a:r>
              <a:rPr lang="zh-CN" altLang="en-US" dirty="0">
                <a:solidFill>
                  <a:schemeClr val="bg1"/>
                </a:solidFill>
                <a:latin typeface="华文楷体" panose="02010600040101010101" pitchFamily="2" charset="-122"/>
                <a:ea typeface="华文楷体" panose="02010600040101010101" pitchFamily="2" charset="-122"/>
              </a:rPr>
              <a:t>条件变量：当调用管程过程的进程无法运行时，用于阻塞进程的一种信号量</a:t>
            </a:r>
          </a:p>
          <a:p>
            <a:pPr algn="just" eaLnBrk="1" hangingPunct="1">
              <a:lnSpc>
                <a:spcPct val="105000"/>
              </a:lnSpc>
            </a:pPr>
            <a:r>
              <a:rPr lang="zh-CN" altLang="en-US" dirty="0">
                <a:solidFill>
                  <a:schemeClr val="bg1"/>
                </a:solidFill>
                <a:latin typeface="华文楷体" panose="02010600040101010101" pitchFamily="2" charset="-122"/>
                <a:ea typeface="华文楷体" panose="02010600040101010101" pitchFamily="2" charset="-122"/>
              </a:rPr>
              <a:t>同步原语</a:t>
            </a:r>
            <a:r>
              <a:rPr lang="en-US" altLang="zh-CN" dirty="0">
                <a:solidFill>
                  <a:schemeClr val="bg1"/>
                </a:solidFill>
                <a:latin typeface="华文楷体" panose="02010600040101010101" pitchFamily="2" charset="-122"/>
                <a:ea typeface="华文楷体" panose="02010600040101010101" pitchFamily="2" charset="-122"/>
              </a:rPr>
              <a:t>wait</a:t>
            </a:r>
            <a:r>
              <a:rPr lang="zh-CN" altLang="en-US" dirty="0">
                <a:solidFill>
                  <a:schemeClr val="bg1"/>
                </a:solidFill>
                <a:latin typeface="华文楷体" panose="02010600040101010101" pitchFamily="2" charset="-122"/>
                <a:ea typeface="华文楷体" panose="02010600040101010101" pitchFamily="2" charset="-122"/>
              </a:rPr>
              <a:t>：当一个管程过程发现无法继续时，它在某些条件变量</a:t>
            </a:r>
            <a:r>
              <a:rPr lang="en-US" altLang="zh-CN" dirty="0">
                <a:solidFill>
                  <a:schemeClr val="bg1"/>
                </a:solidFill>
                <a:latin typeface="华文楷体" panose="02010600040101010101" pitchFamily="2" charset="-122"/>
                <a:ea typeface="华文楷体" panose="02010600040101010101" pitchFamily="2" charset="-122"/>
              </a:rPr>
              <a:t>condition</a:t>
            </a:r>
            <a:r>
              <a:rPr lang="zh-CN" altLang="en-US" dirty="0">
                <a:solidFill>
                  <a:schemeClr val="bg1"/>
                </a:solidFill>
                <a:latin typeface="华文楷体" panose="02010600040101010101" pitchFamily="2" charset="-122"/>
                <a:ea typeface="华文楷体" panose="02010600040101010101" pitchFamily="2" charset="-122"/>
              </a:rPr>
              <a:t>上执行</a:t>
            </a:r>
            <a:r>
              <a:rPr lang="en-US" altLang="zh-CN" dirty="0">
                <a:solidFill>
                  <a:schemeClr val="bg1"/>
                </a:solidFill>
                <a:latin typeface="华文楷体" panose="02010600040101010101" pitchFamily="2" charset="-122"/>
                <a:ea typeface="华文楷体" panose="02010600040101010101" pitchFamily="2" charset="-122"/>
              </a:rPr>
              <a:t>wait</a:t>
            </a:r>
            <a:r>
              <a:rPr lang="zh-CN" altLang="en-US" dirty="0">
                <a:solidFill>
                  <a:schemeClr val="bg1"/>
                </a:solidFill>
                <a:latin typeface="华文楷体" panose="02010600040101010101" pitchFamily="2" charset="-122"/>
                <a:ea typeface="华文楷体" panose="02010600040101010101" pitchFamily="2" charset="-122"/>
              </a:rPr>
              <a:t>，这个动作引起调用进程阻塞</a:t>
            </a:r>
          </a:p>
          <a:p>
            <a:pPr algn="just" eaLnBrk="1" hangingPunct="1">
              <a:lnSpc>
                <a:spcPct val="105000"/>
              </a:lnSpc>
              <a:buFont typeface="Wingdings" panose="05000000000000000000" pitchFamily="2" charset="2"/>
              <a:buNone/>
            </a:pPr>
            <a:endParaRPr lang="zh-CN" altLang="en-US" dirty="0">
              <a:solidFill>
                <a:schemeClr val="bg1"/>
              </a:solidFill>
              <a:latin typeface="华文楷体" panose="02010600040101010101" pitchFamily="2" charset="-122"/>
              <a:ea typeface="华文楷体" panose="02010600040101010101" pitchFamily="2" charset="-122"/>
            </a:endParaRPr>
          </a:p>
          <a:p>
            <a:pPr algn="just" eaLnBrk="1" hangingPunct="1">
              <a:lnSpc>
                <a:spcPct val="105000"/>
              </a:lnSpc>
            </a:pPr>
            <a:endParaRPr lang="en-US" altLang="zh-CN" dirty="0">
              <a:solidFill>
                <a:schemeClr val="bg1"/>
              </a:solidFill>
              <a:latin typeface="华文楷体" panose="02010600040101010101" pitchFamily="2" charset="-122"/>
              <a:ea typeface="华文楷体" panose="02010600040101010101" pitchFamily="2" charset="-122"/>
            </a:endParaRPr>
          </a:p>
        </p:txBody>
      </p:sp>
      <p:sp>
        <p:nvSpPr>
          <p:cNvPr id="4" name="Rectangle 1027"/>
          <p:cNvSpPr txBox="1">
            <a:spLocks noChangeArrowheads="1"/>
          </p:cNvSpPr>
          <p:nvPr/>
        </p:nvSpPr>
        <p:spPr>
          <a:xfrm>
            <a:off x="213420" y="3207631"/>
            <a:ext cx="7391400" cy="1872208"/>
          </a:xfrm>
          <a:prstGeom prst="rect">
            <a:avLst/>
          </a:prstGeom>
          <a:solidFill>
            <a:schemeClr val="accent2"/>
          </a:solidFill>
        </p:spPr>
        <p:txBody>
          <a:bodyPr vert="horz" lIns="91440" tIns="45720" rIns="91440" bIns="45720" rtlCol="0">
            <a:normAutofit/>
          </a:bodyPr>
          <a:lstStyle>
            <a:lvl1pPr marL="457200" indent="-457200" algn="just" defTabSz="457207" eaLnBrk="1" latinLnBrk="0" hangingPunct="1">
              <a:lnSpc>
                <a:spcPct val="105000"/>
              </a:lnSpc>
              <a:spcBef>
                <a:spcPts val="1000"/>
              </a:spcBef>
              <a:spcAft>
                <a:spcPts val="0"/>
              </a:spcAft>
              <a:buClr>
                <a:schemeClr val="bg2">
                  <a:lumMod val="60000"/>
                  <a:lumOff val="40000"/>
                </a:schemeClr>
              </a:buClr>
              <a:buSzPct val="100000"/>
              <a:buFont typeface="+mj-lt"/>
              <a:buAutoNum type="arabicPeriod"/>
              <a:defRPr b="1" i="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mj-cs"/>
              </a:defRPr>
            </a:lvl1pPr>
            <a:lvl2pPr marL="914407" indent="-457200" algn="l" defTabSz="457207" eaLnBrk="1" latinLnBrk="0" hangingPunct="1">
              <a:spcBef>
                <a:spcPts val="1000"/>
              </a:spcBef>
              <a:spcAft>
                <a:spcPts val="0"/>
              </a:spcAft>
              <a:buClr>
                <a:schemeClr val="bg2">
                  <a:lumMod val="40000"/>
                  <a:lumOff val="60000"/>
                </a:schemeClr>
              </a:buClr>
              <a:buSzPct val="100000"/>
              <a:buFont typeface="+mj-ea"/>
              <a:buAutoNum type="circleNumDbPlain"/>
              <a:defRPr sz="2000" b="1" i="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2pPr>
            <a:lvl3pPr marL="1143020" indent="-228604" algn="l" defTabSz="457207" eaLnBrk="1" latinLnBrk="0" hangingPunct="1">
              <a:spcBef>
                <a:spcPts val="1000"/>
              </a:spcBef>
              <a:spcAft>
                <a:spcPts val="0"/>
              </a:spcAft>
              <a:buClr>
                <a:schemeClr val="bg2">
                  <a:lumMod val="40000"/>
                  <a:lumOff val="60000"/>
                </a:schemeClr>
              </a:buClr>
              <a:buSzPct val="80000"/>
              <a:buFont typeface="Wingdings 3" charset="2"/>
              <a:buChar char=""/>
              <a:defRPr sz="1600" b="1" i="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3pPr>
            <a:lvl4pPr marL="1600227" indent="-228604" algn="l" defTabSz="457207" eaLnBrk="1" latinLnBrk="0" hangingPunct="1">
              <a:spcBef>
                <a:spcPts val="1000"/>
              </a:spcBef>
              <a:spcAft>
                <a:spcPts val="0"/>
              </a:spcAft>
              <a:buClr>
                <a:schemeClr val="bg2">
                  <a:lumMod val="40000"/>
                  <a:lumOff val="60000"/>
                </a:schemeClr>
              </a:buClr>
              <a:buSzPct val="80000"/>
              <a:buFont typeface="Wingdings 3" charset="2"/>
              <a:buChar char=""/>
              <a:defRPr sz="1400" b="1" i="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4pPr>
            <a:lvl5pPr marL="2057434" indent="-228604" algn="l" defTabSz="457207" eaLnBrk="1" latinLnBrk="0" hangingPunct="1">
              <a:spcBef>
                <a:spcPts val="1000"/>
              </a:spcBef>
              <a:spcAft>
                <a:spcPts val="0"/>
              </a:spcAft>
              <a:buClr>
                <a:schemeClr val="bg2">
                  <a:lumMod val="40000"/>
                  <a:lumOff val="60000"/>
                </a:schemeClr>
              </a:buClr>
              <a:buSzPct val="80000"/>
              <a:buFont typeface="Wingdings 3" charset="2"/>
              <a:buChar char=""/>
              <a:defRPr sz="1400" b="1" i="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5pPr>
            <a:lvl6pPr marL="2514642" indent="-228604" defTabSz="457207">
              <a:spcBef>
                <a:spcPts val="1000"/>
              </a:spcBef>
              <a:spcAft>
                <a:spcPts val="0"/>
              </a:spcAft>
              <a:buClr>
                <a:schemeClr val="bg2">
                  <a:lumMod val="40000"/>
                  <a:lumOff val="60000"/>
                </a:schemeClr>
              </a:buClr>
              <a:buSzPct val="80000"/>
              <a:buFont typeface="Wingdings 3" charset="2"/>
              <a:buChar char=""/>
              <a:defRPr sz="1400" b="0" i="0">
                <a:solidFill>
                  <a:schemeClr val="tx1"/>
                </a:solidFill>
                <a:latin typeface="+mj-lt"/>
                <a:ea typeface="+mj-ea"/>
                <a:cs typeface="+mj-cs"/>
              </a:defRPr>
            </a:lvl6pPr>
            <a:lvl7pPr marL="2971849" indent="-228604" defTabSz="457207">
              <a:spcBef>
                <a:spcPts val="1000"/>
              </a:spcBef>
              <a:spcAft>
                <a:spcPts val="0"/>
              </a:spcAft>
              <a:buClr>
                <a:schemeClr val="bg2">
                  <a:lumMod val="40000"/>
                  <a:lumOff val="60000"/>
                </a:schemeClr>
              </a:buClr>
              <a:buSzPct val="80000"/>
              <a:buFont typeface="Wingdings 3" charset="2"/>
              <a:buChar char=""/>
              <a:defRPr sz="1400" b="0" i="0">
                <a:solidFill>
                  <a:schemeClr val="tx1"/>
                </a:solidFill>
                <a:latin typeface="+mj-lt"/>
                <a:ea typeface="+mj-ea"/>
                <a:cs typeface="+mj-cs"/>
              </a:defRPr>
            </a:lvl7pPr>
            <a:lvl8pPr marL="3429057" indent="-228604" defTabSz="457207">
              <a:spcBef>
                <a:spcPts val="1000"/>
              </a:spcBef>
              <a:spcAft>
                <a:spcPts val="0"/>
              </a:spcAft>
              <a:buClr>
                <a:schemeClr val="bg2">
                  <a:lumMod val="40000"/>
                  <a:lumOff val="60000"/>
                </a:schemeClr>
              </a:buClr>
              <a:buSzPct val="80000"/>
              <a:buFont typeface="Wingdings 3" charset="2"/>
              <a:buChar char=""/>
              <a:defRPr sz="1400" b="0" i="0">
                <a:solidFill>
                  <a:schemeClr val="tx1"/>
                </a:solidFill>
                <a:latin typeface="+mj-lt"/>
                <a:ea typeface="+mj-ea"/>
                <a:cs typeface="+mj-cs"/>
              </a:defRPr>
            </a:lvl8pPr>
            <a:lvl9pPr marL="3886264" indent="-228604" defTabSz="457207">
              <a:spcBef>
                <a:spcPts val="1000"/>
              </a:spcBef>
              <a:spcAft>
                <a:spcPts val="0"/>
              </a:spcAft>
              <a:buClr>
                <a:schemeClr val="bg2">
                  <a:lumMod val="40000"/>
                  <a:lumOff val="60000"/>
                </a:schemeClr>
              </a:buClr>
              <a:buSzPct val="80000"/>
              <a:buFont typeface="Wingdings 3" charset="2"/>
              <a:buChar char=""/>
              <a:defRPr sz="1400" b="0" i="0">
                <a:solidFill>
                  <a:schemeClr val="tx1"/>
                </a:solidFill>
                <a:latin typeface="+mj-lt"/>
                <a:ea typeface="+mj-ea"/>
                <a:cs typeface="+mj-cs"/>
              </a:defRPr>
            </a:lvl9pPr>
          </a:lstStyle>
          <a:p>
            <a:r>
              <a:rPr lang="zh-CN" altLang="en-US" dirty="0"/>
              <a:t>另一个进程可以通过对其伙伴在等待的同一个条件变量</a:t>
            </a:r>
            <a:r>
              <a:rPr lang="en-US" altLang="zh-CN" dirty="0"/>
              <a:t>condition</a:t>
            </a:r>
            <a:r>
              <a:rPr lang="zh-CN" altLang="en-US" dirty="0"/>
              <a:t>上执行同步原语</a:t>
            </a:r>
            <a:r>
              <a:rPr lang="en-US" altLang="zh-CN" dirty="0"/>
              <a:t>signal</a:t>
            </a:r>
            <a:r>
              <a:rPr lang="zh-CN" altLang="en-US" dirty="0"/>
              <a:t>操作来唤醒等待进程。</a:t>
            </a:r>
          </a:p>
          <a:p>
            <a:r>
              <a:rPr lang="zh-CN" altLang="en-US" dirty="0"/>
              <a:t>条件变量与</a:t>
            </a:r>
            <a:r>
              <a:rPr lang="en-US" altLang="zh-CN" dirty="0"/>
              <a:t>P</a:t>
            </a:r>
            <a:r>
              <a:rPr lang="zh-CN" altLang="en-US" dirty="0"/>
              <a:t>、</a:t>
            </a:r>
            <a:r>
              <a:rPr lang="en-US" altLang="zh-CN" dirty="0"/>
              <a:t>V</a:t>
            </a:r>
            <a:r>
              <a:rPr lang="zh-CN" altLang="en-US" dirty="0"/>
              <a:t>操作中信号量的区别</a:t>
            </a:r>
            <a:r>
              <a:rPr lang="en-US" altLang="zh-CN" dirty="0"/>
              <a:t>? </a:t>
            </a:r>
          </a:p>
        </p:txBody>
      </p:sp>
      <p:sp>
        <p:nvSpPr>
          <p:cNvPr id="5" name="Rectangle 3"/>
          <p:cNvSpPr txBox="1">
            <a:spLocks noChangeArrowheads="1"/>
          </p:cNvSpPr>
          <p:nvPr/>
        </p:nvSpPr>
        <p:spPr>
          <a:xfrm>
            <a:off x="198213" y="5164758"/>
            <a:ext cx="7391400" cy="1288577"/>
          </a:xfrm>
          <a:prstGeom prst="rect">
            <a:avLst/>
          </a:prstGeom>
          <a:solidFill>
            <a:schemeClr val="accent2"/>
          </a:solidFill>
        </p:spPr>
        <p:txBody>
          <a:bodyPr vert="horz" lIns="91440" tIns="45720" rIns="91440" bIns="45720" rtlCol="0">
            <a:normAutofit lnSpcReduction="10000"/>
          </a:bodyPr>
          <a:lstStyle>
            <a:lvl1pPr marL="457200" indent="-457200" algn="just" defTabSz="457207" eaLnBrk="1" latinLnBrk="0" hangingPunct="1">
              <a:lnSpc>
                <a:spcPct val="105000"/>
              </a:lnSpc>
              <a:spcBef>
                <a:spcPts val="1000"/>
              </a:spcBef>
              <a:spcAft>
                <a:spcPts val="0"/>
              </a:spcAft>
              <a:buClr>
                <a:schemeClr val="bg2">
                  <a:lumMod val="60000"/>
                  <a:lumOff val="40000"/>
                </a:schemeClr>
              </a:buClr>
              <a:buSzPct val="100000"/>
              <a:buFont typeface="+mj-lt"/>
              <a:buAutoNum type="arabicPeriod"/>
              <a:defRPr b="1" i="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mj-cs"/>
              </a:defRPr>
            </a:lvl1pPr>
            <a:lvl2pPr marL="914407" indent="-457200" algn="l" defTabSz="457207" eaLnBrk="1" latinLnBrk="0" hangingPunct="1">
              <a:spcBef>
                <a:spcPts val="1000"/>
              </a:spcBef>
              <a:spcAft>
                <a:spcPts val="0"/>
              </a:spcAft>
              <a:buClr>
                <a:schemeClr val="bg2">
                  <a:lumMod val="40000"/>
                  <a:lumOff val="60000"/>
                </a:schemeClr>
              </a:buClr>
              <a:buSzPct val="100000"/>
              <a:buFont typeface="+mj-ea"/>
              <a:buAutoNum type="circleNumDbPlain"/>
              <a:defRPr sz="2000" b="1" i="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2pPr>
            <a:lvl3pPr marL="1143020" indent="-228604" algn="l" defTabSz="457207" eaLnBrk="1" latinLnBrk="0" hangingPunct="1">
              <a:spcBef>
                <a:spcPts val="1000"/>
              </a:spcBef>
              <a:spcAft>
                <a:spcPts val="0"/>
              </a:spcAft>
              <a:buClr>
                <a:schemeClr val="bg2">
                  <a:lumMod val="40000"/>
                  <a:lumOff val="60000"/>
                </a:schemeClr>
              </a:buClr>
              <a:buSzPct val="80000"/>
              <a:buFont typeface="Wingdings 3" charset="2"/>
              <a:buChar char=""/>
              <a:defRPr sz="1600" b="1" i="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3pPr>
            <a:lvl4pPr marL="1600227" indent="-228604" algn="l" defTabSz="457207" eaLnBrk="1" latinLnBrk="0" hangingPunct="1">
              <a:spcBef>
                <a:spcPts val="1000"/>
              </a:spcBef>
              <a:spcAft>
                <a:spcPts val="0"/>
              </a:spcAft>
              <a:buClr>
                <a:schemeClr val="bg2">
                  <a:lumMod val="40000"/>
                  <a:lumOff val="60000"/>
                </a:schemeClr>
              </a:buClr>
              <a:buSzPct val="80000"/>
              <a:buFont typeface="Wingdings 3" charset="2"/>
              <a:buChar char=""/>
              <a:defRPr sz="1400" b="1" i="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4pPr>
            <a:lvl5pPr marL="2057434" indent="-228604" algn="l" defTabSz="457207" eaLnBrk="1" latinLnBrk="0" hangingPunct="1">
              <a:spcBef>
                <a:spcPts val="1000"/>
              </a:spcBef>
              <a:spcAft>
                <a:spcPts val="0"/>
              </a:spcAft>
              <a:buClr>
                <a:schemeClr val="bg2">
                  <a:lumMod val="40000"/>
                  <a:lumOff val="60000"/>
                </a:schemeClr>
              </a:buClr>
              <a:buSzPct val="80000"/>
              <a:buFont typeface="Wingdings 3" charset="2"/>
              <a:buChar char=""/>
              <a:defRPr sz="1400" b="1" i="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5pPr>
            <a:lvl6pPr marL="2514642" indent="-228604" defTabSz="457207">
              <a:spcBef>
                <a:spcPts val="1000"/>
              </a:spcBef>
              <a:spcAft>
                <a:spcPts val="0"/>
              </a:spcAft>
              <a:buClr>
                <a:schemeClr val="bg2">
                  <a:lumMod val="40000"/>
                  <a:lumOff val="60000"/>
                </a:schemeClr>
              </a:buClr>
              <a:buSzPct val="80000"/>
              <a:buFont typeface="Wingdings 3" charset="2"/>
              <a:buChar char=""/>
              <a:defRPr sz="1400" b="0" i="0">
                <a:solidFill>
                  <a:schemeClr val="tx1"/>
                </a:solidFill>
                <a:latin typeface="+mj-lt"/>
                <a:ea typeface="+mj-ea"/>
                <a:cs typeface="+mj-cs"/>
              </a:defRPr>
            </a:lvl6pPr>
            <a:lvl7pPr marL="2971849" indent="-228604" defTabSz="457207">
              <a:spcBef>
                <a:spcPts val="1000"/>
              </a:spcBef>
              <a:spcAft>
                <a:spcPts val="0"/>
              </a:spcAft>
              <a:buClr>
                <a:schemeClr val="bg2">
                  <a:lumMod val="40000"/>
                  <a:lumOff val="60000"/>
                </a:schemeClr>
              </a:buClr>
              <a:buSzPct val="80000"/>
              <a:buFont typeface="Wingdings 3" charset="2"/>
              <a:buChar char=""/>
              <a:defRPr sz="1400" b="0" i="0">
                <a:solidFill>
                  <a:schemeClr val="tx1"/>
                </a:solidFill>
                <a:latin typeface="+mj-lt"/>
                <a:ea typeface="+mj-ea"/>
                <a:cs typeface="+mj-cs"/>
              </a:defRPr>
            </a:lvl7pPr>
            <a:lvl8pPr marL="3429057" indent="-228604" defTabSz="457207">
              <a:spcBef>
                <a:spcPts val="1000"/>
              </a:spcBef>
              <a:spcAft>
                <a:spcPts val="0"/>
              </a:spcAft>
              <a:buClr>
                <a:schemeClr val="bg2">
                  <a:lumMod val="40000"/>
                  <a:lumOff val="60000"/>
                </a:schemeClr>
              </a:buClr>
              <a:buSzPct val="80000"/>
              <a:buFont typeface="Wingdings 3" charset="2"/>
              <a:buChar char=""/>
              <a:defRPr sz="1400" b="0" i="0">
                <a:solidFill>
                  <a:schemeClr val="tx1"/>
                </a:solidFill>
                <a:latin typeface="+mj-lt"/>
                <a:ea typeface="+mj-ea"/>
                <a:cs typeface="+mj-cs"/>
              </a:defRPr>
            </a:lvl8pPr>
            <a:lvl9pPr marL="3886264" indent="-228604" defTabSz="457207">
              <a:spcBef>
                <a:spcPts val="1000"/>
              </a:spcBef>
              <a:spcAft>
                <a:spcPts val="0"/>
              </a:spcAft>
              <a:buClr>
                <a:schemeClr val="bg2">
                  <a:lumMod val="40000"/>
                  <a:lumOff val="60000"/>
                </a:schemeClr>
              </a:buClr>
              <a:buSzPct val="80000"/>
              <a:buFont typeface="Wingdings 3" charset="2"/>
              <a:buChar char=""/>
              <a:defRPr sz="1400" b="0" i="0">
                <a:solidFill>
                  <a:schemeClr val="tx1"/>
                </a:solidFill>
                <a:latin typeface="+mj-lt"/>
                <a:ea typeface="+mj-ea"/>
                <a:cs typeface="+mj-cs"/>
              </a:defRPr>
            </a:lvl9pPr>
          </a:lstStyle>
          <a:p>
            <a:r>
              <a:rPr lang="zh-CN" altLang="en-US" dirty="0"/>
              <a:t>霍尔采用了第一种办法</a:t>
            </a:r>
          </a:p>
          <a:p>
            <a:r>
              <a:rPr lang="zh-CN" altLang="en-US" dirty="0"/>
              <a:t>汉森选择了两者的折衷，规定管程中的过程所执行的</a:t>
            </a:r>
            <a:r>
              <a:rPr lang="en-US" altLang="zh-CN" dirty="0"/>
              <a:t>signal</a:t>
            </a:r>
            <a:r>
              <a:rPr lang="zh-CN" altLang="en-US" dirty="0"/>
              <a:t>操作是过程体的最后一个操作 </a:t>
            </a:r>
            <a:endParaRPr lang="en-US" altLang="zh-CN" dirty="0"/>
          </a:p>
        </p:txBody>
      </p:sp>
    </p:spTree>
    <p:extLst>
      <p:ext uri="{BB962C8B-B14F-4D97-AF65-F5344CB8AC3E}">
        <p14:creationId xmlns:p14="http://schemas.microsoft.com/office/powerpoint/2010/main" val="601612485"/>
      </p:ext>
    </p:extLst>
  </p:cSld>
  <p:clrMapOvr>
    <a:masterClrMapping/>
  </p:clrMapOvr>
  <p:transition>
    <p:split dir="in"/>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26"/>
          <p:cNvSpPr>
            <a:spLocks noGrp="1" noChangeArrowheads="1"/>
          </p:cNvSpPr>
          <p:nvPr>
            <p:ph type="title"/>
          </p:nvPr>
        </p:nvSpPr>
        <p:spPr>
          <a:xfrm>
            <a:off x="611560" y="-99392"/>
            <a:ext cx="8229600" cy="1143000"/>
          </a:xfrm>
        </p:spPr>
        <p:txBody>
          <a:bodyPr/>
          <a:lstStyle/>
          <a:p>
            <a:pPr eaLnBrk="1" hangingPunct="1"/>
            <a:r>
              <a:rPr lang="zh-CN" altLang="en-US" sz="4600" dirty="0">
                <a:latin typeface="隶书" panose="02010509060101010101" pitchFamily="49" charset="-122"/>
                <a:ea typeface="隶书" panose="02010509060101010101" pitchFamily="49" charset="-122"/>
              </a:rPr>
              <a:t>管程的条件变量</a:t>
            </a:r>
            <a:endParaRPr lang="zh-CN" altLang="zh-CN" sz="5100" dirty="0">
              <a:latin typeface="隶书" panose="02010509060101010101" pitchFamily="49" charset="-122"/>
              <a:ea typeface="隶书" panose="02010509060101010101" pitchFamily="49" charset="-122"/>
            </a:endParaRPr>
          </a:p>
        </p:txBody>
      </p:sp>
      <p:sp>
        <p:nvSpPr>
          <p:cNvPr id="3" name="矩形 2"/>
          <p:cNvSpPr/>
          <p:nvPr/>
        </p:nvSpPr>
        <p:spPr>
          <a:xfrm>
            <a:off x="596570" y="1020416"/>
            <a:ext cx="3816424" cy="5632311"/>
          </a:xfrm>
          <a:prstGeom prst="rect">
            <a:avLst/>
          </a:prstGeom>
          <a:solidFill>
            <a:srgbClr val="00CC66"/>
          </a:solidFill>
        </p:spPr>
        <p:txBody>
          <a:bodyPr wrap="square">
            <a:spAutoFit/>
          </a:bodyPr>
          <a:lstStyle/>
          <a:p>
            <a:pPr algn="just"/>
            <a:r>
              <a:rPr lang="en-US" altLang="zh-CN" dirty="0">
                <a:solidFill>
                  <a:schemeClr val="tx1"/>
                </a:solidFill>
              </a:rPr>
              <a:t>void producer() </a:t>
            </a:r>
          </a:p>
          <a:p>
            <a:pPr algn="just"/>
            <a:r>
              <a:rPr lang="en-US" altLang="zh-CN" dirty="0">
                <a:solidFill>
                  <a:schemeClr val="tx1"/>
                </a:solidFill>
              </a:rPr>
              <a:t>{ </a:t>
            </a:r>
          </a:p>
          <a:p>
            <a:pPr algn="just"/>
            <a:r>
              <a:rPr lang="en-US" altLang="zh-CN" dirty="0" err="1">
                <a:solidFill>
                  <a:schemeClr val="tx1"/>
                </a:solidFill>
              </a:rPr>
              <a:t>int</a:t>
            </a:r>
            <a:r>
              <a:rPr lang="en-US" altLang="zh-CN" dirty="0">
                <a:solidFill>
                  <a:schemeClr val="tx1"/>
                </a:solidFill>
              </a:rPr>
              <a:t> item; </a:t>
            </a:r>
          </a:p>
          <a:p>
            <a:pPr algn="just"/>
            <a:r>
              <a:rPr lang="en-US" altLang="zh-CN" dirty="0">
                <a:solidFill>
                  <a:schemeClr val="tx1"/>
                </a:solidFill>
              </a:rPr>
              <a:t>while(TRUE) </a:t>
            </a:r>
          </a:p>
          <a:p>
            <a:pPr algn="just"/>
            <a:r>
              <a:rPr lang="en-US" altLang="zh-CN" dirty="0">
                <a:solidFill>
                  <a:schemeClr val="tx1"/>
                </a:solidFill>
              </a:rPr>
              <a:t>{ item = </a:t>
            </a:r>
            <a:r>
              <a:rPr lang="en-US" altLang="zh-CN" dirty="0" err="1">
                <a:solidFill>
                  <a:schemeClr val="tx1"/>
                </a:solidFill>
              </a:rPr>
              <a:t>produce_item</a:t>
            </a:r>
            <a:r>
              <a:rPr lang="en-US" altLang="zh-CN" dirty="0">
                <a:solidFill>
                  <a:schemeClr val="tx1"/>
                </a:solidFill>
              </a:rPr>
              <a:t>(); </a:t>
            </a:r>
          </a:p>
          <a:p>
            <a:pPr algn="just"/>
            <a:r>
              <a:rPr lang="en-US" altLang="zh-CN" dirty="0">
                <a:solidFill>
                  <a:schemeClr val="tx1"/>
                </a:solidFill>
              </a:rPr>
              <a:t>if( count == MAX ) sleep(); </a:t>
            </a:r>
            <a:r>
              <a:rPr lang="en-US" altLang="zh-CN" dirty="0" err="1">
                <a:solidFill>
                  <a:schemeClr val="tx1"/>
                </a:solidFill>
              </a:rPr>
              <a:t>insert_item</a:t>
            </a:r>
            <a:r>
              <a:rPr lang="en-US" altLang="zh-CN" dirty="0">
                <a:solidFill>
                  <a:schemeClr val="tx1"/>
                </a:solidFill>
              </a:rPr>
              <a:t>(item); </a:t>
            </a:r>
          </a:p>
          <a:p>
            <a:pPr algn="just"/>
            <a:r>
              <a:rPr lang="en-US" altLang="zh-CN" dirty="0">
                <a:solidFill>
                  <a:schemeClr val="tx1"/>
                </a:solidFill>
              </a:rPr>
              <a:t>count += 1; </a:t>
            </a:r>
          </a:p>
          <a:p>
            <a:pPr algn="just"/>
            <a:r>
              <a:rPr lang="en-US" altLang="zh-CN" dirty="0">
                <a:solidFill>
                  <a:schemeClr val="tx1"/>
                </a:solidFill>
              </a:rPr>
              <a:t>if(count==1) wakeup(consumer); </a:t>
            </a:r>
          </a:p>
          <a:p>
            <a:pPr algn="just"/>
            <a:r>
              <a:rPr lang="en-US" altLang="zh-CN" dirty="0">
                <a:solidFill>
                  <a:schemeClr val="tx1"/>
                </a:solidFill>
              </a:rPr>
              <a:t>/*buffer</a:t>
            </a:r>
            <a:r>
              <a:rPr lang="zh-CN" altLang="en-US" dirty="0">
                <a:solidFill>
                  <a:schemeClr val="tx1"/>
                </a:solidFill>
              </a:rPr>
              <a:t>由空变非空后唤醒挂起的消费者*</a:t>
            </a:r>
            <a:r>
              <a:rPr lang="en-US" altLang="zh-CN" dirty="0">
                <a:solidFill>
                  <a:schemeClr val="tx1"/>
                </a:solidFill>
              </a:rPr>
              <a:t>/ </a:t>
            </a:r>
          </a:p>
          <a:p>
            <a:pPr algn="just"/>
            <a:r>
              <a:rPr lang="en-US" altLang="zh-CN" dirty="0">
                <a:solidFill>
                  <a:schemeClr val="tx1"/>
                </a:solidFill>
              </a:rPr>
              <a:t>}</a:t>
            </a:r>
          </a:p>
          <a:p>
            <a:pPr algn="l"/>
            <a:r>
              <a:rPr lang="en-US" altLang="zh-CN" dirty="0">
                <a:solidFill>
                  <a:schemeClr val="tx1"/>
                </a:solidFill>
              </a:rPr>
              <a:t>}</a:t>
            </a:r>
            <a:br>
              <a:rPr lang="en-US" altLang="zh-CN" dirty="0">
                <a:solidFill>
                  <a:schemeClr val="tx1"/>
                </a:solidFill>
              </a:rPr>
            </a:br>
            <a:endParaRPr lang="zh-CN" altLang="en-US" dirty="0">
              <a:solidFill>
                <a:schemeClr val="tx1"/>
              </a:solidFill>
            </a:endParaRPr>
          </a:p>
        </p:txBody>
      </p:sp>
      <p:sp>
        <p:nvSpPr>
          <p:cNvPr id="4" name="矩形 3"/>
          <p:cNvSpPr/>
          <p:nvPr/>
        </p:nvSpPr>
        <p:spPr>
          <a:xfrm>
            <a:off x="4646857" y="1008693"/>
            <a:ext cx="3960440" cy="4893647"/>
          </a:xfrm>
          <a:prstGeom prst="rect">
            <a:avLst/>
          </a:prstGeom>
          <a:solidFill>
            <a:srgbClr val="00CC66"/>
          </a:solidFill>
        </p:spPr>
        <p:txBody>
          <a:bodyPr wrap="square">
            <a:spAutoFit/>
          </a:bodyPr>
          <a:lstStyle/>
          <a:p>
            <a:pPr algn="just"/>
            <a:r>
              <a:rPr lang="en-US" altLang="zh-CN" dirty="0">
                <a:solidFill>
                  <a:schemeClr val="tx1"/>
                </a:solidFill>
              </a:rPr>
              <a:t>void consumer() </a:t>
            </a:r>
          </a:p>
          <a:p>
            <a:pPr algn="just"/>
            <a:r>
              <a:rPr lang="en-US" altLang="zh-CN" dirty="0">
                <a:solidFill>
                  <a:schemeClr val="tx1"/>
                </a:solidFill>
              </a:rPr>
              <a:t>{ </a:t>
            </a:r>
            <a:r>
              <a:rPr lang="en-US" altLang="zh-CN" dirty="0" err="1">
                <a:solidFill>
                  <a:schemeClr val="tx1"/>
                </a:solidFill>
              </a:rPr>
              <a:t>int</a:t>
            </a:r>
            <a:r>
              <a:rPr lang="en-US" altLang="zh-CN" dirty="0">
                <a:solidFill>
                  <a:schemeClr val="tx1"/>
                </a:solidFill>
              </a:rPr>
              <a:t> item; </a:t>
            </a:r>
          </a:p>
          <a:p>
            <a:pPr algn="just"/>
            <a:r>
              <a:rPr lang="en-US" altLang="zh-CN" dirty="0">
                <a:solidFill>
                  <a:schemeClr val="tx1"/>
                </a:solidFill>
              </a:rPr>
              <a:t>while(TRUE) </a:t>
            </a:r>
          </a:p>
          <a:p>
            <a:pPr algn="just"/>
            <a:r>
              <a:rPr lang="en-US" altLang="zh-CN" dirty="0">
                <a:solidFill>
                  <a:schemeClr val="tx1"/>
                </a:solidFill>
              </a:rPr>
              <a:t>{ </a:t>
            </a:r>
          </a:p>
          <a:p>
            <a:pPr algn="just"/>
            <a:r>
              <a:rPr lang="en-US" altLang="zh-CN" dirty="0">
                <a:solidFill>
                  <a:schemeClr val="tx1"/>
                </a:solidFill>
              </a:rPr>
              <a:t>if( count == 0 ) sleep(); </a:t>
            </a:r>
          </a:p>
          <a:p>
            <a:pPr algn="just"/>
            <a:r>
              <a:rPr lang="en-US" altLang="zh-CN" dirty="0">
                <a:solidFill>
                  <a:schemeClr val="tx1"/>
                </a:solidFill>
              </a:rPr>
              <a:t>item = </a:t>
            </a:r>
            <a:r>
              <a:rPr lang="en-US" altLang="zh-CN" dirty="0" err="1">
                <a:solidFill>
                  <a:schemeClr val="tx1"/>
                </a:solidFill>
              </a:rPr>
              <a:t>remove_item</a:t>
            </a:r>
            <a:r>
              <a:rPr lang="en-US" altLang="zh-CN" dirty="0">
                <a:solidFill>
                  <a:schemeClr val="tx1"/>
                </a:solidFill>
              </a:rPr>
              <a:t>(); </a:t>
            </a:r>
          </a:p>
          <a:p>
            <a:pPr algn="just"/>
            <a:r>
              <a:rPr lang="en-US" altLang="zh-CN" dirty="0">
                <a:solidFill>
                  <a:schemeClr val="tx1"/>
                </a:solidFill>
              </a:rPr>
              <a:t>count -= 1; </a:t>
            </a:r>
          </a:p>
          <a:p>
            <a:pPr algn="just"/>
            <a:r>
              <a:rPr lang="en-US" altLang="zh-CN" dirty="0">
                <a:solidFill>
                  <a:schemeClr val="tx1"/>
                </a:solidFill>
              </a:rPr>
              <a:t>/*buffer</a:t>
            </a:r>
            <a:r>
              <a:rPr lang="zh-CN" altLang="en-US" dirty="0">
                <a:solidFill>
                  <a:schemeClr val="tx1"/>
                </a:solidFill>
              </a:rPr>
              <a:t>由满变不满后唤醒生产者*</a:t>
            </a:r>
            <a:r>
              <a:rPr lang="en-US" altLang="zh-CN" dirty="0">
                <a:solidFill>
                  <a:schemeClr val="tx1"/>
                </a:solidFill>
              </a:rPr>
              <a:t>/ if( count == MAX - 1 ) wakeup(producer); </a:t>
            </a:r>
            <a:r>
              <a:rPr lang="en-US" altLang="zh-CN" dirty="0" err="1">
                <a:solidFill>
                  <a:schemeClr val="tx1"/>
                </a:solidFill>
              </a:rPr>
              <a:t>consume_item</a:t>
            </a:r>
            <a:r>
              <a:rPr lang="en-US" altLang="zh-CN" dirty="0">
                <a:solidFill>
                  <a:schemeClr val="tx1"/>
                </a:solidFill>
              </a:rPr>
              <a:t>(item); </a:t>
            </a:r>
          </a:p>
          <a:p>
            <a:pPr algn="just"/>
            <a:r>
              <a:rPr lang="en-US" altLang="zh-CN" dirty="0">
                <a:solidFill>
                  <a:schemeClr val="tx1"/>
                </a:solidFill>
              </a:rPr>
              <a:t>}</a:t>
            </a:r>
          </a:p>
          <a:p>
            <a:pPr algn="just"/>
            <a:r>
              <a:rPr lang="en-US" altLang="zh-CN" dirty="0">
                <a:solidFill>
                  <a:schemeClr val="tx1"/>
                </a:solidFill>
              </a:rPr>
              <a:t>}</a:t>
            </a:r>
          </a:p>
        </p:txBody>
      </p:sp>
    </p:spTree>
    <p:extLst>
      <p:ext uri="{BB962C8B-B14F-4D97-AF65-F5344CB8AC3E}">
        <p14:creationId xmlns:p14="http://schemas.microsoft.com/office/powerpoint/2010/main" val="425508994"/>
      </p:ext>
    </p:extLst>
  </p:cSld>
  <p:clrMapOvr>
    <a:masterClrMapping/>
  </p:clrMapOvr>
  <p:transition>
    <p:split dir="in"/>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3568" y="0"/>
            <a:ext cx="7056784" cy="620688"/>
          </a:xfrm>
        </p:spPr>
        <p:txBody>
          <a:bodyPr/>
          <a:lstStyle/>
          <a:p>
            <a:pPr eaLnBrk="1" hangingPunct="1"/>
            <a:r>
              <a:rPr lang="zh-CN" altLang="en-US" sz="4600" dirty="0">
                <a:latin typeface="隶书" panose="02010509060101010101" pitchFamily="49" charset="-122"/>
                <a:ea typeface="隶书" panose="02010509060101010101" pitchFamily="49" charset="-122"/>
              </a:rPr>
              <a:t>管程的问题讨论</a:t>
            </a:r>
            <a:r>
              <a:rPr lang="en-US" altLang="zh-CN" sz="4600" dirty="0">
                <a:latin typeface="隶书" panose="02010509060101010101" pitchFamily="49" charset="-122"/>
                <a:ea typeface="隶书" panose="02010509060101010101" pitchFamily="49" charset="-122"/>
              </a:rPr>
              <a:t>(2)</a:t>
            </a:r>
            <a:endParaRPr lang="zh-CN" altLang="zh-CN" sz="4600" dirty="0">
              <a:latin typeface="隶书" panose="02010509060101010101" pitchFamily="49" charset="-122"/>
            </a:endParaRPr>
          </a:p>
        </p:txBody>
      </p:sp>
      <p:sp>
        <p:nvSpPr>
          <p:cNvPr id="15363" name="Rectangle 3"/>
          <p:cNvSpPr>
            <a:spLocks noGrp="1" noChangeArrowheads="1"/>
          </p:cNvSpPr>
          <p:nvPr>
            <p:ph type="body" idx="1"/>
          </p:nvPr>
        </p:nvSpPr>
        <p:spPr>
          <a:xfrm>
            <a:off x="990600" y="1219200"/>
            <a:ext cx="7391400" cy="5029200"/>
          </a:xfrm>
        </p:spPr>
        <p:txBody>
          <a:bodyPr/>
          <a:lstStyle/>
          <a:p>
            <a:pPr algn="just" eaLnBrk="1" hangingPunct="1"/>
            <a:r>
              <a:rPr lang="zh-CN" altLang="en-US" sz="4300" dirty="0">
                <a:latin typeface="隶书" panose="02010509060101010101" pitchFamily="49" charset="-122"/>
                <a:ea typeface="隶书" panose="02010509060101010101" pitchFamily="49" charset="-122"/>
              </a:rPr>
              <a:t>霍尔采用了第一种办法</a:t>
            </a:r>
          </a:p>
          <a:p>
            <a:pPr algn="just" eaLnBrk="1" hangingPunct="1"/>
            <a:r>
              <a:rPr lang="zh-CN" altLang="en-US" sz="4300" dirty="0">
                <a:latin typeface="隶书" panose="02010509060101010101" pitchFamily="49" charset="-122"/>
                <a:ea typeface="隶书" panose="02010509060101010101" pitchFamily="49" charset="-122"/>
              </a:rPr>
              <a:t>汉森选择了两者的折衷，规定管程中的过程所执行的</a:t>
            </a:r>
            <a:r>
              <a:rPr lang="en-US" altLang="zh-CN" sz="4300" dirty="0">
                <a:latin typeface="隶书" panose="02010509060101010101" pitchFamily="49" charset="-122"/>
                <a:ea typeface="隶书" panose="02010509060101010101" pitchFamily="49" charset="-122"/>
              </a:rPr>
              <a:t>signal</a:t>
            </a:r>
            <a:r>
              <a:rPr lang="zh-CN" altLang="en-US" sz="4300" dirty="0">
                <a:latin typeface="隶书" panose="02010509060101010101" pitchFamily="49" charset="-122"/>
                <a:ea typeface="隶书" panose="02010509060101010101" pitchFamily="49" charset="-122"/>
              </a:rPr>
              <a:t>操作是过程体的最后一个操作 </a:t>
            </a:r>
          </a:p>
          <a:p>
            <a:pPr algn="just" eaLnBrk="1" hangingPunct="1"/>
            <a:endParaRPr lang="en-US" altLang="zh-CN" sz="430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3475226848"/>
      </p:ext>
    </p:extLst>
  </p:cSld>
  <p:clrMapOvr>
    <a:masterClrMapping/>
  </p:clrMapOvr>
  <p:transition>
    <p:split dir="in"/>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ChangeArrowheads="1"/>
          </p:cNvSpPr>
          <p:nvPr/>
        </p:nvSpPr>
        <p:spPr bwMode="auto">
          <a:xfrm>
            <a:off x="817212" y="116632"/>
            <a:ext cx="6870700" cy="609600"/>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 纲</a:t>
            </a:r>
          </a:p>
        </p:txBody>
      </p:sp>
      <p:graphicFrame>
        <p:nvGraphicFramePr>
          <p:cNvPr id="2" name="表格 1"/>
          <p:cNvGraphicFramePr>
            <a:graphicFrameLocks noGrp="1"/>
          </p:cNvGraphicFramePr>
          <p:nvPr>
            <p:extLst>
              <p:ext uri="{D42A27DB-BD31-4B8C-83A1-F6EECF244321}">
                <p14:modId xmlns:p14="http://schemas.microsoft.com/office/powerpoint/2010/main" val="2748470091"/>
              </p:ext>
            </p:extLst>
          </p:nvPr>
        </p:nvGraphicFramePr>
        <p:xfrm>
          <a:off x="2051720" y="1988840"/>
          <a:ext cx="4896544" cy="3692772"/>
        </p:xfrm>
        <a:graphic>
          <a:graphicData uri="http://schemas.openxmlformats.org/drawingml/2006/table">
            <a:tbl>
              <a:tblPr>
                <a:tableStyleId>{5C22544A-7EE6-4342-B048-85BDC9FD1C3A}</a:tableStyleId>
              </a:tblPr>
              <a:tblGrid>
                <a:gridCol w="4896544">
                  <a:extLst>
                    <a:ext uri="{9D8B030D-6E8A-4147-A177-3AD203B41FA5}">
                      <a16:colId xmlns:a16="http://schemas.microsoft.com/office/drawing/2014/main" val="20000"/>
                    </a:ext>
                  </a:extLst>
                </a:gridCol>
              </a:tblGrid>
              <a:tr h="601887">
                <a:tc>
                  <a:txBody>
                    <a:bodyPr/>
                    <a:lstStyle/>
                    <a:p>
                      <a:pPr algn="l" fontAlgn="ctr"/>
                      <a:r>
                        <a:rPr lang="en-US" altLang="zh-CN"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2.1  </a:t>
                      </a:r>
                      <a:r>
                        <a:rPr lang="zh-CN" altLang="en-US"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前驱图和</a:t>
                      </a:r>
                      <a:r>
                        <a:rPr lang="zh-CN" altLang="en-US" sz="2800" b="1" u="none" strike="noStrike" baseline="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程序执行</a:t>
                      </a:r>
                    </a:p>
                  </a:txBody>
                  <a:tcPr marL="7620" marR="7620" marT="7620" marB="0" anchor="ctr">
                    <a:solidFill>
                      <a:schemeClr val="bg2">
                        <a:lumMod val="50000"/>
                      </a:schemeClr>
                    </a:solidFill>
                  </a:tcPr>
                </a:tc>
                <a:extLst>
                  <a:ext uri="{0D108BD9-81ED-4DB2-BD59-A6C34878D82A}">
                    <a16:rowId xmlns:a16="http://schemas.microsoft.com/office/drawing/2014/main" val="10000"/>
                  </a:ext>
                </a:extLst>
              </a:tr>
              <a:tr h="601887">
                <a:tc>
                  <a:txBody>
                    <a:bodyPr/>
                    <a:lstStyle/>
                    <a:p>
                      <a:pPr algn="l" fontAlgn="ctr"/>
                      <a:r>
                        <a:rPr lang="en-US"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2.2  </a:t>
                      </a:r>
                      <a:r>
                        <a:rPr lang="zh-CN" altLang="en-US" sz="2800" b="1" u="none" strike="noStrike" baseline="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进程同步</a:t>
                      </a:r>
                    </a:p>
                  </a:txBody>
                  <a:tcPr marL="7620" marR="7620" marT="7620" marB="0" anchor="ctr">
                    <a:solidFill>
                      <a:schemeClr val="bg2">
                        <a:lumMod val="50000"/>
                      </a:schemeClr>
                    </a:solidFill>
                  </a:tcPr>
                </a:tc>
                <a:extLst>
                  <a:ext uri="{0D108BD9-81ED-4DB2-BD59-A6C34878D82A}">
                    <a16:rowId xmlns:a16="http://schemas.microsoft.com/office/drawing/2014/main" val="10002"/>
                  </a:ext>
                </a:extLst>
              </a:tr>
              <a:tr h="601887">
                <a:tc>
                  <a:txBody>
                    <a:bodyPr/>
                    <a:lstStyle/>
                    <a:p>
                      <a:pPr algn="l" fontAlgn="ctr"/>
                      <a:r>
                        <a:rPr lang="en-US" altLang="zh-CN" sz="28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2.3  </a:t>
                      </a:r>
                      <a:r>
                        <a:rPr lang="zh-CN" altLang="en-US" sz="28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经典进程的同步问题</a:t>
                      </a:r>
                    </a:p>
                  </a:txBody>
                  <a:tcPr marL="7620" marR="7620" marT="7620" marB="0" anchor="ctr">
                    <a:solidFill>
                      <a:srgbClr val="0070C0"/>
                    </a:solidFill>
                  </a:tcPr>
                </a:tc>
                <a:extLst>
                  <a:ext uri="{0D108BD9-81ED-4DB2-BD59-A6C34878D82A}">
                    <a16:rowId xmlns:a16="http://schemas.microsoft.com/office/drawing/2014/main" val="10003"/>
                  </a:ext>
                </a:extLst>
              </a:tr>
              <a:tr h="601887">
                <a:tc>
                  <a:txBody>
                    <a:bodyPr/>
                    <a:lstStyle/>
                    <a:p>
                      <a:pPr algn="l" fontAlgn="ctr"/>
                      <a:r>
                        <a:rPr lang="en-US" altLang="zh-CN"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2.4  </a:t>
                      </a:r>
                      <a:r>
                        <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进程通信 </a:t>
                      </a:r>
                    </a:p>
                  </a:txBody>
                  <a:tcPr marL="7620" marR="7620" marT="7620" marB="0" anchor="ctr">
                    <a:solidFill>
                      <a:schemeClr val="bg2">
                        <a:lumMod val="50000"/>
                      </a:schemeClr>
                    </a:solidFill>
                  </a:tcPr>
                </a:tc>
                <a:extLst>
                  <a:ext uri="{0D108BD9-81ED-4DB2-BD59-A6C34878D82A}">
                    <a16:rowId xmlns:a16="http://schemas.microsoft.com/office/drawing/2014/main" val="476529507"/>
                  </a:ext>
                </a:extLst>
              </a:tr>
              <a:tr h="642612">
                <a:tc>
                  <a:txBody>
                    <a:bodyPr/>
                    <a:lstStyle/>
                    <a:p>
                      <a:pPr algn="l" fontAlgn="ctr"/>
                      <a:r>
                        <a:rPr lang="en-US" altLang="zh-CN"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2.5  </a:t>
                      </a:r>
                      <a:r>
                        <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线程的基本概念</a:t>
                      </a:r>
                    </a:p>
                  </a:txBody>
                  <a:tcPr marL="7620" marR="7620" marT="7620" marB="0" anchor="ctr">
                    <a:solidFill>
                      <a:schemeClr val="bg2">
                        <a:lumMod val="50000"/>
                      </a:schemeClr>
                    </a:solidFill>
                  </a:tcPr>
                </a:tc>
                <a:extLst>
                  <a:ext uri="{0D108BD9-81ED-4DB2-BD59-A6C34878D82A}">
                    <a16:rowId xmlns:a16="http://schemas.microsoft.com/office/drawing/2014/main" val="2465618291"/>
                  </a:ext>
                </a:extLst>
              </a:tr>
              <a:tr h="642612">
                <a:tc>
                  <a:txBody>
                    <a:bodyPr/>
                    <a:lstStyle/>
                    <a:p>
                      <a:pPr algn="l" fontAlgn="ctr"/>
                      <a:r>
                        <a:rPr lang="en-US" altLang="zh-CN"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2.6  </a:t>
                      </a:r>
                      <a:r>
                        <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线程的实现</a:t>
                      </a:r>
                    </a:p>
                  </a:txBody>
                  <a:tcPr marL="7620" marR="7620" marT="7620" marB="0" anchor="ctr">
                    <a:solidFill>
                      <a:schemeClr val="bg2">
                        <a:lumMod val="50000"/>
                      </a:schemeClr>
                    </a:solidFill>
                  </a:tcPr>
                </a:tc>
                <a:extLst>
                  <a:ext uri="{0D108BD9-81ED-4DB2-BD59-A6C34878D82A}">
                    <a16:rowId xmlns:a16="http://schemas.microsoft.com/office/drawing/2014/main" val="2489781414"/>
                  </a:ext>
                </a:extLst>
              </a:tr>
            </a:tbl>
          </a:graphicData>
        </a:graphic>
      </p:graphicFrame>
    </p:spTree>
    <p:extLst>
      <p:ext uri="{BB962C8B-B14F-4D97-AF65-F5344CB8AC3E}">
        <p14:creationId xmlns:p14="http://schemas.microsoft.com/office/powerpoint/2010/main" val="10374856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经典的进程同步问题</a:t>
            </a:r>
          </a:p>
        </p:txBody>
      </p:sp>
      <p:sp>
        <p:nvSpPr>
          <p:cNvPr id="4" name="Rectangle 3"/>
          <p:cNvSpPr txBox="1">
            <a:spLocks noRot="1" noChangeArrowheads="1"/>
          </p:cNvSpPr>
          <p:nvPr/>
        </p:nvSpPr>
        <p:spPr bwMode="auto">
          <a:xfrm>
            <a:off x="539552" y="1196752"/>
            <a:ext cx="7920880" cy="4968552"/>
          </a:xfrm>
          <a:prstGeom prst="rect">
            <a:avLst/>
          </a:prstGeom>
          <a:solidFill>
            <a:schemeClr val="accent3">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marL="457200" indent="-457200" eaLnBrk="1" hangingPunct="1">
              <a:lnSpc>
                <a:spcPct val="150000"/>
              </a:lnSpc>
              <a:buClr>
                <a:srgbClr val="D60093"/>
              </a:buClr>
              <a:buSzPct val="100000"/>
              <a:buFont typeface="+mj-lt"/>
              <a:buAutoNum type="arabicPeriod"/>
            </a:pPr>
            <a:endParaRPr lang="en-US" altLang="zh-CN" sz="2000" b="1" kern="0"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a:p>
            <a:pPr marL="457200" indent="-457200" eaLnBrk="1" hangingPunct="1">
              <a:lnSpc>
                <a:spcPct val="150000"/>
              </a:lnSpc>
              <a:buClr>
                <a:srgbClr val="D60093"/>
              </a:buClr>
              <a:buSzPct val="100000"/>
              <a:buFont typeface="+mj-lt"/>
              <a:buAutoNum type="arabicPeriod"/>
            </a:pPr>
            <a:r>
              <a:rPr lang="zh-CN" altLang="en-US" sz="2000" b="1" kern="0"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经典的进程同步问题</a:t>
            </a:r>
            <a:r>
              <a:rPr lang="zh-CN" altLang="en-US" sz="2000" b="1" kern="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。在</a:t>
            </a:r>
            <a:r>
              <a:rPr kumimoji="1" lang="zh-CN" altLang="en-US" sz="2000" b="1" kern="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多道程序环境下，进程同步问题是十分重要的，也是相当有趣的问题，因而吸引了不少学者对它进行研究，由此而产了一系列经典的进程同步问题。</a:t>
            </a:r>
          </a:p>
          <a:p>
            <a:pPr marL="457200" indent="-457200" eaLnBrk="1" hangingPunct="1">
              <a:lnSpc>
                <a:spcPct val="150000"/>
              </a:lnSpc>
              <a:buClr>
                <a:srgbClr val="D60093"/>
              </a:buClr>
              <a:buSzPct val="100000"/>
              <a:buFont typeface="+mj-lt"/>
              <a:buAutoNum type="arabicPeriod"/>
            </a:pPr>
            <a:endParaRPr kumimoji="1" lang="zh-CN" altLang="en-US" sz="2000" b="1" kern="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a:p>
            <a:pPr marL="457200" indent="-457200" eaLnBrk="1" hangingPunct="1">
              <a:lnSpc>
                <a:spcPct val="150000"/>
              </a:lnSpc>
              <a:buClr>
                <a:srgbClr val="D60093"/>
              </a:buClr>
              <a:buSzPct val="100000"/>
              <a:buFont typeface="+mj-lt"/>
              <a:buAutoNum type="arabicPeriod"/>
            </a:pPr>
            <a:r>
              <a:rPr kumimoji="1" lang="zh-CN" altLang="en-US" sz="2000" b="1" kern="0"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进程同步</a:t>
            </a:r>
            <a:r>
              <a:rPr lang="zh-CN" altLang="en-US" sz="2000" b="1" kern="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t>
            </a:r>
            <a:r>
              <a:rPr kumimoji="1" lang="zh-CN" altLang="en-US" sz="2000" b="1" kern="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相互合作的进程之间需要交换一定的信息，当某进程未获得其合作进程发来的信息之前，该进程等待，直到该信息到来时才被唤醒继续执行，从而保证诸进程的协调运行。</a:t>
            </a:r>
            <a:endParaRPr kumimoji="1" lang="en-US" altLang="zh-CN" sz="2000" b="1" kern="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85608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睡眠理发师</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5" name="Rectangle 5"/>
          <p:cNvSpPr>
            <a:spLocks noChangeArrowheads="1"/>
          </p:cNvSpPr>
          <p:nvPr/>
        </p:nvSpPr>
        <p:spPr bwMode="auto">
          <a:xfrm>
            <a:off x="250825" y="1556792"/>
            <a:ext cx="8642350" cy="5040560"/>
          </a:xfrm>
          <a:prstGeom prst="rect">
            <a:avLst/>
          </a:prstGeom>
          <a:solidFill>
            <a:schemeClr val="accent3">
              <a:lumMod val="20000"/>
              <a:lumOff val="80000"/>
            </a:schemeClr>
          </a:solidFill>
          <a:ln w="9525">
            <a:noFill/>
            <a:miter lim="800000"/>
            <a:headEnd/>
            <a:tailEnd/>
          </a:ln>
        </p:spPr>
        <p:txBody>
          <a:bodyPr/>
          <a:lstStyle/>
          <a:p>
            <a:pPr marL="342900" indent="-342900" algn="l">
              <a:lnSpc>
                <a:spcPct val="150000"/>
              </a:lnSpc>
              <a:spcBef>
                <a:spcPct val="20000"/>
              </a:spcBef>
              <a:buClr>
                <a:srgbClr val="0099FF"/>
              </a:buClr>
              <a:buSzPct val="80000"/>
              <a:buFont typeface="Wingdings 2" pitchFamily="18" charset="2"/>
              <a:buChar char="®"/>
            </a:pPr>
            <a:r>
              <a:rPr kumimoji="0" lang="zh-CN" altLang="en-US" sz="2000" b="1" dirty="0">
                <a:solidFill>
                  <a:schemeClr val="bg1"/>
                </a:solidFill>
                <a:latin typeface="华文楷体" panose="02010600040101010101" pitchFamily="2" charset="-122"/>
                <a:ea typeface="华文楷体" panose="02010600040101010101" pitchFamily="2" charset="-122"/>
              </a:rPr>
              <a:t>问题描述</a:t>
            </a:r>
          </a:p>
          <a:p>
            <a:pPr marL="742950" lvl="1" indent="-285750" algn="l">
              <a:lnSpc>
                <a:spcPct val="150000"/>
              </a:lnSpc>
              <a:spcBef>
                <a:spcPct val="20000"/>
              </a:spcBef>
              <a:buClr>
                <a:srgbClr val="FF9933"/>
              </a:buClr>
              <a:buSzPct val="85000"/>
              <a:buFont typeface="Wingdings" pitchFamily="2" charset="2"/>
              <a:buChar char=""/>
            </a:pPr>
            <a:r>
              <a:rPr kumimoji="0" lang="zh-CN" altLang="en-US" sz="2000" b="1" dirty="0">
                <a:solidFill>
                  <a:schemeClr val="bg1"/>
                </a:solidFill>
                <a:latin typeface="华文楷体" panose="02010600040101010101" pitchFamily="2" charset="-122"/>
                <a:ea typeface="华文楷体" panose="02010600040101010101" pitchFamily="2" charset="-122"/>
              </a:rPr>
              <a:t>一个有限空间的共享缓冲区，负责存放货物</a:t>
            </a:r>
          </a:p>
          <a:p>
            <a:pPr marL="742950" lvl="1" indent="-285750" algn="l">
              <a:lnSpc>
                <a:spcPct val="150000"/>
              </a:lnSpc>
              <a:spcBef>
                <a:spcPct val="20000"/>
              </a:spcBef>
              <a:buClr>
                <a:srgbClr val="FF9933"/>
              </a:buClr>
              <a:buSzPct val="85000"/>
              <a:buFont typeface="Wingdings" pitchFamily="2" charset="2"/>
              <a:buChar char=""/>
            </a:pPr>
            <a:r>
              <a:rPr kumimoji="0" lang="zh-CN" altLang="en-US" sz="2000" b="1" dirty="0">
                <a:solidFill>
                  <a:schemeClr val="bg1"/>
                </a:solidFill>
                <a:latin typeface="华文楷体" panose="02010600040101010101" pitchFamily="2" charset="-122"/>
                <a:ea typeface="华文楷体" panose="02010600040101010101" pitchFamily="2" charset="-122"/>
              </a:rPr>
              <a:t>生产者向缓冲区中放物品，缓冲区满则不能放</a:t>
            </a:r>
          </a:p>
          <a:p>
            <a:pPr marL="742950" lvl="1" indent="-285750" algn="l">
              <a:lnSpc>
                <a:spcPct val="150000"/>
              </a:lnSpc>
              <a:spcBef>
                <a:spcPct val="20000"/>
              </a:spcBef>
              <a:buClr>
                <a:srgbClr val="FF9933"/>
              </a:buClr>
              <a:buSzPct val="85000"/>
              <a:buFont typeface="Wingdings" pitchFamily="2" charset="2"/>
              <a:buChar char=""/>
            </a:pPr>
            <a:r>
              <a:rPr kumimoji="0" lang="zh-CN" altLang="en-US" sz="2000" b="1" dirty="0">
                <a:solidFill>
                  <a:schemeClr val="bg1"/>
                </a:solidFill>
                <a:latin typeface="华文楷体" panose="02010600040101010101" pitchFamily="2" charset="-122"/>
                <a:ea typeface="华文楷体" panose="02010600040101010101" pitchFamily="2" charset="-122"/>
              </a:rPr>
              <a:t>消费者从缓冲区中拿物品，缓冲区空则不能拿</a:t>
            </a:r>
          </a:p>
        </p:txBody>
      </p:sp>
      <p:pic>
        <p:nvPicPr>
          <p:cNvPr id="16" name="Picture 7" descr="生产者-消费者问题"/>
          <p:cNvPicPr>
            <a:picLocks noChangeAspect="1" noChangeArrowheads="1"/>
          </p:cNvPicPr>
          <p:nvPr/>
        </p:nvPicPr>
        <p:blipFill>
          <a:blip r:embed="rId3" cstate="print"/>
          <a:srcRect/>
          <a:stretch>
            <a:fillRect/>
          </a:stretch>
        </p:blipFill>
        <p:spPr bwMode="auto">
          <a:xfrm>
            <a:off x="1331913" y="4005263"/>
            <a:ext cx="6326187" cy="2079625"/>
          </a:xfrm>
          <a:prstGeom prst="rect">
            <a:avLst/>
          </a:prstGeom>
          <a:noFill/>
          <a:ln w="9525">
            <a:noFill/>
            <a:miter lim="800000"/>
            <a:headEnd/>
            <a:tailEnd/>
          </a:ln>
        </p:spPr>
      </p:pic>
    </p:spTree>
    <p:extLst>
      <p:ext uri="{BB962C8B-B14F-4D97-AF65-F5344CB8AC3E}">
        <p14:creationId xmlns:p14="http://schemas.microsoft.com/office/powerpoint/2010/main" val="189551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睡眠理发师</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0" name="Rectangle 5"/>
          <p:cNvSpPr>
            <a:spLocks noChangeArrowheads="1"/>
          </p:cNvSpPr>
          <p:nvPr/>
        </p:nvSpPr>
        <p:spPr bwMode="auto">
          <a:xfrm>
            <a:off x="322833" y="1628800"/>
            <a:ext cx="7129487" cy="4464050"/>
          </a:xfrm>
          <a:prstGeom prst="rect">
            <a:avLst/>
          </a:prstGeom>
          <a:noFill/>
          <a:ln w="9525">
            <a:noFill/>
            <a:miter lim="800000"/>
            <a:headEnd/>
            <a:tailEnd/>
          </a:ln>
        </p:spPr>
        <p:txBody>
          <a:bodyPr/>
          <a:lstStyle/>
          <a:p>
            <a:pPr marL="457200" indent="-457200" algn="l">
              <a:lnSpc>
                <a:spcPct val="150000"/>
              </a:lnSpc>
              <a:spcBef>
                <a:spcPts val="0"/>
              </a:spcBef>
              <a:buClr>
                <a:srgbClr val="0099FF"/>
              </a:buClr>
              <a:buSzPct val="80000"/>
              <a:buFont typeface="+mj-lt"/>
              <a:buAutoNum type="arabicPeriod"/>
            </a:pPr>
            <a:r>
              <a:rPr kumimoji="0" lang="zh-CN" altLang="en-US" sz="2000" b="1" dirty="0">
                <a:solidFill>
                  <a:schemeClr val="tx1"/>
                </a:solidFill>
                <a:latin typeface="黑体" pitchFamily="2" charset="-122"/>
                <a:ea typeface="黑体" pitchFamily="2" charset="-122"/>
              </a:rPr>
              <a:t>互斥关系分析</a:t>
            </a:r>
          </a:p>
          <a:p>
            <a:pPr marL="742950" lvl="1" indent="-285750" algn="l">
              <a:lnSpc>
                <a:spcPct val="150000"/>
              </a:lnSpc>
              <a:spcBef>
                <a:spcPts val="0"/>
              </a:spcBef>
              <a:buClr>
                <a:srgbClr val="FF9933"/>
              </a:buClr>
              <a:buSzPct val="85000"/>
              <a:buFont typeface="Wingdings" pitchFamily="2" charset="2"/>
              <a:buChar char=""/>
            </a:pPr>
            <a:r>
              <a:rPr kumimoji="0" lang="zh-CN" altLang="en-US" sz="2000" b="1" dirty="0">
                <a:solidFill>
                  <a:schemeClr val="tx1"/>
                </a:solidFill>
                <a:latin typeface="黑体" pitchFamily="2" charset="-122"/>
                <a:ea typeface="黑体" pitchFamily="2" charset="-122"/>
              </a:rPr>
              <a:t>任何时刻，只能有一个进程在缓冲区中操作</a:t>
            </a:r>
          </a:p>
          <a:p>
            <a:pPr marL="742950" lvl="1" indent="-285750" algn="l">
              <a:lnSpc>
                <a:spcPct val="150000"/>
              </a:lnSpc>
              <a:spcBef>
                <a:spcPts val="0"/>
              </a:spcBef>
              <a:buClr>
                <a:srgbClr val="FF9933"/>
              </a:buClr>
              <a:buSzPct val="85000"/>
              <a:buFont typeface="Wingdings" pitchFamily="2" charset="2"/>
              <a:buChar char=""/>
            </a:pPr>
            <a:r>
              <a:rPr kumimoji="0" lang="zh-CN" altLang="en-US" sz="2000" b="1" dirty="0">
                <a:solidFill>
                  <a:srgbClr val="FF0000"/>
                </a:solidFill>
                <a:latin typeface="黑体" pitchFamily="2" charset="-122"/>
                <a:ea typeface="黑体" pitchFamily="2" charset="-122"/>
              </a:rPr>
              <a:t>引入互斥信号量</a:t>
            </a:r>
          </a:p>
          <a:p>
            <a:pPr marL="742950" lvl="1" indent="-285750" algn="l">
              <a:lnSpc>
                <a:spcPct val="150000"/>
              </a:lnSpc>
              <a:spcBef>
                <a:spcPts val="0"/>
              </a:spcBef>
              <a:buClr>
                <a:srgbClr val="FF9933"/>
              </a:buClr>
              <a:buSzPct val="85000"/>
              <a:buFont typeface="Wingdings" pitchFamily="2" charset="2"/>
              <a:buChar char=""/>
            </a:pPr>
            <a:r>
              <a:rPr kumimoji="0" lang="zh-CN" altLang="en-US" sz="2000" b="1" dirty="0">
                <a:solidFill>
                  <a:schemeClr val="tx1"/>
                </a:solidFill>
                <a:latin typeface="黑体" pitchFamily="2" charset="-122"/>
                <a:ea typeface="黑体" pitchFamily="2" charset="-122"/>
              </a:rPr>
              <a:t>信号量为</a:t>
            </a:r>
            <a:r>
              <a:rPr kumimoji="0" lang="en-US" altLang="zh-CN" sz="2000" b="1" dirty="0">
                <a:solidFill>
                  <a:schemeClr val="tx1"/>
                </a:solidFill>
                <a:latin typeface="黑体" pitchFamily="2" charset="-122"/>
                <a:ea typeface="黑体" pitchFamily="2" charset="-122"/>
              </a:rPr>
              <a:t>0</a:t>
            </a:r>
            <a:r>
              <a:rPr kumimoji="0" lang="zh-CN" altLang="en-US" sz="2000" b="1" dirty="0">
                <a:solidFill>
                  <a:schemeClr val="tx1"/>
                </a:solidFill>
                <a:latin typeface="黑体" pitchFamily="2" charset="-122"/>
                <a:ea typeface="黑体" pitchFamily="2" charset="-122"/>
              </a:rPr>
              <a:t>，表明已有进程进入临界区；</a:t>
            </a:r>
          </a:p>
          <a:p>
            <a:pPr marL="457200" indent="-457200" algn="l">
              <a:lnSpc>
                <a:spcPct val="150000"/>
              </a:lnSpc>
              <a:spcBef>
                <a:spcPts val="0"/>
              </a:spcBef>
              <a:buClr>
                <a:srgbClr val="0099FF"/>
              </a:buClr>
              <a:buSzPct val="80000"/>
              <a:buFont typeface="+mj-lt"/>
              <a:buAutoNum type="arabicPeriod"/>
            </a:pPr>
            <a:r>
              <a:rPr kumimoji="0" lang="zh-CN" altLang="en-US" sz="2000" b="1" dirty="0">
                <a:solidFill>
                  <a:schemeClr val="tx1"/>
                </a:solidFill>
                <a:latin typeface="黑体" pitchFamily="2" charset="-122"/>
                <a:ea typeface="黑体" pitchFamily="2" charset="-122"/>
              </a:rPr>
              <a:t>同步关系分析</a:t>
            </a:r>
          </a:p>
          <a:p>
            <a:pPr marL="742950" lvl="1" indent="-285750" algn="l">
              <a:lnSpc>
                <a:spcPct val="150000"/>
              </a:lnSpc>
              <a:spcBef>
                <a:spcPts val="0"/>
              </a:spcBef>
              <a:buClr>
                <a:srgbClr val="FF9933"/>
              </a:buClr>
              <a:buSzPct val="85000"/>
              <a:buFont typeface="Wingdings" pitchFamily="2" charset="2"/>
              <a:buChar char=""/>
            </a:pPr>
            <a:r>
              <a:rPr kumimoji="0" lang="zh-CN" altLang="en-US" sz="2000" b="1" dirty="0">
                <a:solidFill>
                  <a:schemeClr val="tx1"/>
                </a:solidFill>
                <a:latin typeface="黑体" pitchFamily="2" charset="-122"/>
                <a:ea typeface="黑体" pitchFamily="2" charset="-122"/>
              </a:rPr>
              <a:t>对于“生产者”而言，缓冲区满则应等待</a:t>
            </a:r>
          </a:p>
          <a:p>
            <a:pPr marL="742950" lvl="1" indent="-285750" algn="l">
              <a:lnSpc>
                <a:spcPct val="150000"/>
              </a:lnSpc>
              <a:spcBef>
                <a:spcPts val="0"/>
              </a:spcBef>
              <a:buClr>
                <a:srgbClr val="FF9933"/>
              </a:buClr>
              <a:buSzPct val="85000"/>
              <a:buFont typeface="Wingdings" pitchFamily="2" charset="2"/>
              <a:buChar char=""/>
            </a:pPr>
            <a:r>
              <a:rPr kumimoji="0" lang="zh-CN" altLang="en-US" sz="2000" b="1" dirty="0">
                <a:solidFill>
                  <a:srgbClr val="FF0000"/>
                </a:solidFill>
                <a:latin typeface="黑体" pitchFamily="2" charset="-122"/>
                <a:ea typeface="黑体" pitchFamily="2" charset="-122"/>
              </a:rPr>
              <a:t>引入同步信号量“</a:t>
            </a:r>
            <a:r>
              <a:rPr kumimoji="0" lang="en-US" altLang="zh-CN" sz="2000" b="1" dirty="0">
                <a:solidFill>
                  <a:srgbClr val="FF0000"/>
                </a:solidFill>
                <a:latin typeface="黑体" pitchFamily="2" charset="-122"/>
                <a:ea typeface="黑体" pitchFamily="2" charset="-122"/>
              </a:rPr>
              <a:t>empty”</a:t>
            </a:r>
            <a:r>
              <a:rPr kumimoji="0" lang="zh-CN" altLang="en-US" sz="2000" b="1" dirty="0">
                <a:solidFill>
                  <a:srgbClr val="FF0000"/>
                </a:solidFill>
                <a:latin typeface="黑体" pitchFamily="2" charset="-122"/>
                <a:ea typeface="黑体" pitchFamily="2" charset="-122"/>
              </a:rPr>
              <a:t>，为</a:t>
            </a:r>
            <a:r>
              <a:rPr kumimoji="0" lang="en-US" altLang="zh-CN" sz="2000" b="1" dirty="0">
                <a:solidFill>
                  <a:srgbClr val="FF0000"/>
                </a:solidFill>
                <a:latin typeface="黑体" pitchFamily="2" charset="-122"/>
                <a:ea typeface="黑体" pitchFamily="2" charset="-122"/>
              </a:rPr>
              <a:t>0</a:t>
            </a:r>
            <a:r>
              <a:rPr kumimoji="0" lang="zh-CN" altLang="en-US" sz="2000" b="1" dirty="0">
                <a:solidFill>
                  <a:srgbClr val="FF0000"/>
                </a:solidFill>
                <a:latin typeface="黑体" pitchFamily="2" charset="-122"/>
                <a:ea typeface="黑体" pitchFamily="2" charset="-122"/>
              </a:rPr>
              <a:t>表示缓冲区满</a:t>
            </a:r>
          </a:p>
          <a:p>
            <a:pPr marL="742950" lvl="1" indent="-285750" algn="l">
              <a:lnSpc>
                <a:spcPct val="150000"/>
              </a:lnSpc>
              <a:spcBef>
                <a:spcPts val="0"/>
              </a:spcBef>
              <a:buClr>
                <a:srgbClr val="FF9933"/>
              </a:buClr>
              <a:buSzPct val="85000"/>
              <a:buFont typeface="Wingdings" pitchFamily="2" charset="2"/>
              <a:buChar char=""/>
            </a:pPr>
            <a:r>
              <a:rPr kumimoji="0" lang="zh-CN" altLang="en-US" sz="2000" b="1" dirty="0">
                <a:solidFill>
                  <a:schemeClr val="tx1"/>
                </a:solidFill>
                <a:latin typeface="黑体" pitchFamily="2" charset="-122"/>
                <a:ea typeface="黑体" pitchFamily="2" charset="-122"/>
              </a:rPr>
              <a:t>对于“消费者”而言，缓冲区空则应等待</a:t>
            </a:r>
          </a:p>
          <a:p>
            <a:pPr marL="742950" lvl="1" indent="-285750" algn="l">
              <a:lnSpc>
                <a:spcPct val="150000"/>
              </a:lnSpc>
              <a:spcBef>
                <a:spcPts val="0"/>
              </a:spcBef>
              <a:buClr>
                <a:srgbClr val="FF9933"/>
              </a:buClr>
              <a:buSzPct val="85000"/>
              <a:buFont typeface="Wingdings" pitchFamily="2" charset="2"/>
              <a:buChar char=""/>
            </a:pPr>
            <a:r>
              <a:rPr kumimoji="0" lang="zh-CN" altLang="en-US" sz="2000" b="1" dirty="0">
                <a:solidFill>
                  <a:srgbClr val="FF0000"/>
                </a:solidFill>
                <a:latin typeface="黑体" pitchFamily="2" charset="-122"/>
                <a:ea typeface="黑体" pitchFamily="2" charset="-122"/>
              </a:rPr>
              <a:t>引入同步信号量“</a:t>
            </a:r>
            <a:r>
              <a:rPr kumimoji="0" lang="en-US" altLang="zh-CN" sz="2000" b="1" dirty="0">
                <a:solidFill>
                  <a:srgbClr val="FF0000"/>
                </a:solidFill>
                <a:latin typeface="黑体" pitchFamily="2" charset="-122"/>
                <a:ea typeface="黑体" pitchFamily="2" charset="-122"/>
              </a:rPr>
              <a:t>full”</a:t>
            </a:r>
            <a:r>
              <a:rPr kumimoji="0" lang="zh-CN" altLang="en-US" sz="2000" b="1" dirty="0">
                <a:solidFill>
                  <a:srgbClr val="FF0000"/>
                </a:solidFill>
                <a:latin typeface="黑体" pitchFamily="2" charset="-122"/>
                <a:ea typeface="黑体" pitchFamily="2" charset="-122"/>
              </a:rPr>
              <a:t>，为</a:t>
            </a:r>
            <a:r>
              <a:rPr kumimoji="0" lang="en-US" altLang="zh-CN" sz="2000" b="1" dirty="0">
                <a:solidFill>
                  <a:srgbClr val="FF0000"/>
                </a:solidFill>
                <a:latin typeface="黑体" pitchFamily="2" charset="-122"/>
                <a:ea typeface="黑体" pitchFamily="2" charset="-122"/>
              </a:rPr>
              <a:t>0</a:t>
            </a:r>
            <a:r>
              <a:rPr kumimoji="0" lang="zh-CN" altLang="en-US" sz="2000" b="1" dirty="0">
                <a:solidFill>
                  <a:srgbClr val="FF0000"/>
                </a:solidFill>
                <a:latin typeface="黑体" pitchFamily="2" charset="-122"/>
                <a:ea typeface="黑体" pitchFamily="2" charset="-122"/>
              </a:rPr>
              <a:t>表示缓冲区空</a:t>
            </a:r>
          </a:p>
        </p:txBody>
      </p:sp>
    </p:spTree>
    <p:extLst>
      <p:ext uri="{BB962C8B-B14F-4D97-AF65-F5344CB8AC3E}">
        <p14:creationId xmlns:p14="http://schemas.microsoft.com/office/powerpoint/2010/main" val="405832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 calcmode="lin" valueType="num">
                                      <p:cBhvr additive="base">
                                        <p:cTn id="1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 calcmode="lin" valueType="num">
                                      <p:cBhvr additive="base">
                                        <p:cTn id="19"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 calcmode="lin" valueType="num">
                                      <p:cBhvr additive="base">
                                        <p:cTn id="25"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anim calcmode="lin" valueType="num">
                                      <p:cBhvr additive="base">
                                        <p:cTn id="29"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0">
                                            <p:txEl>
                                              <p:pRg st="6" end="6"/>
                                            </p:txEl>
                                          </p:spTgt>
                                        </p:tgtEl>
                                        <p:attrNameLst>
                                          <p:attrName>style.visibility</p:attrName>
                                        </p:attrNameLst>
                                      </p:cBhvr>
                                      <p:to>
                                        <p:strVal val="visible"/>
                                      </p:to>
                                    </p:set>
                                    <p:anim calcmode="lin" valueType="num">
                                      <p:cBhvr additive="base">
                                        <p:cTn id="33"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0">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0">
                                            <p:txEl>
                                              <p:pRg st="7" end="7"/>
                                            </p:txEl>
                                          </p:spTgt>
                                        </p:tgtEl>
                                        <p:attrNameLst>
                                          <p:attrName>style.visibility</p:attrName>
                                        </p:attrNameLst>
                                      </p:cBhvr>
                                      <p:to>
                                        <p:strVal val="visible"/>
                                      </p:to>
                                    </p:set>
                                    <p:anim calcmode="lin" valueType="num">
                                      <p:cBhvr additive="base">
                                        <p:cTn id="37"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
                                            <p:txEl>
                                              <p:pRg st="8" end="8"/>
                                            </p:txEl>
                                          </p:spTgt>
                                        </p:tgtEl>
                                        <p:attrNameLst>
                                          <p:attrName>style.visibility</p:attrName>
                                        </p:attrNameLst>
                                      </p:cBhvr>
                                      <p:to>
                                        <p:strVal val="visible"/>
                                      </p:to>
                                    </p:set>
                                    <p:anim calcmode="lin" valueType="num">
                                      <p:cBhvr additive="base">
                                        <p:cTn id="41"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0">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睡眠理发师</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2" name="Rectangle 2"/>
          <p:cNvSpPr txBox="1">
            <a:spLocks noRot="1" noChangeArrowheads="1"/>
          </p:cNvSpPr>
          <p:nvPr/>
        </p:nvSpPr>
        <p:spPr bwMode="auto">
          <a:xfrm>
            <a:off x="175593" y="1412776"/>
            <a:ext cx="8540750" cy="822920"/>
          </a:xfrm>
          <a:prstGeom prst="rect">
            <a:avLst/>
          </a:prstGeom>
          <a:solidFill>
            <a:srgbClr val="FFFFCC"/>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rPr>
              <a:t>利用记录型信号量解决生产者</a:t>
            </a:r>
            <a:r>
              <a:rPr kumimoji="1" lang="en-US" altLang="zh-CN"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黑体" pitchFamily="2" charset="-122"/>
                <a:cs typeface="+mj-cs"/>
              </a:rPr>
              <a:t>—</a:t>
            </a:r>
            <a:r>
              <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rPr>
              <a:t>消费者问题</a:t>
            </a:r>
          </a:p>
        </p:txBody>
      </p:sp>
      <mc:AlternateContent xmlns:mc="http://schemas.openxmlformats.org/markup-compatibility/2006" xmlns:a14="http://schemas.microsoft.com/office/drawing/2010/main">
        <mc:Choice Requires="a14">
          <p:sp>
            <p:nvSpPr>
              <p:cNvPr id="13" name="Rectangle 3"/>
              <p:cNvSpPr txBox="1">
                <a:spLocks noRot="1" noChangeArrowheads="1"/>
              </p:cNvSpPr>
              <p:nvPr/>
            </p:nvSpPr>
            <p:spPr bwMode="auto">
              <a:xfrm>
                <a:off x="449524" y="2260098"/>
                <a:ext cx="7992888" cy="41100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eaLnBrk="1" hangingPunct="1">
                  <a:lnSpc>
                    <a:spcPct val="150000"/>
                  </a:lnSpc>
                  <a:buFont typeface="Wingdings 2" pitchFamily="18" charset="2"/>
                  <a:buNone/>
                </a:pPr>
                <a:r>
                  <a:rPr kumimoji="1" lang="zh-CN" altLang="en-US" sz="2400" b="1" kern="0" dirty="0">
                    <a:latin typeface="黑体" pitchFamily="2" charset="-122"/>
                    <a:ea typeface="黑体" pitchFamily="2" charset="-122"/>
                  </a:rPr>
                  <a:t>从资源的观点很容易解这个问题：</a:t>
                </a:r>
              </a:p>
              <a:p>
                <a:pPr marL="457200" indent="-457200" eaLnBrk="1" hangingPunct="1">
                  <a:lnSpc>
                    <a:spcPct val="150000"/>
                  </a:lnSpc>
                  <a:buFont typeface="+mj-lt"/>
                  <a:buAutoNum type="arabicPeriod"/>
                </a:pPr>
                <a:r>
                  <a:rPr kumimoji="1" lang="zh-CN" altLang="en-US" sz="2400" b="1" kern="0" dirty="0">
                    <a:latin typeface="黑体" pitchFamily="2" charset="-122"/>
                    <a:ea typeface="黑体" pitchFamily="2" charset="-122"/>
                  </a:rPr>
                  <a:t> 有空</a:t>
                </a:r>
                <a14:m>
                  <m:oMath xmlns:m="http://schemas.openxmlformats.org/officeDocument/2006/math">
                    <m:r>
                      <a:rPr kumimoji="1" lang="en-US" altLang="zh-CN" sz="2400" b="1" i="1" kern="0" dirty="0" smtClean="0">
                        <a:latin typeface="Cambria Math" panose="02040503050406030204" pitchFamily="18" charset="0"/>
                        <a:ea typeface="黑体" pitchFamily="2" charset="-122"/>
                      </a:rPr>
                      <m:t>𝒃𝒖𝒇</m:t>
                    </m:r>
                  </m:oMath>
                </a14:m>
                <a:r>
                  <a:rPr kumimoji="1" lang="zh-CN" altLang="en-US" sz="2400" b="1" kern="0" dirty="0">
                    <a:latin typeface="黑体" pitchFamily="2" charset="-122"/>
                    <a:ea typeface="黑体" pitchFamily="2" charset="-122"/>
                  </a:rPr>
                  <a:t>，生产者才能送数据，可设</a:t>
                </a:r>
                <a:r>
                  <a:rPr kumimoji="1" lang="zh-CN" altLang="en-US" sz="2400" b="1" kern="0" dirty="0">
                    <a:solidFill>
                      <a:srgbClr val="CC3300"/>
                    </a:solidFill>
                    <a:latin typeface="黑体" pitchFamily="2" charset="-122"/>
                    <a:ea typeface="黑体" pitchFamily="2" charset="-122"/>
                  </a:rPr>
                  <a:t>计数信号量</a:t>
                </a:r>
                <a14:m>
                  <m:oMath xmlns:m="http://schemas.openxmlformats.org/officeDocument/2006/math">
                    <m:r>
                      <a:rPr kumimoji="1" lang="en-US" altLang="zh-CN" sz="2400" b="1" i="1" kern="0" dirty="0" smtClean="0">
                        <a:solidFill>
                          <a:srgbClr val="CC3300"/>
                        </a:solidFill>
                        <a:latin typeface="Cambria Math" panose="02040503050406030204" pitchFamily="18" charset="0"/>
                        <a:ea typeface="黑体" pitchFamily="2" charset="-122"/>
                      </a:rPr>
                      <m:t>𝒆𝒎𝒑𝒕𝒚</m:t>
                    </m:r>
                  </m:oMath>
                </a14:m>
                <a:r>
                  <a:rPr kumimoji="1" lang="zh-CN" altLang="en-US" sz="2400" b="1" kern="0" dirty="0">
                    <a:latin typeface="黑体" pitchFamily="2" charset="-122"/>
                    <a:ea typeface="黑体" pitchFamily="2" charset="-122"/>
                  </a:rPr>
                  <a:t>，初值为</a:t>
                </a:r>
                <a14:m>
                  <m:oMath xmlns:m="http://schemas.openxmlformats.org/officeDocument/2006/math">
                    <m:r>
                      <a:rPr kumimoji="1" lang="en-US" altLang="zh-CN" sz="2400" b="1" i="1" kern="0" dirty="0" smtClean="0">
                        <a:latin typeface="Cambria Math" panose="02040503050406030204" pitchFamily="18" charset="0"/>
                        <a:ea typeface="黑体" pitchFamily="2" charset="-122"/>
                      </a:rPr>
                      <m:t>𝒏</m:t>
                    </m:r>
                  </m:oMath>
                </a14:m>
                <a:r>
                  <a:rPr kumimoji="1" lang="zh-CN" altLang="en-US" sz="2400" b="1" kern="0" dirty="0">
                    <a:latin typeface="黑体" pitchFamily="2" charset="-122"/>
                    <a:ea typeface="黑体" pitchFamily="2" charset="-122"/>
                  </a:rPr>
                  <a:t>。</a:t>
                </a:r>
              </a:p>
              <a:p>
                <a:pPr marL="457200" indent="-457200" eaLnBrk="1" hangingPunct="1">
                  <a:lnSpc>
                    <a:spcPct val="150000"/>
                  </a:lnSpc>
                  <a:buFont typeface="+mj-lt"/>
                  <a:buAutoNum type="arabicPeriod"/>
                </a:pPr>
                <a:r>
                  <a:rPr kumimoji="1" lang="zh-CN" altLang="en-US" sz="2400" b="1" kern="0" dirty="0">
                    <a:latin typeface="黑体" pitchFamily="2" charset="-122"/>
                    <a:ea typeface="黑体" pitchFamily="2" charset="-122"/>
                  </a:rPr>
                  <a:t> </a:t>
                </a:r>
                <a:r>
                  <a:rPr kumimoji="1" lang="zh-CN" altLang="zh-CN" sz="2400" b="1" kern="0" dirty="0">
                    <a:latin typeface="黑体" pitchFamily="2" charset="-122"/>
                    <a:ea typeface="黑体" pitchFamily="2" charset="-122"/>
                  </a:rPr>
                  <a:t>有装满数据的</a:t>
                </a:r>
                <a14:m>
                  <m:oMath xmlns:m="http://schemas.openxmlformats.org/officeDocument/2006/math">
                    <m:r>
                      <a:rPr kumimoji="1" lang="en-US" altLang="zh-CN" sz="2400" b="1" i="1" kern="0" dirty="0" smtClean="0">
                        <a:latin typeface="Cambria Math" panose="02040503050406030204" pitchFamily="18" charset="0"/>
                        <a:ea typeface="黑体" pitchFamily="2" charset="-122"/>
                      </a:rPr>
                      <m:t>𝒃𝒖𝒇</m:t>
                    </m:r>
                  </m:oMath>
                </a14:m>
                <a:r>
                  <a:rPr kumimoji="1" lang="zh-CN" altLang="en-US" sz="2400" b="1" kern="0" dirty="0">
                    <a:latin typeface="黑体" pitchFamily="2" charset="-122"/>
                    <a:ea typeface="黑体" pitchFamily="2" charset="-122"/>
                  </a:rPr>
                  <a:t>，消费者才能取数据，故</a:t>
                </a:r>
                <a:r>
                  <a:rPr kumimoji="1" lang="zh-CN" altLang="en-US" sz="2400" b="1" kern="0" dirty="0">
                    <a:solidFill>
                      <a:srgbClr val="CC3300"/>
                    </a:solidFill>
                    <a:latin typeface="黑体" pitchFamily="2" charset="-122"/>
                    <a:ea typeface="黑体" pitchFamily="2" charset="-122"/>
                  </a:rPr>
                  <a:t>计数信号量</a:t>
                </a:r>
                <a14:m>
                  <m:oMath xmlns:m="http://schemas.openxmlformats.org/officeDocument/2006/math">
                    <m:r>
                      <a:rPr kumimoji="1" lang="en-US" altLang="zh-CN" sz="2400" b="1" i="1" kern="0" dirty="0" smtClean="0">
                        <a:solidFill>
                          <a:srgbClr val="CC3300"/>
                        </a:solidFill>
                        <a:latin typeface="Cambria Math" panose="02040503050406030204" pitchFamily="18" charset="0"/>
                        <a:ea typeface="黑体" pitchFamily="2" charset="-122"/>
                      </a:rPr>
                      <m:t>𝒇𝒖𝒍𝒍</m:t>
                    </m:r>
                  </m:oMath>
                </a14:m>
                <a:r>
                  <a:rPr kumimoji="1" lang="zh-CN" altLang="en-US" sz="2400" b="1" kern="0" dirty="0">
                    <a:latin typeface="黑体" pitchFamily="2" charset="-122"/>
                    <a:ea typeface="黑体" pitchFamily="2" charset="-122"/>
                  </a:rPr>
                  <a:t>，初值为</a:t>
                </a:r>
                <a:r>
                  <a:rPr kumimoji="1" lang="en-US" altLang="zh-CN" sz="2400" b="1" kern="0" dirty="0">
                    <a:latin typeface="黑体" pitchFamily="2" charset="-122"/>
                    <a:ea typeface="黑体" pitchFamily="2" charset="-122"/>
                  </a:rPr>
                  <a:t>0</a:t>
                </a:r>
                <a:r>
                  <a:rPr kumimoji="1" lang="zh-CN" altLang="en-US" sz="2400" b="1" kern="0" dirty="0">
                    <a:latin typeface="黑体" pitchFamily="2" charset="-122"/>
                    <a:ea typeface="黑体" pitchFamily="2" charset="-122"/>
                  </a:rPr>
                  <a:t>。</a:t>
                </a:r>
              </a:p>
              <a:p>
                <a:pPr marL="457200" indent="-457200" eaLnBrk="1" hangingPunct="1">
                  <a:lnSpc>
                    <a:spcPct val="150000"/>
                  </a:lnSpc>
                  <a:buFont typeface="+mj-lt"/>
                  <a:buAutoNum type="arabicPeriod"/>
                </a:pPr>
                <a:r>
                  <a:rPr kumimoji="1" lang="zh-CN" altLang="en-US" sz="2400" b="1" kern="0" dirty="0">
                    <a:latin typeface="黑体" pitchFamily="2" charset="-122"/>
                    <a:ea typeface="黑体" pitchFamily="2" charset="-122"/>
                  </a:rPr>
                  <a:t> 对某个</a:t>
                </a:r>
                <a14:m>
                  <m:oMath xmlns:m="http://schemas.openxmlformats.org/officeDocument/2006/math">
                    <m:r>
                      <a:rPr kumimoji="1" lang="en-US" altLang="zh-CN" sz="2400" b="1" i="1" kern="0" dirty="0" smtClean="0">
                        <a:latin typeface="Cambria Math" panose="02040503050406030204" pitchFamily="18" charset="0"/>
                        <a:ea typeface="黑体" pitchFamily="2" charset="-122"/>
                      </a:rPr>
                      <m:t>𝒃𝒖𝒇</m:t>
                    </m:r>
                  </m:oMath>
                </a14:m>
                <a:r>
                  <a:rPr kumimoji="1" lang="zh-CN" altLang="en-US" sz="2400" b="1" kern="0" dirty="0">
                    <a:latin typeface="黑体" pitchFamily="2" charset="-122"/>
                    <a:ea typeface="黑体" pitchFamily="2" charset="-122"/>
                  </a:rPr>
                  <a:t>应互斥使用，设</a:t>
                </a:r>
                <a:r>
                  <a:rPr kumimoji="1" lang="zh-CN" altLang="en-US" sz="2400" b="1" kern="0" dirty="0">
                    <a:solidFill>
                      <a:srgbClr val="CC3300"/>
                    </a:solidFill>
                    <a:latin typeface="黑体" pitchFamily="2" charset="-122"/>
                    <a:ea typeface="黑体" pitchFamily="2" charset="-122"/>
                  </a:rPr>
                  <a:t>互斥信号量</a:t>
                </a:r>
                <a14:m>
                  <m:oMath xmlns:m="http://schemas.openxmlformats.org/officeDocument/2006/math">
                    <m:r>
                      <a:rPr kumimoji="1" lang="en-US" altLang="zh-CN" sz="2400" b="1" i="1" kern="0" dirty="0" smtClean="0">
                        <a:solidFill>
                          <a:srgbClr val="CC3300"/>
                        </a:solidFill>
                        <a:latin typeface="Cambria Math" panose="02040503050406030204" pitchFamily="18" charset="0"/>
                        <a:ea typeface="黑体" pitchFamily="2" charset="-122"/>
                      </a:rPr>
                      <m:t>𝒎𝒖𝒕𝒆𝒙</m:t>
                    </m:r>
                  </m:oMath>
                </a14:m>
                <a:r>
                  <a:rPr kumimoji="1" lang="zh-CN" altLang="en-US" sz="2400" b="1" kern="0" dirty="0">
                    <a:latin typeface="黑体" pitchFamily="2" charset="-122"/>
                    <a:ea typeface="黑体" pitchFamily="2" charset="-122"/>
                  </a:rPr>
                  <a:t>，初值为</a:t>
                </a:r>
                <a:r>
                  <a:rPr kumimoji="1" lang="en-US" altLang="zh-CN" sz="2400" b="1" kern="0" dirty="0">
                    <a:latin typeface="黑体" pitchFamily="2" charset="-122"/>
                    <a:ea typeface="黑体" pitchFamily="2" charset="-122"/>
                  </a:rPr>
                  <a:t>1</a:t>
                </a:r>
                <a:r>
                  <a:rPr kumimoji="1" lang="zh-CN" altLang="en-US" sz="2400" b="1" kern="0" dirty="0">
                    <a:latin typeface="黑体" pitchFamily="2" charset="-122"/>
                    <a:ea typeface="黑体" pitchFamily="2" charset="-122"/>
                  </a:rPr>
                  <a:t>。</a:t>
                </a:r>
              </a:p>
            </p:txBody>
          </p:sp>
        </mc:Choice>
        <mc:Fallback xmlns="">
          <p:sp>
            <p:nvSpPr>
              <p:cNvPr id="13" name="Rectangle 3"/>
              <p:cNvSpPr txBox="1">
                <a:spLocks noRot="1" noChangeAspect="1" noMove="1" noResize="1" noEditPoints="1" noAdjustHandles="1" noChangeArrowheads="1" noChangeShapeType="1" noTextEdit="1"/>
              </p:cNvSpPr>
              <p:nvPr/>
            </p:nvSpPr>
            <p:spPr bwMode="auto">
              <a:xfrm>
                <a:off x="449524" y="2260098"/>
                <a:ext cx="7992888" cy="4110037"/>
              </a:xfrm>
              <a:prstGeom prst="rect">
                <a:avLst/>
              </a:prstGeom>
              <a:blipFill rotWithShape="0">
                <a:blip r:embed="rId3"/>
                <a:stretch>
                  <a:fillRect l="-1220" b="-2374"/>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184074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睡眠理发师</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2" name="Rectangle 2"/>
          <p:cNvSpPr txBox="1">
            <a:spLocks noRot="1" noChangeArrowheads="1"/>
          </p:cNvSpPr>
          <p:nvPr/>
        </p:nvSpPr>
        <p:spPr bwMode="auto">
          <a:xfrm>
            <a:off x="175593" y="1412776"/>
            <a:ext cx="8540750" cy="822920"/>
          </a:xfrm>
          <a:prstGeom prst="rect">
            <a:avLst/>
          </a:prstGeom>
          <a:solidFill>
            <a:srgbClr val="FFFFCC"/>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rPr>
              <a:t>利用记录型信号量解决生产者</a:t>
            </a:r>
            <a:r>
              <a:rPr kumimoji="1" lang="en-US" altLang="zh-CN"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黑体" pitchFamily="2" charset="-122"/>
                <a:cs typeface="+mj-cs"/>
              </a:rPr>
              <a:t>—</a:t>
            </a:r>
            <a:r>
              <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rPr>
              <a:t>消费者问题</a:t>
            </a:r>
          </a:p>
        </p:txBody>
      </p:sp>
      <p:pic>
        <p:nvPicPr>
          <p:cNvPr id="10" name="Picture 4"/>
          <p:cNvPicPr>
            <a:picLocks noChangeAspect="1" noChangeArrowheads="1"/>
          </p:cNvPicPr>
          <p:nvPr/>
        </p:nvPicPr>
        <p:blipFill>
          <a:blip r:embed="rId3" cstate="print"/>
          <a:srcRect/>
          <a:stretch>
            <a:fillRect/>
          </a:stretch>
        </p:blipFill>
        <p:spPr bwMode="auto">
          <a:xfrm>
            <a:off x="395537" y="2750789"/>
            <a:ext cx="4033964" cy="2766443"/>
          </a:xfrm>
          <a:prstGeom prst="rect">
            <a:avLst/>
          </a:prstGeom>
          <a:noFill/>
          <a:ln w="9525">
            <a:noFill/>
            <a:miter lim="800000"/>
            <a:headEnd/>
            <a:tailEnd/>
          </a:ln>
        </p:spPr>
      </p:pic>
      <p:pic>
        <p:nvPicPr>
          <p:cNvPr id="14" name="Picture 4"/>
          <p:cNvPicPr>
            <a:picLocks noChangeAspect="1" noChangeArrowheads="1"/>
          </p:cNvPicPr>
          <p:nvPr/>
        </p:nvPicPr>
        <p:blipFill>
          <a:blip r:embed="rId4" cstate="print"/>
          <a:srcRect/>
          <a:stretch>
            <a:fillRect/>
          </a:stretch>
        </p:blipFill>
        <p:spPr bwMode="auto">
          <a:xfrm>
            <a:off x="4813280" y="2761083"/>
            <a:ext cx="4104075" cy="2736528"/>
          </a:xfrm>
          <a:prstGeom prst="rect">
            <a:avLst/>
          </a:prstGeom>
          <a:noFill/>
          <a:ln w="9525">
            <a:noFill/>
            <a:miter lim="800000"/>
            <a:headEnd/>
            <a:tailEnd/>
          </a:ln>
        </p:spPr>
      </p:pic>
    </p:spTree>
    <p:extLst>
      <p:ext uri="{BB962C8B-B14F-4D97-AF65-F5344CB8AC3E}">
        <p14:creationId xmlns:p14="http://schemas.microsoft.com/office/powerpoint/2010/main" val="244889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睡眠理发师</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2" name="Rectangle 2"/>
          <p:cNvSpPr txBox="1">
            <a:spLocks noRot="1" noChangeArrowheads="1"/>
          </p:cNvSpPr>
          <p:nvPr/>
        </p:nvSpPr>
        <p:spPr bwMode="auto">
          <a:xfrm>
            <a:off x="175593" y="1412776"/>
            <a:ext cx="8540750" cy="822920"/>
          </a:xfrm>
          <a:prstGeom prst="rect">
            <a:avLst/>
          </a:prstGeom>
          <a:solidFill>
            <a:srgbClr val="FFFFCC"/>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rPr>
              <a:t>利用记录型信号量解决生产者</a:t>
            </a:r>
            <a:r>
              <a:rPr kumimoji="1" lang="en-US" altLang="zh-CN"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黑体" pitchFamily="2" charset="-122"/>
                <a:cs typeface="+mj-cs"/>
              </a:rPr>
              <a:t>—</a:t>
            </a:r>
            <a:r>
              <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rPr>
              <a:t>消费者问题</a:t>
            </a:r>
          </a:p>
        </p:txBody>
      </p:sp>
      <p:sp>
        <p:nvSpPr>
          <p:cNvPr id="13" name="Text Box 4"/>
          <p:cNvSpPr txBox="1">
            <a:spLocks noChangeArrowheads="1"/>
          </p:cNvSpPr>
          <p:nvPr/>
        </p:nvSpPr>
        <p:spPr bwMode="auto">
          <a:xfrm>
            <a:off x="246140" y="2376340"/>
            <a:ext cx="3794703" cy="4358116"/>
          </a:xfrm>
          <a:prstGeom prst="rect">
            <a:avLst/>
          </a:prstGeom>
          <a:solidFill>
            <a:schemeClr val="bg2">
              <a:lumMod val="20000"/>
              <a:lumOff val="80000"/>
            </a:schemeClr>
          </a:solidFill>
          <a:ln w="9525">
            <a:solidFill>
              <a:srgbClr val="0033CC"/>
            </a:solidFill>
            <a:miter lim="800000"/>
            <a:headEnd/>
            <a:tailEnd/>
          </a:ln>
        </p:spPr>
        <p:txBody>
          <a:bodyPr wrap="square">
            <a:spAutoFit/>
          </a:bodyPr>
          <a:lstStyle/>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Var </a:t>
            </a:r>
            <a:r>
              <a:rPr kumimoji="0" lang="en-US" altLang="zh-CN" sz="1400" b="0" i="0" u="none" strike="noStrike" kern="0" cap="none" spc="0" normalizeH="0" baseline="0" noProof="0" dirty="0" err="1">
                <a:ln>
                  <a:noFill/>
                </a:ln>
                <a:solidFill>
                  <a:srgbClr val="000000"/>
                </a:solidFill>
                <a:effectLst/>
                <a:uLnTx/>
                <a:uFillTx/>
                <a:latin typeface="Arial Unicode MS" pitchFamily="34" charset="-122"/>
                <a:ea typeface="Arial Unicode MS" pitchFamily="34" charset="-122"/>
                <a:cs typeface="Arial Unicode MS" pitchFamily="34" charset="-122"/>
              </a:rPr>
              <a:t>mutex</a:t>
            </a: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 empty, </a:t>
            </a:r>
            <a:r>
              <a:rPr kumimoji="0" lang="en-US" altLang="zh-CN" sz="1400" b="0" i="0" u="none" strike="noStrike" kern="0" cap="none" spc="0" normalizeH="0" baseline="0" noProof="0" dirty="0" err="1">
                <a:ln>
                  <a:noFill/>
                </a:ln>
                <a:solidFill>
                  <a:srgbClr val="000000"/>
                </a:solidFill>
                <a:effectLst/>
                <a:uLnTx/>
                <a:uFillTx/>
                <a:latin typeface="Arial Unicode MS" pitchFamily="34" charset="-122"/>
                <a:ea typeface="Arial Unicode MS" pitchFamily="34" charset="-122"/>
                <a:cs typeface="Arial Unicode MS" pitchFamily="34" charset="-122"/>
              </a:rPr>
              <a:t>full:semaphore</a:t>
            </a: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∶=1,n,0;</a:t>
            </a: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    </a:t>
            </a:r>
            <a:r>
              <a:rPr kumimoji="0" lang="en-US" altLang="zh-CN" sz="1400" b="0" i="0" u="none" strike="noStrike" kern="0" cap="none" spc="0" normalizeH="0" baseline="0" noProof="0" dirty="0" err="1">
                <a:ln>
                  <a:noFill/>
                </a:ln>
                <a:solidFill>
                  <a:srgbClr val="000000"/>
                </a:solidFill>
                <a:effectLst/>
                <a:uLnTx/>
                <a:uFillTx/>
                <a:latin typeface="Arial Unicode MS" pitchFamily="34" charset="-122"/>
                <a:ea typeface="Arial Unicode MS" pitchFamily="34" charset="-122"/>
                <a:cs typeface="Arial Unicode MS" pitchFamily="34" charset="-122"/>
              </a:rPr>
              <a:t>buffer:array</a:t>
            </a:r>
            <a:r>
              <a:rPr kumimoji="0" lang="zh-CN" altLang="en-US"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a:t>
            </a: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0, …, n-1</a:t>
            </a:r>
            <a:r>
              <a:rPr kumimoji="0" lang="zh-CN" altLang="en-US"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 </a:t>
            </a: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of item;</a:t>
            </a: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    in, out: integer∶=0, 0;</a:t>
            </a: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    begin</a:t>
            </a: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     </a:t>
            </a:r>
            <a:r>
              <a:rPr kumimoji="0" lang="en-US" altLang="zh-CN" sz="1400" b="0" i="0" u="none" strike="noStrike" kern="0" cap="none" spc="0" normalizeH="0" baseline="0" noProof="0" dirty="0" err="1">
                <a:ln>
                  <a:noFill/>
                </a:ln>
                <a:solidFill>
                  <a:srgbClr val="000000"/>
                </a:solidFill>
                <a:effectLst/>
                <a:uLnTx/>
                <a:uFillTx/>
                <a:latin typeface="Arial Unicode MS" pitchFamily="34" charset="-122"/>
                <a:ea typeface="Arial Unicode MS" pitchFamily="34" charset="-122"/>
                <a:cs typeface="Arial Unicode MS" pitchFamily="34" charset="-122"/>
              </a:rPr>
              <a:t>parbegin</a:t>
            </a:r>
            <a:endPar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endParaRP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        </a:t>
            </a:r>
            <a:r>
              <a:rPr kumimoji="0" lang="en-US" altLang="zh-CN" sz="1400" b="0" i="0" u="none" strike="noStrike" kern="0" cap="none" spc="0" normalizeH="0" baseline="0" noProof="0" dirty="0" err="1">
                <a:ln>
                  <a:noFill/>
                </a:ln>
                <a:solidFill>
                  <a:srgbClr val="CC3300"/>
                </a:solidFill>
                <a:effectLst/>
                <a:uLnTx/>
                <a:uFillTx/>
                <a:latin typeface="Arial Unicode MS" pitchFamily="34" charset="-122"/>
                <a:ea typeface="Arial Unicode MS" pitchFamily="34" charset="-122"/>
                <a:cs typeface="Arial Unicode MS" pitchFamily="34" charset="-122"/>
              </a:rPr>
              <a:t>proceducer:begin</a:t>
            </a:r>
            <a:endParaRPr kumimoji="0" lang="en-US" altLang="zh-CN" sz="1400" b="0" i="0" u="none" strike="noStrike" kern="0" cap="none" spc="0" normalizeH="0" baseline="0" noProof="0" dirty="0">
              <a:ln>
                <a:noFill/>
              </a:ln>
              <a:solidFill>
                <a:srgbClr val="CC3300"/>
              </a:solidFill>
              <a:effectLst/>
              <a:uLnTx/>
              <a:uFillTx/>
              <a:latin typeface="Arial Unicode MS" pitchFamily="34" charset="-122"/>
              <a:ea typeface="Arial Unicode MS" pitchFamily="34" charset="-122"/>
              <a:cs typeface="Arial Unicode MS" pitchFamily="34" charset="-122"/>
            </a:endParaRP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            repeat</a:t>
            </a: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             …</a:t>
            </a: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            producer an item </a:t>
            </a:r>
            <a:r>
              <a:rPr kumimoji="0" lang="en-US" altLang="zh-CN" sz="1400" b="0" i="0" u="none" strike="noStrike" kern="0" cap="none" spc="0" normalizeH="0" baseline="0" noProof="0" dirty="0" err="1">
                <a:ln>
                  <a:noFill/>
                </a:ln>
                <a:solidFill>
                  <a:srgbClr val="000000"/>
                </a:solidFill>
                <a:effectLst/>
                <a:uLnTx/>
                <a:uFillTx/>
                <a:latin typeface="Arial Unicode MS" pitchFamily="34" charset="-122"/>
                <a:ea typeface="Arial Unicode MS" pitchFamily="34" charset="-122"/>
                <a:cs typeface="Arial Unicode MS" pitchFamily="34" charset="-122"/>
              </a:rPr>
              <a:t>nextp</a:t>
            </a: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a:t>
            </a: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             …</a:t>
            </a: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            </a:t>
            </a:r>
            <a:r>
              <a:rPr kumimoji="0" lang="en-US" altLang="zh-CN" sz="1400" b="1" i="0" u="none" strike="noStrike" kern="0" cap="none" spc="0" normalizeH="0" baseline="0" noProof="0" dirty="0">
                <a:ln>
                  <a:noFill/>
                </a:ln>
                <a:solidFill>
                  <a:srgbClr val="008080"/>
                </a:solidFill>
                <a:effectLst/>
                <a:uLnTx/>
                <a:uFillTx/>
                <a:latin typeface="Arial Unicode MS" pitchFamily="34" charset="-122"/>
                <a:ea typeface="Arial Unicode MS" pitchFamily="34" charset="-122"/>
                <a:cs typeface="Arial Unicode MS" pitchFamily="34" charset="-122"/>
              </a:rPr>
              <a:t>wait(empty);</a:t>
            </a: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8080"/>
                </a:solidFill>
                <a:effectLst/>
                <a:uLnTx/>
                <a:uFillTx/>
                <a:latin typeface="Arial Unicode MS" pitchFamily="34" charset="-122"/>
                <a:ea typeface="Arial Unicode MS" pitchFamily="34" charset="-122"/>
                <a:cs typeface="Arial Unicode MS" pitchFamily="34" charset="-122"/>
              </a:rPr>
              <a:t>            wait(</a:t>
            </a:r>
            <a:r>
              <a:rPr kumimoji="0" lang="en-US" altLang="zh-CN" sz="1400" b="1" i="0" u="none" strike="noStrike" kern="0" cap="none" spc="0" normalizeH="0" baseline="0" noProof="0" dirty="0" err="1">
                <a:ln>
                  <a:noFill/>
                </a:ln>
                <a:solidFill>
                  <a:srgbClr val="008080"/>
                </a:solidFill>
                <a:effectLst/>
                <a:uLnTx/>
                <a:uFillTx/>
                <a:latin typeface="Arial Unicode MS" pitchFamily="34" charset="-122"/>
                <a:ea typeface="Arial Unicode MS" pitchFamily="34" charset="-122"/>
                <a:cs typeface="Arial Unicode MS" pitchFamily="34" charset="-122"/>
              </a:rPr>
              <a:t>mutex</a:t>
            </a:r>
            <a:r>
              <a:rPr kumimoji="0" lang="en-US" altLang="zh-CN" sz="1400" b="1" i="0" u="none" strike="noStrike" kern="0" cap="none" spc="0" normalizeH="0" baseline="0" noProof="0" dirty="0">
                <a:ln>
                  <a:noFill/>
                </a:ln>
                <a:solidFill>
                  <a:srgbClr val="008080"/>
                </a:solidFill>
                <a:effectLst/>
                <a:uLnTx/>
                <a:uFillTx/>
                <a:latin typeface="Arial Unicode MS" pitchFamily="34" charset="-122"/>
                <a:ea typeface="Arial Unicode MS" pitchFamily="34" charset="-122"/>
                <a:cs typeface="Arial Unicode MS" pitchFamily="34" charset="-122"/>
              </a:rPr>
              <a:t>);</a:t>
            </a: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            </a:t>
            </a:r>
            <a:r>
              <a:rPr kumimoji="0" lang="en-US" altLang="zh-CN" sz="1400" b="1" i="0" u="none" strike="noStrike" kern="0" cap="none" spc="0" normalizeH="0" baseline="0" noProof="0" dirty="0">
                <a:ln>
                  <a:noFill/>
                </a:ln>
                <a:solidFill>
                  <a:srgbClr val="FF0000"/>
                </a:solidFill>
                <a:effectLst/>
                <a:uLnTx/>
                <a:uFillTx/>
                <a:latin typeface="Arial Unicode MS" pitchFamily="34" charset="-122"/>
                <a:ea typeface="Arial Unicode MS" pitchFamily="34" charset="-122"/>
                <a:cs typeface="Arial Unicode MS" pitchFamily="34" charset="-122"/>
              </a:rPr>
              <a:t>buffer(in)∶=</a:t>
            </a:r>
            <a:r>
              <a:rPr kumimoji="0" lang="en-US" altLang="zh-CN" sz="1400" b="1" i="0" u="none" strike="noStrike" kern="0" cap="none" spc="0" normalizeH="0" baseline="0" noProof="0" dirty="0" err="1">
                <a:ln>
                  <a:noFill/>
                </a:ln>
                <a:solidFill>
                  <a:srgbClr val="FF0000"/>
                </a:solidFill>
                <a:effectLst/>
                <a:uLnTx/>
                <a:uFillTx/>
                <a:latin typeface="Arial Unicode MS" pitchFamily="34" charset="-122"/>
                <a:ea typeface="Arial Unicode MS" pitchFamily="34" charset="-122"/>
                <a:cs typeface="Arial Unicode MS" pitchFamily="34" charset="-122"/>
              </a:rPr>
              <a:t>nextp</a:t>
            </a:r>
            <a:r>
              <a:rPr kumimoji="0" lang="en-US" altLang="zh-CN" sz="1400" b="1" i="0" u="none" strike="noStrike" kern="0" cap="none" spc="0" normalizeH="0" baseline="0" noProof="0" dirty="0">
                <a:ln>
                  <a:noFill/>
                </a:ln>
                <a:solidFill>
                  <a:srgbClr val="FF0000"/>
                </a:solidFill>
                <a:effectLst/>
                <a:uLnTx/>
                <a:uFillTx/>
                <a:latin typeface="Arial Unicode MS" pitchFamily="34" charset="-122"/>
                <a:ea typeface="Arial Unicode MS" pitchFamily="34" charset="-122"/>
                <a:cs typeface="Arial Unicode MS" pitchFamily="34" charset="-122"/>
              </a:rPr>
              <a:t>;</a:t>
            </a: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FF0000"/>
                </a:solidFill>
                <a:effectLst/>
                <a:uLnTx/>
                <a:uFillTx/>
                <a:latin typeface="Arial Unicode MS" pitchFamily="34" charset="-122"/>
                <a:ea typeface="Arial Unicode MS" pitchFamily="34" charset="-122"/>
                <a:cs typeface="Arial Unicode MS" pitchFamily="34" charset="-122"/>
              </a:rPr>
              <a:t>            in∶=(in+1) mod n;</a:t>
            </a: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            </a:t>
            </a:r>
            <a:r>
              <a:rPr kumimoji="0" lang="en-US" altLang="zh-CN" sz="1400" b="1" i="0" u="none" strike="noStrike" kern="0" cap="none" spc="0" normalizeH="0" baseline="0" noProof="0" dirty="0">
                <a:ln>
                  <a:noFill/>
                </a:ln>
                <a:solidFill>
                  <a:srgbClr val="008080"/>
                </a:solidFill>
                <a:effectLst/>
                <a:uLnTx/>
                <a:uFillTx/>
                <a:latin typeface="Arial Unicode MS" pitchFamily="34" charset="-122"/>
                <a:ea typeface="Arial Unicode MS" pitchFamily="34" charset="-122"/>
                <a:cs typeface="Arial Unicode MS" pitchFamily="34" charset="-122"/>
              </a:rPr>
              <a:t>signal(</a:t>
            </a:r>
            <a:r>
              <a:rPr kumimoji="0" lang="en-US" altLang="zh-CN" sz="1400" b="1" i="0" u="none" strike="noStrike" kern="0" cap="none" spc="0" normalizeH="0" baseline="0" noProof="0" dirty="0" err="1">
                <a:ln>
                  <a:noFill/>
                </a:ln>
                <a:solidFill>
                  <a:srgbClr val="008080"/>
                </a:solidFill>
                <a:effectLst/>
                <a:uLnTx/>
                <a:uFillTx/>
                <a:latin typeface="Arial Unicode MS" pitchFamily="34" charset="-122"/>
                <a:ea typeface="Arial Unicode MS" pitchFamily="34" charset="-122"/>
                <a:cs typeface="Arial Unicode MS" pitchFamily="34" charset="-122"/>
              </a:rPr>
              <a:t>mutex</a:t>
            </a:r>
            <a:r>
              <a:rPr kumimoji="0" lang="en-US" altLang="zh-CN" sz="1400" b="1" i="0" u="none" strike="noStrike" kern="0" cap="none" spc="0" normalizeH="0" baseline="0" noProof="0" dirty="0">
                <a:ln>
                  <a:noFill/>
                </a:ln>
                <a:solidFill>
                  <a:srgbClr val="008080"/>
                </a:solidFill>
                <a:effectLst/>
                <a:uLnTx/>
                <a:uFillTx/>
                <a:latin typeface="Arial Unicode MS" pitchFamily="34" charset="-122"/>
                <a:ea typeface="Arial Unicode MS" pitchFamily="34" charset="-122"/>
                <a:cs typeface="Arial Unicode MS" pitchFamily="34" charset="-122"/>
              </a:rPr>
              <a:t>);</a:t>
            </a: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8080"/>
                </a:solidFill>
                <a:effectLst/>
                <a:uLnTx/>
                <a:uFillTx/>
                <a:latin typeface="Arial Unicode MS" pitchFamily="34" charset="-122"/>
                <a:ea typeface="Arial Unicode MS" pitchFamily="34" charset="-122"/>
                <a:cs typeface="Arial Unicode MS" pitchFamily="34" charset="-122"/>
              </a:rPr>
              <a:t>            signal(full);</a:t>
            </a:r>
            <a:endPar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endParaRP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            until false;</a:t>
            </a: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        </a:t>
            </a:r>
            <a:r>
              <a:rPr kumimoji="0" lang="en-US" altLang="zh-CN" sz="1400" b="0" i="0" u="none" strike="noStrike" kern="0" cap="none" spc="0" normalizeH="0" baseline="0" noProof="0" dirty="0">
                <a:ln>
                  <a:noFill/>
                </a:ln>
                <a:solidFill>
                  <a:srgbClr val="CC3300"/>
                </a:solidFill>
                <a:effectLst/>
                <a:uLnTx/>
                <a:uFillTx/>
                <a:latin typeface="Arial Unicode MS" pitchFamily="34" charset="-122"/>
                <a:ea typeface="Arial Unicode MS" pitchFamily="34" charset="-122"/>
                <a:cs typeface="Arial Unicode MS" pitchFamily="34" charset="-122"/>
              </a:rPr>
              <a:t>end</a:t>
            </a:r>
            <a:endPar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endParaRPr>
          </a:p>
        </p:txBody>
      </p:sp>
      <p:sp>
        <p:nvSpPr>
          <p:cNvPr id="15" name="AutoShape 5"/>
          <p:cNvSpPr>
            <a:spLocks/>
          </p:cNvSpPr>
          <p:nvPr/>
        </p:nvSpPr>
        <p:spPr bwMode="auto">
          <a:xfrm>
            <a:off x="2739623" y="4551214"/>
            <a:ext cx="1113955" cy="624053"/>
          </a:xfrm>
          <a:prstGeom prst="borderCallout1">
            <a:avLst>
              <a:gd name="adj1" fmla="val 17648"/>
              <a:gd name="adj2" fmla="val -5287"/>
              <a:gd name="adj3" fmla="val 125736"/>
              <a:gd name="adj4" fmla="val -33042"/>
            </a:avLst>
          </a:prstGeom>
          <a:solidFill>
            <a:srgbClr val="FFFF99"/>
          </a:solidFill>
          <a:ln w="952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000000"/>
                </a:solidFill>
                <a:effectLst/>
                <a:uLnTx/>
                <a:uFillTx/>
              </a:rPr>
              <a:t>存储所产生的新项</a:t>
            </a:r>
          </a:p>
        </p:txBody>
      </p:sp>
      <p:sp>
        <p:nvSpPr>
          <p:cNvPr id="16" name="Text Box 6"/>
          <p:cNvSpPr txBox="1">
            <a:spLocks noChangeArrowheads="1"/>
          </p:cNvSpPr>
          <p:nvPr/>
        </p:nvSpPr>
        <p:spPr bwMode="auto">
          <a:xfrm>
            <a:off x="5138862" y="2465473"/>
            <a:ext cx="3213049" cy="4242700"/>
          </a:xfrm>
          <a:prstGeom prst="rect">
            <a:avLst/>
          </a:prstGeom>
          <a:solidFill>
            <a:schemeClr val="bg2">
              <a:lumMod val="20000"/>
              <a:lumOff val="80000"/>
            </a:schemeClr>
          </a:solidFill>
          <a:ln w="9525">
            <a:solidFill>
              <a:srgbClr val="003300"/>
            </a:solidFill>
            <a:miter lim="800000"/>
            <a:headEnd/>
            <a:tailEnd/>
          </a:ln>
        </p:spPr>
        <p:txBody>
          <a:bodyPr wrap="square">
            <a:spAutoFit/>
          </a:bodyPr>
          <a:lstStyle/>
          <a:p>
            <a:pPr algn="l">
              <a:lnSpc>
                <a:spcPct val="145000"/>
              </a:lnSpc>
            </a:pPr>
            <a:r>
              <a:rPr lang="en-US" altLang="zh-CN" sz="1400" dirty="0">
                <a:solidFill>
                  <a:srgbClr val="CC3300"/>
                </a:solidFill>
                <a:latin typeface="Arial Unicode MS" pitchFamily="34" charset="-122"/>
                <a:ea typeface="Arial Unicode MS" pitchFamily="34" charset="-122"/>
                <a:cs typeface="Arial Unicode MS" pitchFamily="34" charset="-122"/>
              </a:rPr>
              <a:t>      </a:t>
            </a:r>
            <a:r>
              <a:rPr lang="en-US" altLang="zh-CN" sz="1400" dirty="0" err="1">
                <a:solidFill>
                  <a:srgbClr val="CC3300"/>
                </a:solidFill>
                <a:latin typeface="Arial Unicode MS" pitchFamily="34" charset="-122"/>
                <a:ea typeface="Arial Unicode MS" pitchFamily="34" charset="-122"/>
                <a:cs typeface="Arial Unicode MS" pitchFamily="34" charset="-122"/>
              </a:rPr>
              <a:t>consumer:begin</a:t>
            </a:r>
            <a:endParaRPr lang="en-US" altLang="zh-CN" sz="1400" dirty="0">
              <a:solidFill>
                <a:srgbClr val="CC3300"/>
              </a:solidFill>
              <a:latin typeface="Arial Unicode MS" pitchFamily="34" charset="-122"/>
              <a:ea typeface="Arial Unicode MS" pitchFamily="34" charset="-122"/>
              <a:cs typeface="Arial Unicode MS" pitchFamily="34" charset="-122"/>
            </a:endParaRPr>
          </a:p>
          <a:p>
            <a:pPr algn="l">
              <a:lnSpc>
                <a:spcPct val="145000"/>
              </a:lnSpc>
            </a:pPr>
            <a:r>
              <a:rPr lang="en-US" altLang="zh-CN" sz="1400" dirty="0">
                <a:solidFill>
                  <a:srgbClr val="000000"/>
                </a:solidFill>
                <a:latin typeface="Arial Unicode MS" pitchFamily="34" charset="-122"/>
                <a:ea typeface="Arial Unicode MS" pitchFamily="34" charset="-122"/>
                <a:cs typeface="Arial Unicode MS" pitchFamily="34" charset="-122"/>
              </a:rPr>
              <a:t>          repeat</a:t>
            </a:r>
          </a:p>
          <a:p>
            <a:pPr algn="l">
              <a:lnSpc>
                <a:spcPct val="145000"/>
              </a:lnSpc>
            </a:pPr>
            <a:r>
              <a:rPr lang="en-US" altLang="zh-CN" sz="1400" dirty="0">
                <a:solidFill>
                  <a:srgbClr val="000000"/>
                </a:solidFill>
                <a:latin typeface="Arial Unicode MS" pitchFamily="34" charset="-122"/>
                <a:ea typeface="Arial Unicode MS" pitchFamily="34" charset="-122"/>
                <a:cs typeface="Arial Unicode MS" pitchFamily="34" charset="-122"/>
              </a:rPr>
              <a:t>            </a:t>
            </a:r>
            <a:r>
              <a:rPr lang="en-US" altLang="zh-CN" sz="1400" b="1" dirty="0">
                <a:solidFill>
                  <a:srgbClr val="008080"/>
                </a:solidFill>
                <a:latin typeface="Arial Unicode MS" pitchFamily="34" charset="-122"/>
                <a:ea typeface="Arial Unicode MS" pitchFamily="34" charset="-122"/>
                <a:cs typeface="Arial Unicode MS" pitchFamily="34" charset="-122"/>
              </a:rPr>
              <a:t>wait(full);</a:t>
            </a:r>
          </a:p>
          <a:p>
            <a:pPr algn="l">
              <a:lnSpc>
                <a:spcPct val="145000"/>
              </a:lnSpc>
            </a:pPr>
            <a:r>
              <a:rPr lang="en-US" altLang="zh-CN" sz="1400" b="1" dirty="0">
                <a:solidFill>
                  <a:srgbClr val="008080"/>
                </a:solidFill>
                <a:latin typeface="Arial Unicode MS" pitchFamily="34" charset="-122"/>
                <a:ea typeface="Arial Unicode MS" pitchFamily="34" charset="-122"/>
                <a:cs typeface="Arial Unicode MS" pitchFamily="34" charset="-122"/>
              </a:rPr>
              <a:t>            wait(</a:t>
            </a:r>
            <a:r>
              <a:rPr lang="en-US" altLang="zh-CN" sz="1400" b="1" dirty="0" err="1">
                <a:solidFill>
                  <a:srgbClr val="008080"/>
                </a:solidFill>
                <a:latin typeface="Arial Unicode MS" pitchFamily="34" charset="-122"/>
                <a:ea typeface="Arial Unicode MS" pitchFamily="34" charset="-122"/>
                <a:cs typeface="Arial Unicode MS" pitchFamily="34" charset="-122"/>
              </a:rPr>
              <a:t>mutex</a:t>
            </a:r>
            <a:r>
              <a:rPr lang="en-US" altLang="zh-CN" sz="1400" b="1" dirty="0">
                <a:solidFill>
                  <a:srgbClr val="008080"/>
                </a:solidFill>
                <a:latin typeface="Arial Unicode MS" pitchFamily="34" charset="-122"/>
                <a:ea typeface="Arial Unicode MS" pitchFamily="34" charset="-122"/>
                <a:cs typeface="Arial Unicode MS" pitchFamily="34" charset="-122"/>
              </a:rPr>
              <a:t>);</a:t>
            </a:r>
          </a:p>
          <a:p>
            <a:pPr algn="l">
              <a:lnSpc>
                <a:spcPct val="145000"/>
              </a:lnSpc>
            </a:pPr>
            <a:r>
              <a:rPr lang="en-US" altLang="zh-CN" sz="1400" dirty="0">
                <a:solidFill>
                  <a:srgbClr val="000000"/>
                </a:solidFill>
                <a:latin typeface="Arial Unicode MS" pitchFamily="34" charset="-122"/>
                <a:ea typeface="Arial Unicode MS" pitchFamily="34" charset="-122"/>
                <a:cs typeface="Arial Unicode MS" pitchFamily="34" charset="-122"/>
              </a:rPr>
              <a:t>            </a:t>
            </a:r>
            <a:r>
              <a:rPr lang="en-US" altLang="zh-CN" sz="1400" b="1" dirty="0" err="1">
                <a:solidFill>
                  <a:srgbClr val="FF0000"/>
                </a:solidFill>
                <a:latin typeface="Arial Unicode MS" pitchFamily="34" charset="-122"/>
                <a:ea typeface="Arial Unicode MS" pitchFamily="34" charset="-122"/>
                <a:cs typeface="Arial Unicode MS" pitchFamily="34" charset="-122"/>
              </a:rPr>
              <a:t>nextc</a:t>
            </a:r>
            <a:r>
              <a:rPr lang="en-US" altLang="zh-CN" sz="1400" b="1" dirty="0">
                <a:solidFill>
                  <a:srgbClr val="FF0000"/>
                </a:solidFill>
                <a:latin typeface="Arial Unicode MS" pitchFamily="34" charset="-122"/>
                <a:ea typeface="Arial Unicode MS" pitchFamily="34" charset="-122"/>
                <a:cs typeface="Arial Unicode MS" pitchFamily="34" charset="-122"/>
              </a:rPr>
              <a:t>∶ =buffer(out);</a:t>
            </a:r>
          </a:p>
          <a:p>
            <a:pPr algn="l">
              <a:lnSpc>
                <a:spcPct val="145000"/>
              </a:lnSpc>
            </a:pPr>
            <a:r>
              <a:rPr lang="en-US" altLang="zh-CN" sz="1400" b="1" dirty="0">
                <a:solidFill>
                  <a:srgbClr val="FF0000"/>
                </a:solidFill>
                <a:latin typeface="Arial Unicode MS" pitchFamily="34" charset="-122"/>
                <a:ea typeface="Arial Unicode MS" pitchFamily="34" charset="-122"/>
                <a:cs typeface="Arial Unicode MS" pitchFamily="34" charset="-122"/>
              </a:rPr>
              <a:t>            out∶ =(out+1) mod n;</a:t>
            </a:r>
          </a:p>
          <a:p>
            <a:pPr algn="l">
              <a:lnSpc>
                <a:spcPct val="145000"/>
              </a:lnSpc>
            </a:pPr>
            <a:r>
              <a:rPr lang="en-US" altLang="zh-CN" sz="1400" dirty="0">
                <a:solidFill>
                  <a:srgbClr val="000000"/>
                </a:solidFill>
                <a:latin typeface="Arial Unicode MS" pitchFamily="34" charset="-122"/>
                <a:ea typeface="Arial Unicode MS" pitchFamily="34" charset="-122"/>
                <a:cs typeface="Arial Unicode MS" pitchFamily="34" charset="-122"/>
              </a:rPr>
              <a:t>            </a:t>
            </a:r>
            <a:r>
              <a:rPr lang="en-US" altLang="zh-CN" sz="1400" b="1" dirty="0">
                <a:solidFill>
                  <a:srgbClr val="008080"/>
                </a:solidFill>
                <a:latin typeface="Arial Unicode MS" pitchFamily="34" charset="-122"/>
                <a:ea typeface="Arial Unicode MS" pitchFamily="34" charset="-122"/>
                <a:cs typeface="Arial Unicode MS" pitchFamily="34" charset="-122"/>
              </a:rPr>
              <a:t>signal(</a:t>
            </a:r>
            <a:r>
              <a:rPr lang="en-US" altLang="zh-CN" sz="1400" b="1" dirty="0" err="1">
                <a:solidFill>
                  <a:srgbClr val="008080"/>
                </a:solidFill>
                <a:latin typeface="Arial Unicode MS" pitchFamily="34" charset="-122"/>
                <a:ea typeface="Arial Unicode MS" pitchFamily="34" charset="-122"/>
                <a:cs typeface="Arial Unicode MS" pitchFamily="34" charset="-122"/>
              </a:rPr>
              <a:t>mutex</a:t>
            </a:r>
            <a:r>
              <a:rPr lang="en-US" altLang="zh-CN" sz="1400" b="1" dirty="0">
                <a:solidFill>
                  <a:srgbClr val="008080"/>
                </a:solidFill>
                <a:latin typeface="Arial Unicode MS" pitchFamily="34" charset="-122"/>
                <a:ea typeface="Arial Unicode MS" pitchFamily="34" charset="-122"/>
                <a:cs typeface="Arial Unicode MS" pitchFamily="34" charset="-122"/>
              </a:rPr>
              <a:t>);</a:t>
            </a:r>
          </a:p>
          <a:p>
            <a:pPr algn="l">
              <a:lnSpc>
                <a:spcPct val="145000"/>
              </a:lnSpc>
            </a:pPr>
            <a:r>
              <a:rPr lang="en-US" altLang="zh-CN" sz="1400" b="1" dirty="0">
                <a:solidFill>
                  <a:srgbClr val="008080"/>
                </a:solidFill>
                <a:latin typeface="Arial Unicode MS" pitchFamily="34" charset="-122"/>
                <a:ea typeface="Arial Unicode MS" pitchFamily="34" charset="-122"/>
                <a:cs typeface="Arial Unicode MS" pitchFamily="34" charset="-122"/>
              </a:rPr>
              <a:t>            signal(empty);</a:t>
            </a:r>
            <a:endParaRPr lang="en-US" altLang="zh-CN" sz="1400" dirty="0">
              <a:solidFill>
                <a:srgbClr val="000000"/>
              </a:solidFill>
              <a:latin typeface="Arial Unicode MS" pitchFamily="34" charset="-122"/>
              <a:ea typeface="Arial Unicode MS" pitchFamily="34" charset="-122"/>
              <a:cs typeface="Arial Unicode MS" pitchFamily="34" charset="-122"/>
            </a:endParaRPr>
          </a:p>
          <a:p>
            <a:pPr algn="l">
              <a:lnSpc>
                <a:spcPct val="145000"/>
              </a:lnSpc>
            </a:pPr>
            <a:r>
              <a:rPr lang="en-US" altLang="zh-CN" sz="1400" dirty="0">
                <a:solidFill>
                  <a:srgbClr val="000000"/>
                </a:solidFill>
                <a:latin typeface="Arial Unicode MS" pitchFamily="34" charset="-122"/>
                <a:ea typeface="Arial Unicode MS" pitchFamily="34" charset="-122"/>
                <a:cs typeface="Arial Unicode MS" pitchFamily="34" charset="-122"/>
              </a:rPr>
              <a:t>            consumer the item in </a:t>
            </a:r>
            <a:r>
              <a:rPr lang="en-US" altLang="zh-CN" sz="1400" dirty="0" err="1">
                <a:solidFill>
                  <a:srgbClr val="000000"/>
                </a:solidFill>
                <a:latin typeface="Arial Unicode MS" pitchFamily="34" charset="-122"/>
                <a:ea typeface="Arial Unicode MS" pitchFamily="34" charset="-122"/>
                <a:cs typeface="Arial Unicode MS" pitchFamily="34" charset="-122"/>
              </a:rPr>
              <a:t>nextc</a:t>
            </a:r>
            <a:r>
              <a:rPr lang="en-US" altLang="zh-CN" sz="1400" dirty="0">
                <a:solidFill>
                  <a:srgbClr val="000000"/>
                </a:solidFill>
                <a:latin typeface="Arial Unicode MS" pitchFamily="34" charset="-122"/>
                <a:ea typeface="Arial Unicode MS" pitchFamily="34" charset="-122"/>
                <a:cs typeface="Arial Unicode MS" pitchFamily="34" charset="-122"/>
              </a:rPr>
              <a:t>;</a:t>
            </a:r>
          </a:p>
          <a:p>
            <a:pPr algn="l">
              <a:lnSpc>
                <a:spcPct val="145000"/>
              </a:lnSpc>
            </a:pPr>
            <a:r>
              <a:rPr lang="en-US" altLang="zh-CN" sz="1400" dirty="0">
                <a:solidFill>
                  <a:srgbClr val="000000"/>
                </a:solidFill>
                <a:latin typeface="Arial Unicode MS" pitchFamily="34" charset="-122"/>
                <a:ea typeface="Arial Unicode MS" pitchFamily="34" charset="-122"/>
                <a:cs typeface="Arial Unicode MS" pitchFamily="34" charset="-122"/>
              </a:rPr>
              <a:t>          until false;</a:t>
            </a:r>
          </a:p>
          <a:p>
            <a:pPr algn="l">
              <a:lnSpc>
                <a:spcPct val="145000"/>
              </a:lnSpc>
            </a:pPr>
            <a:r>
              <a:rPr lang="en-US" altLang="zh-CN" sz="1400" dirty="0">
                <a:solidFill>
                  <a:srgbClr val="000000"/>
                </a:solidFill>
                <a:latin typeface="Arial Unicode MS" pitchFamily="34" charset="-122"/>
                <a:ea typeface="Arial Unicode MS" pitchFamily="34" charset="-122"/>
                <a:cs typeface="Arial Unicode MS" pitchFamily="34" charset="-122"/>
              </a:rPr>
              <a:t>       </a:t>
            </a:r>
            <a:r>
              <a:rPr lang="en-US" altLang="zh-CN" sz="1400" dirty="0">
                <a:solidFill>
                  <a:srgbClr val="CC3300"/>
                </a:solidFill>
                <a:latin typeface="Arial Unicode MS" pitchFamily="34" charset="-122"/>
                <a:ea typeface="Arial Unicode MS" pitchFamily="34" charset="-122"/>
                <a:cs typeface="Arial Unicode MS" pitchFamily="34" charset="-122"/>
              </a:rPr>
              <a:t>end</a:t>
            </a:r>
          </a:p>
          <a:p>
            <a:pPr algn="l">
              <a:lnSpc>
                <a:spcPct val="145000"/>
              </a:lnSpc>
            </a:pPr>
            <a:r>
              <a:rPr lang="en-US" altLang="zh-CN" sz="1800" dirty="0">
                <a:solidFill>
                  <a:srgbClr val="000000"/>
                </a:solidFill>
                <a:latin typeface="Arial Unicode MS" pitchFamily="34" charset="-122"/>
                <a:ea typeface="Arial Unicode MS" pitchFamily="34" charset="-122"/>
                <a:cs typeface="Arial Unicode MS" pitchFamily="34" charset="-122"/>
              </a:rPr>
              <a:t>    </a:t>
            </a:r>
            <a:r>
              <a:rPr lang="en-US" altLang="zh-CN" sz="1400" dirty="0" err="1">
                <a:solidFill>
                  <a:srgbClr val="000000"/>
                </a:solidFill>
                <a:latin typeface="Arial Unicode MS" pitchFamily="34" charset="-122"/>
                <a:ea typeface="Arial Unicode MS" pitchFamily="34" charset="-122"/>
                <a:cs typeface="Arial Unicode MS" pitchFamily="34" charset="-122"/>
              </a:rPr>
              <a:t>parend</a:t>
            </a:r>
            <a:endParaRPr lang="en-US" altLang="zh-CN" sz="1400" dirty="0">
              <a:solidFill>
                <a:srgbClr val="000000"/>
              </a:solidFill>
              <a:latin typeface="Arial Unicode MS" pitchFamily="34" charset="-122"/>
              <a:ea typeface="Arial Unicode MS" pitchFamily="34" charset="-122"/>
              <a:cs typeface="Arial Unicode MS" pitchFamily="34" charset="-122"/>
            </a:endParaRPr>
          </a:p>
          <a:p>
            <a:pPr algn="l">
              <a:lnSpc>
                <a:spcPct val="145000"/>
              </a:lnSpc>
            </a:pPr>
            <a:r>
              <a:rPr lang="en-US" altLang="zh-CN" sz="1400" dirty="0">
                <a:solidFill>
                  <a:srgbClr val="000000"/>
                </a:solidFill>
                <a:latin typeface="Arial Unicode MS" pitchFamily="34" charset="-122"/>
                <a:ea typeface="Arial Unicode MS" pitchFamily="34" charset="-122"/>
                <a:cs typeface="Arial Unicode MS" pitchFamily="34" charset="-122"/>
              </a:rPr>
              <a:t>  end </a:t>
            </a:r>
          </a:p>
        </p:txBody>
      </p:sp>
      <p:sp>
        <p:nvSpPr>
          <p:cNvPr id="17" name="AutoShape 7"/>
          <p:cNvSpPr>
            <a:spLocks/>
          </p:cNvSpPr>
          <p:nvPr/>
        </p:nvSpPr>
        <p:spPr bwMode="auto">
          <a:xfrm>
            <a:off x="3746464" y="2369796"/>
            <a:ext cx="1057521" cy="913876"/>
          </a:xfrm>
          <a:prstGeom prst="borderCallout1">
            <a:avLst>
              <a:gd name="adj1" fmla="val 17648"/>
              <a:gd name="adj2" fmla="val 105569"/>
              <a:gd name="adj3" fmla="val 141667"/>
              <a:gd name="adj4" fmla="val 187125"/>
            </a:avLst>
          </a:prstGeom>
          <a:solidFill>
            <a:srgbClr val="FFFF99"/>
          </a:solidFill>
          <a:ln w="952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000000"/>
                </a:solidFill>
                <a:effectLst/>
                <a:uLnTx/>
                <a:uFillTx/>
                <a:latin typeface="宋体" pitchFamily="2" charset="-122"/>
                <a:ea typeface="Arial Unicode MS" pitchFamily="34" charset="-122"/>
                <a:cs typeface="Arial Unicode MS" pitchFamily="34" charset="-122"/>
              </a:rPr>
              <a:t>存储所要使用的项</a:t>
            </a:r>
          </a:p>
        </p:txBody>
      </p:sp>
    </p:spTree>
    <p:extLst>
      <p:ext uri="{BB962C8B-B14F-4D97-AF65-F5344CB8AC3E}">
        <p14:creationId xmlns:p14="http://schemas.microsoft.com/office/powerpoint/2010/main" val="255060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程序执行</a:t>
            </a: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86004" y="785625"/>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1368152"/>
          </a:xfrm>
          <a:prstGeom prst="wedgeRectCallout">
            <a:avLst>
              <a:gd name="adj1" fmla="val -58540"/>
              <a:gd name="adj2" fmla="val -47244"/>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9728" lvl="0" algn="l" fontAlgn="auto">
              <a:lnSpc>
                <a:spcPct val="150000"/>
              </a:lnSpc>
              <a:spcBef>
                <a:spcPts val="400"/>
              </a:spcBef>
              <a:spcAft>
                <a:spcPts val="0"/>
              </a:spcAft>
              <a:buClr>
                <a:srgbClr val="2DA2BF"/>
              </a:buClr>
              <a:buSzPct val="68000"/>
            </a:pPr>
            <a:r>
              <a:rPr lang="zh-CN" altLang="en-US" sz="2800" b="1" dirty="0">
                <a:solidFill>
                  <a:schemeClr val="tx1"/>
                </a:solidFill>
                <a:latin typeface="微软雅黑" panose="020B0503020204020204" pitchFamily="34" charset="-122"/>
                <a:ea typeface="微软雅黑" panose="020B0503020204020204" pitchFamily="34" charset="-122"/>
                <a:cs typeface="+mj-cs"/>
              </a:rPr>
              <a:t>程序的顺序执行与并发执行</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pic>
        <p:nvPicPr>
          <p:cNvPr id="16" name="Picture 4" descr="并发工作的效率提升"/>
          <p:cNvPicPr>
            <a:picLocks noChangeAspect="1" noChangeArrowheads="1"/>
          </p:cNvPicPr>
          <p:nvPr/>
        </p:nvPicPr>
        <p:blipFill>
          <a:blip r:embed="rId2" cstate="print"/>
          <a:srcRect b="43301"/>
          <a:stretch>
            <a:fillRect/>
          </a:stretch>
        </p:blipFill>
        <p:spPr bwMode="auto">
          <a:xfrm>
            <a:off x="3908839" y="2455334"/>
            <a:ext cx="5098732" cy="1512168"/>
          </a:xfrm>
          <a:prstGeom prst="rect">
            <a:avLst/>
          </a:prstGeom>
          <a:noFill/>
          <a:ln w="9525">
            <a:noFill/>
            <a:miter lim="800000"/>
            <a:headEnd/>
            <a:tailEnd/>
          </a:ln>
        </p:spPr>
      </p:pic>
      <p:pic>
        <p:nvPicPr>
          <p:cNvPr id="17" name="Picture 4" descr="并发工作的效率提升"/>
          <p:cNvPicPr>
            <a:picLocks noChangeAspect="1" noChangeArrowheads="1"/>
          </p:cNvPicPr>
          <p:nvPr/>
        </p:nvPicPr>
        <p:blipFill>
          <a:blip r:embed="rId2" cstate="print"/>
          <a:srcRect t="54891"/>
          <a:stretch>
            <a:fillRect/>
          </a:stretch>
        </p:blipFill>
        <p:spPr bwMode="auto">
          <a:xfrm>
            <a:off x="256336" y="4615574"/>
            <a:ext cx="8134164" cy="1919290"/>
          </a:xfrm>
          <a:prstGeom prst="rect">
            <a:avLst/>
          </a:prstGeom>
          <a:noFill/>
          <a:ln w="9525">
            <a:noFill/>
            <a:miter lim="800000"/>
            <a:headEnd/>
            <a:tailEnd/>
          </a:ln>
        </p:spPr>
      </p:pic>
    </p:spTree>
    <p:extLst>
      <p:ext uri="{BB962C8B-B14F-4D97-AF65-F5344CB8AC3E}">
        <p14:creationId xmlns:p14="http://schemas.microsoft.com/office/powerpoint/2010/main" val="380207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睡眠理发师</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2" name="Rectangle 2"/>
          <p:cNvSpPr txBox="1">
            <a:spLocks noRot="1" noChangeArrowheads="1"/>
          </p:cNvSpPr>
          <p:nvPr/>
        </p:nvSpPr>
        <p:spPr bwMode="auto">
          <a:xfrm>
            <a:off x="175593" y="1412776"/>
            <a:ext cx="8540750" cy="822920"/>
          </a:xfrm>
          <a:prstGeom prst="rect">
            <a:avLst/>
          </a:prstGeom>
          <a:solidFill>
            <a:srgbClr val="FFFFCC"/>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rPr>
              <a:t>利用记录型信号量解决生产者</a:t>
            </a:r>
            <a:r>
              <a:rPr kumimoji="1" lang="en-US" altLang="zh-CN"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黑体" pitchFamily="2" charset="-122"/>
                <a:cs typeface="+mj-cs"/>
              </a:rPr>
              <a:t>—</a:t>
            </a:r>
            <a:r>
              <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rPr>
              <a:t>消费者问题</a:t>
            </a:r>
          </a:p>
        </p:txBody>
      </p:sp>
      <p:sp>
        <p:nvSpPr>
          <p:cNvPr id="10" name="Rectangle 6"/>
          <p:cNvSpPr>
            <a:spLocks noChangeArrowheads="1"/>
          </p:cNvSpPr>
          <p:nvPr/>
        </p:nvSpPr>
        <p:spPr bwMode="auto">
          <a:xfrm>
            <a:off x="121283" y="3597530"/>
            <a:ext cx="4572000" cy="3046988"/>
          </a:xfrm>
          <a:prstGeom prst="rect">
            <a:avLst/>
          </a:prstGeom>
          <a:solidFill>
            <a:schemeClr val="bg2">
              <a:lumMod val="20000"/>
              <a:lumOff val="80000"/>
            </a:schemeClr>
          </a:solidFill>
          <a:ln w="9525" algn="ctr">
            <a:noFill/>
            <a:miter lim="800000"/>
            <a:headEnd/>
            <a:tailEnd/>
          </a:ln>
        </p:spPr>
        <p:txBody>
          <a:bodyPr>
            <a:spAutoFit/>
          </a:bodyPr>
          <a:lstStyle/>
          <a:p>
            <a:pPr algn="l"/>
            <a:r>
              <a:rPr lang="en-US" altLang="zh-CN" b="1" dirty="0">
                <a:solidFill>
                  <a:srgbClr val="000000"/>
                </a:solidFill>
                <a:latin typeface="Arial Unicode MS" pitchFamily="34" charset="-122"/>
                <a:ea typeface="Arial Unicode MS" pitchFamily="34" charset="-122"/>
                <a:cs typeface="Arial Unicode MS" pitchFamily="34" charset="-122"/>
              </a:rPr>
              <a:t>producer an item </a:t>
            </a:r>
            <a:r>
              <a:rPr lang="en-US" altLang="zh-CN" b="1" dirty="0" err="1">
                <a:solidFill>
                  <a:srgbClr val="000000"/>
                </a:solidFill>
                <a:latin typeface="Arial Unicode MS" pitchFamily="34" charset="-122"/>
                <a:ea typeface="Arial Unicode MS" pitchFamily="34" charset="-122"/>
                <a:cs typeface="Arial Unicode MS" pitchFamily="34" charset="-122"/>
              </a:rPr>
              <a:t>nextp</a:t>
            </a:r>
            <a:r>
              <a:rPr lang="en-US" altLang="zh-CN" b="1" dirty="0">
                <a:solidFill>
                  <a:srgbClr val="000000"/>
                </a:solidFill>
                <a:latin typeface="Arial Unicode MS" pitchFamily="34" charset="-122"/>
                <a:ea typeface="Arial Unicode MS" pitchFamily="34" charset="-122"/>
                <a:cs typeface="Arial Unicode MS" pitchFamily="34" charset="-122"/>
              </a:rPr>
              <a:t>;</a:t>
            </a:r>
          </a:p>
          <a:p>
            <a:pPr algn="l"/>
            <a:r>
              <a:rPr lang="en-US" altLang="zh-CN" b="1" dirty="0">
                <a:solidFill>
                  <a:srgbClr val="000000"/>
                </a:solidFill>
                <a:latin typeface="Arial Unicode MS" pitchFamily="34" charset="-122"/>
                <a:ea typeface="Arial Unicode MS" pitchFamily="34" charset="-122"/>
                <a:cs typeface="Arial Unicode MS" pitchFamily="34" charset="-122"/>
              </a:rPr>
              <a:t>            …</a:t>
            </a:r>
          </a:p>
          <a:p>
            <a:pPr algn="l"/>
            <a:r>
              <a:rPr lang="en-US" altLang="zh-CN" b="1" dirty="0">
                <a:solidFill>
                  <a:srgbClr val="000000"/>
                </a:solidFill>
                <a:latin typeface="Arial Unicode MS" pitchFamily="34" charset="-122"/>
                <a:ea typeface="Arial Unicode MS" pitchFamily="34" charset="-122"/>
                <a:cs typeface="Arial Unicode MS" pitchFamily="34" charset="-122"/>
              </a:rPr>
              <a:t>         </a:t>
            </a:r>
            <a:r>
              <a:rPr lang="en-US" altLang="zh-CN" b="1" dirty="0">
                <a:solidFill>
                  <a:srgbClr val="FF0000"/>
                </a:solidFill>
                <a:latin typeface="Arial Unicode MS" pitchFamily="34" charset="-122"/>
                <a:ea typeface="Arial Unicode MS" pitchFamily="34" charset="-122"/>
                <a:cs typeface="Arial Unicode MS" pitchFamily="34" charset="-122"/>
              </a:rPr>
              <a:t>wait(</a:t>
            </a:r>
            <a:r>
              <a:rPr lang="en-US" altLang="zh-CN" b="1" dirty="0" err="1">
                <a:solidFill>
                  <a:srgbClr val="FF0000"/>
                </a:solidFill>
                <a:latin typeface="Arial Unicode MS" pitchFamily="34" charset="-122"/>
                <a:ea typeface="Arial Unicode MS" pitchFamily="34" charset="-122"/>
                <a:cs typeface="Arial Unicode MS" pitchFamily="34" charset="-122"/>
              </a:rPr>
              <a:t>mutex</a:t>
            </a:r>
            <a:r>
              <a:rPr lang="en-US" altLang="zh-CN" b="1" dirty="0">
                <a:solidFill>
                  <a:srgbClr val="FF0000"/>
                </a:solidFill>
                <a:latin typeface="Arial Unicode MS" pitchFamily="34" charset="-122"/>
                <a:ea typeface="Arial Unicode MS" pitchFamily="34" charset="-122"/>
                <a:cs typeface="Arial Unicode MS" pitchFamily="34" charset="-122"/>
              </a:rPr>
              <a:t>); </a:t>
            </a:r>
          </a:p>
          <a:p>
            <a:pPr algn="l"/>
            <a:r>
              <a:rPr lang="en-US" altLang="zh-CN" b="1" dirty="0">
                <a:solidFill>
                  <a:srgbClr val="FF0000"/>
                </a:solidFill>
                <a:latin typeface="Arial Unicode MS" pitchFamily="34" charset="-122"/>
                <a:ea typeface="Arial Unicode MS" pitchFamily="34" charset="-122"/>
                <a:cs typeface="Arial Unicode MS" pitchFamily="34" charset="-122"/>
              </a:rPr>
              <a:t>         wait(empty);</a:t>
            </a:r>
          </a:p>
          <a:p>
            <a:pPr algn="l"/>
            <a:r>
              <a:rPr lang="en-US" altLang="zh-CN" b="1" dirty="0">
                <a:solidFill>
                  <a:srgbClr val="000000"/>
                </a:solidFill>
                <a:latin typeface="Arial Unicode MS" pitchFamily="34" charset="-122"/>
                <a:ea typeface="Arial Unicode MS" pitchFamily="34" charset="-122"/>
                <a:cs typeface="Arial Unicode MS" pitchFamily="34" charset="-122"/>
              </a:rPr>
              <a:t>         buffer(in)∶=</a:t>
            </a:r>
            <a:r>
              <a:rPr lang="en-US" altLang="zh-CN" b="1" dirty="0" err="1">
                <a:solidFill>
                  <a:srgbClr val="000000"/>
                </a:solidFill>
                <a:latin typeface="Arial Unicode MS" pitchFamily="34" charset="-122"/>
                <a:ea typeface="Arial Unicode MS" pitchFamily="34" charset="-122"/>
                <a:cs typeface="Arial Unicode MS" pitchFamily="34" charset="-122"/>
              </a:rPr>
              <a:t>nextp</a:t>
            </a:r>
            <a:r>
              <a:rPr lang="en-US" altLang="zh-CN" b="1" dirty="0">
                <a:solidFill>
                  <a:srgbClr val="000000"/>
                </a:solidFill>
                <a:latin typeface="Arial Unicode MS" pitchFamily="34" charset="-122"/>
                <a:ea typeface="Arial Unicode MS" pitchFamily="34" charset="-122"/>
                <a:cs typeface="Arial Unicode MS" pitchFamily="34" charset="-122"/>
              </a:rPr>
              <a:t>;</a:t>
            </a:r>
          </a:p>
          <a:p>
            <a:pPr algn="l"/>
            <a:r>
              <a:rPr lang="en-US" altLang="zh-CN" b="1" dirty="0">
                <a:solidFill>
                  <a:srgbClr val="000000"/>
                </a:solidFill>
                <a:latin typeface="Arial Unicode MS" pitchFamily="34" charset="-122"/>
                <a:ea typeface="Arial Unicode MS" pitchFamily="34" charset="-122"/>
                <a:cs typeface="Arial Unicode MS" pitchFamily="34" charset="-122"/>
              </a:rPr>
              <a:t>         in∶=(in+1) mod n;</a:t>
            </a:r>
          </a:p>
          <a:p>
            <a:pPr algn="l"/>
            <a:r>
              <a:rPr lang="en-US" altLang="zh-CN" b="1" dirty="0">
                <a:solidFill>
                  <a:srgbClr val="000000"/>
                </a:solidFill>
                <a:latin typeface="Arial Unicode MS" pitchFamily="34" charset="-122"/>
                <a:ea typeface="Arial Unicode MS" pitchFamily="34" charset="-122"/>
                <a:cs typeface="Arial Unicode MS" pitchFamily="34" charset="-122"/>
              </a:rPr>
              <a:t>         </a:t>
            </a:r>
            <a:r>
              <a:rPr lang="en-US" altLang="zh-CN" b="1" dirty="0">
                <a:solidFill>
                  <a:srgbClr val="9900FF"/>
                </a:solidFill>
                <a:latin typeface="Arial Unicode MS" pitchFamily="34" charset="-122"/>
                <a:ea typeface="Arial Unicode MS" pitchFamily="34" charset="-122"/>
                <a:cs typeface="Arial Unicode MS" pitchFamily="34" charset="-122"/>
              </a:rPr>
              <a:t>signal(</a:t>
            </a:r>
            <a:r>
              <a:rPr lang="en-US" altLang="zh-CN" b="1" dirty="0" err="1">
                <a:solidFill>
                  <a:srgbClr val="9900FF"/>
                </a:solidFill>
                <a:latin typeface="Arial Unicode MS" pitchFamily="34" charset="-122"/>
                <a:ea typeface="Arial Unicode MS" pitchFamily="34" charset="-122"/>
                <a:cs typeface="Arial Unicode MS" pitchFamily="34" charset="-122"/>
              </a:rPr>
              <a:t>mutex</a:t>
            </a:r>
            <a:r>
              <a:rPr lang="en-US" altLang="zh-CN" b="1" dirty="0">
                <a:solidFill>
                  <a:srgbClr val="9900FF"/>
                </a:solidFill>
                <a:latin typeface="Arial Unicode MS" pitchFamily="34" charset="-122"/>
                <a:ea typeface="Arial Unicode MS" pitchFamily="34" charset="-122"/>
                <a:cs typeface="Arial Unicode MS" pitchFamily="34" charset="-122"/>
              </a:rPr>
              <a:t>);</a:t>
            </a:r>
          </a:p>
          <a:p>
            <a:pPr algn="l"/>
            <a:r>
              <a:rPr lang="en-US" altLang="zh-CN" b="1" dirty="0">
                <a:solidFill>
                  <a:srgbClr val="9900FF"/>
                </a:solidFill>
                <a:latin typeface="Arial Unicode MS" pitchFamily="34" charset="-122"/>
                <a:ea typeface="Arial Unicode MS" pitchFamily="34" charset="-122"/>
                <a:cs typeface="Arial Unicode MS" pitchFamily="34" charset="-122"/>
              </a:rPr>
              <a:t>         signal(full);</a:t>
            </a:r>
          </a:p>
        </p:txBody>
      </p:sp>
      <p:sp>
        <p:nvSpPr>
          <p:cNvPr id="13" name="Rectangle 7"/>
          <p:cNvSpPr>
            <a:spLocks noChangeArrowheads="1"/>
          </p:cNvSpPr>
          <p:nvPr/>
        </p:nvSpPr>
        <p:spPr bwMode="auto">
          <a:xfrm>
            <a:off x="4755530" y="3782196"/>
            <a:ext cx="4064942" cy="2677656"/>
          </a:xfrm>
          <a:prstGeom prst="rect">
            <a:avLst/>
          </a:prstGeom>
          <a:solidFill>
            <a:schemeClr val="bg2">
              <a:lumMod val="20000"/>
              <a:lumOff val="80000"/>
            </a:schemeClr>
          </a:solidFill>
          <a:ln w="9525" algn="ctr">
            <a:noFill/>
            <a:miter lim="800000"/>
            <a:headEnd/>
            <a:tailEnd/>
          </a:ln>
        </p:spPr>
        <p:txBody>
          <a:bodyPr wrap="square">
            <a:spAutoFit/>
          </a:bodyPr>
          <a:lstStyle/>
          <a:p>
            <a:pPr algn="l"/>
            <a:r>
              <a:rPr lang="zh-CN" altLang="en-US" b="1" dirty="0">
                <a:solidFill>
                  <a:srgbClr val="000000"/>
                </a:solidFill>
                <a:latin typeface="Arial Unicode MS" pitchFamily="34" charset="-122"/>
                <a:ea typeface="Arial Unicode MS" pitchFamily="34" charset="-122"/>
                <a:cs typeface="Arial Unicode MS" pitchFamily="34" charset="-122"/>
              </a:rPr>
              <a:t> </a:t>
            </a:r>
            <a:r>
              <a:rPr lang="en-US" altLang="zh-CN" b="1" dirty="0" err="1">
                <a:solidFill>
                  <a:srgbClr val="000000"/>
                </a:solidFill>
                <a:latin typeface="Arial Unicode MS" pitchFamily="34" charset="-122"/>
                <a:ea typeface="Arial Unicode MS" pitchFamily="34" charset="-122"/>
                <a:cs typeface="Arial Unicode MS" pitchFamily="34" charset="-122"/>
              </a:rPr>
              <a:t>consumer:begin</a:t>
            </a:r>
            <a:r>
              <a:rPr lang="en-US" altLang="zh-CN" b="1" dirty="0">
                <a:solidFill>
                  <a:srgbClr val="000000"/>
                </a:solidFill>
                <a:latin typeface="Arial Unicode MS" pitchFamily="34" charset="-122"/>
                <a:ea typeface="Arial Unicode MS" pitchFamily="34" charset="-122"/>
                <a:cs typeface="Arial Unicode MS" pitchFamily="34" charset="-122"/>
              </a:rPr>
              <a:t> </a:t>
            </a:r>
          </a:p>
          <a:p>
            <a:pPr algn="l"/>
            <a:r>
              <a:rPr lang="en-US" altLang="zh-CN" b="1" dirty="0">
                <a:solidFill>
                  <a:srgbClr val="000000"/>
                </a:solidFill>
                <a:latin typeface="Arial Unicode MS" pitchFamily="34" charset="-122"/>
                <a:ea typeface="Arial Unicode MS" pitchFamily="34" charset="-122"/>
                <a:cs typeface="Arial Unicode MS" pitchFamily="34" charset="-122"/>
              </a:rPr>
              <a:t>       </a:t>
            </a:r>
            <a:r>
              <a:rPr lang="en-US" altLang="zh-CN" b="1" dirty="0">
                <a:solidFill>
                  <a:srgbClr val="FF0000"/>
                </a:solidFill>
                <a:latin typeface="Arial Unicode MS" pitchFamily="34" charset="-122"/>
                <a:ea typeface="Arial Unicode MS" pitchFamily="34" charset="-122"/>
                <a:cs typeface="Arial Unicode MS" pitchFamily="34" charset="-122"/>
              </a:rPr>
              <a:t>wait(full);</a:t>
            </a:r>
          </a:p>
          <a:p>
            <a:pPr algn="l"/>
            <a:r>
              <a:rPr lang="en-US" altLang="zh-CN" b="1" dirty="0">
                <a:solidFill>
                  <a:srgbClr val="FF0000"/>
                </a:solidFill>
                <a:latin typeface="Arial Unicode MS" pitchFamily="34" charset="-122"/>
                <a:ea typeface="Arial Unicode MS" pitchFamily="34" charset="-122"/>
                <a:cs typeface="Arial Unicode MS" pitchFamily="34" charset="-122"/>
              </a:rPr>
              <a:t>       wait(</a:t>
            </a:r>
            <a:r>
              <a:rPr lang="en-US" altLang="zh-CN" b="1" dirty="0" err="1">
                <a:solidFill>
                  <a:srgbClr val="FF0000"/>
                </a:solidFill>
                <a:latin typeface="Arial Unicode MS" pitchFamily="34" charset="-122"/>
                <a:ea typeface="Arial Unicode MS" pitchFamily="34" charset="-122"/>
                <a:cs typeface="Arial Unicode MS" pitchFamily="34" charset="-122"/>
              </a:rPr>
              <a:t>mutex</a:t>
            </a:r>
            <a:r>
              <a:rPr lang="en-US" altLang="zh-CN" b="1" dirty="0">
                <a:solidFill>
                  <a:srgbClr val="FF0000"/>
                </a:solidFill>
                <a:latin typeface="Arial Unicode MS" pitchFamily="34" charset="-122"/>
                <a:ea typeface="Arial Unicode MS" pitchFamily="34" charset="-122"/>
                <a:cs typeface="Arial Unicode MS" pitchFamily="34" charset="-122"/>
              </a:rPr>
              <a:t>);</a:t>
            </a:r>
          </a:p>
          <a:p>
            <a:pPr algn="l"/>
            <a:r>
              <a:rPr lang="en-US" altLang="zh-CN" b="1" dirty="0">
                <a:solidFill>
                  <a:srgbClr val="000000"/>
                </a:solidFill>
                <a:latin typeface="Arial Unicode MS" pitchFamily="34" charset="-122"/>
                <a:ea typeface="Arial Unicode MS" pitchFamily="34" charset="-122"/>
                <a:cs typeface="Arial Unicode MS" pitchFamily="34" charset="-122"/>
              </a:rPr>
              <a:t>       </a:t>
            </a:r>
            <a:r>
              <a:rPr lang="en-US" altLang="zh-CN" b="1" dirty="0" err="1">
                <a:solidFill>
                  <a:srgbClr val="000000"/>
                </a:solidFill>
                <a:latin typeface="Arial Unicode MS" pitchFamily="34" charset="-122"/>
                <a:ea typeface="Arial Unicode MS" pitchFamily="34" charset="-122"/>
                <a:cs typeface="Arial Unicode MS" pitchFamily="34" charset="-122"/>
              </a:rPr>
              <a:t>nextc</a:t>
            </a:r>
            <a:r>
              <a:rPr lang="en-US" altLang="zh-CN" b="1" dirty="0">
                <a:solidFill>
                  <a:srgbClr val="000000"/>
                </a:solidFill>
                <a:latin typeface="Arial Unicode MS" pitchFamily="34" charset="-122"/>
                <a:ea typeface="Arial Unicode MS" pitchFamily="34" charset="-122"/>
                <a:cs typeface="Arial Unicode MS" pitchFamily="34" charset="-122"/>
              </a:rPr>
              <a:t>∶=buffer(out);</a:t>
            </a:r>
          </a:p>
          <a:p>
            <a:pPr algn="l"/>
            <a:r>
              <a:rPr lang="en-US" altLang="zh-CN" b="1" dirty="0">
                <a:solidFill>
                  <a:srgbClr val="000000"/>
                </a:solidFill>
                <a:latin typeface="Arial Unicode MS" pitchFamily="34" charset="-122"/>
                <a:ea typeface="Arial Unicode MS" pitchFamily="34" charset="-122"/>
                <a:cs typeface="Arial Unicode MS" pitchFamily="34" charset="-122"/>
              </a:rPr>
              <a:t>       out∶ =(out+1) mod n;</a:t>
            </a:r>
          </a:p>
          <a:p>
            <a:pPr algn="l"/>
            <a:r>
              <a:rPr lang="en-US" altLang="zh-CN" b="1" dirty="0">
                <a:solidFill>
                  <a:srgbClr val="000000"/>
                </a:solidFill>
                <a:latin typeface="Arial Unicode MS" pitchFamily="34" charset="-122"/>
                <a:ea typeface="Arial Unicode MS" pitchFamily="34" charset="-122"/>
                <a:cs typeface="Arial Unicode MS" pitchFamily="34" charset="-122"/>
              </a:rPr>
              <a:t>       </a:t>
            </a:r>
            <a:r>
              <a:rPr lang="en-US" altLang="zh-CN" b="1" dirty="0">
                <a:solidFill>
                  <a:srgbClr val="9900FF"/>
                </a:solidFill>
                <a:latin typeface="Arial Unicode MS" pitchFamily="34" charset="-122"/>
                <a:ea typeface="Arial Unicode MS" pitchFamily="34" charset="-122"/>
                <a:cs typeface="Arial Unicode MS" pitchFamily="34" charset="-122"/>
              </a:rPr>
              <a:t>signal(</a:t>
            </a:r>
            <a:r>
              <a:rPr lang="en-US" altLang="zh-CN" b="1" dirty="0" err="1">
                <a:solidFill>
                  <a:srgbClr val="9900FF"/>
                </a:solidFill>
                <a:latin typeface="Arial Unicode MS" pitchFamily="34" charset="-122"/>
                <a:ea typeface="Arial Unicode MS" pitchFamily="34" charset="-122"/>
                <a:cs typeface="Arial Unicode MS" pitchFamily="34" charset="-122"/>
              </a:rPr>
              <a:t>mutex</a:t>
            </a:r>
            <a:r>
              <a:rPr lang="en-US" altLang="zh-CN" b="1" dirty="0">
                <a:solidFill>
                  <a:srgbClr val="9900FF"/>
                </a:solidFill>
                <a:latin typeface="Arial Unicode MS" pitchFamily="34" charset="-122"/>
                <a:ea typeface="Arial Unicode MS" pitchFamily="34" charset="-122"/>
                <a:cs typeface="Arial Unicode MS" pitchFamily="34" charset="-122"/>
              </a:rPr>
              <a:t>);</a:t>
            </a:r>
          </a:p>
          <a:p>
            <a:pPr algn="l"/>
            <a:r>
              <a:rPr lang="en-US" altLang="zh-CN" b="1" dirty="0">
                <a:solidFill>
                  <a:srgbClr val="9900FF"/>
                </a:solidFill>
                <a:latin typeface="Arial Unicode MS" pitchFamily="34" charset="-122"/>
                <a:ea typeface="Arial Unicode MS" pitchFamily="34" charset="-122"/>
                <a:cs typeface="Arial Unicode MS" pitchFamily="34" charset="-122"/>
              </a:rPr>
              <a:t>       signal(empty);</a:t>
            </a:r>
            <a:endParaRPr lang="en-US" altLang="zh-CN" b="1" dirty="0">
              <a:solidFill>
                <a:srgbClr val="000000"/>
              </a:solidFill>
              <a:latin typeface="Arial Unicode MS" pitchFamily="34" charset="-122"/>
              <a:ea typeface="Arial Unicode MS" pitchFamily="34" charset="-122"/>
              <a:cs typeface="Arial Unicode MS" pitchFamily="34" charset="-122"/>
            </a:endParaRPr>
          </a:p>
        </p:txBody>
      </p:sp>
      <p:sp>
        <p:nvSpPr>
          <p:cNvPr id="14" name="Rectangle 10"/>
          <p:cNvSpPr>
            <a:spLocks noChangeArrowheads="1"/>
          </p:cNvSpPr>
          <p:nvPr/>
        </p:nvSpPr>
        <p:spPr bwMode="auto">
          <a:xfrm>
            <a:off x="362918" y="2413771"/>
            <a:ext cx="8353425" cy="519113"/>
          </a:xfrm>
          <a:prstGeom prst="rect">
            <a:avLst/>
          </a:prstGeom>
          <a:noFill/>
          <a:ln w="9525">
            <a:noFill/>
            <a:miter lim="800000"/>
            <a:headEnd/>
            <a:tailEnd/>
          </a:ln>
        </p:spPr>
        <p:txBody>
          <a:bodyPr>
            <a:spAutoFit/>
          </a:bodyPr>
          <a:lstStyle/>
          <a:p>
            <a:pPr algn="l"/>
            <a:r>
              <a:rPr kumimoji="0" lang="zh-CN" altLang="en-US" sz="2800" b="1" dirty="0">
                <a:solidFill>
                  <a:schemeClr val="tx1"/>
                </a:solidFill>
                <a:latin typeface="黑体" pitchFamily="2" charset="-122"/>
                <a:ea typeface="黑体" pitchFamily="2" charset="-122"/>
              </a:rPr>
              <a:t>思考：是否可以将资源信号量和互斥信号量互换</a:t>
            </a:r>
            <a:r>
              <a:rPr kumimoji="0" lang="zh-CN" altLang="en-US" sz="2800" dirty="0">
                <a:solidFill>
                  <a:schemeClr val="tx1"/>
                </a:solidFill>
                <a:latin typeface="黑体" pitchFamily="2" charset="-122"/>
                <a:ea typeface="黑体" pitchFamily="2" charset="-122"/>
              </a:rPr>
              <a:t>？</a:t>
            </a:r>
          </a:p>
        </p:txBody>
      </p:sp>
    </p:spTree>
    <p:extLst>
      <p:ext uri="{BB962C8B-B14F-4D97-AF65-F5344CB8AC3E}">
        <p14:creationId xmlns:p14="http://schemas.microsoft.com/office/powerpoint/2010/main" val="117486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睡眠理发师</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2" name="Rectangle 2"/>
          <p:cNvSpPr txBox="1">
            <a:spLocks noRot="1" noChangeArrowheads="1"/>
          </p:cNvSpPr>
          <p:nvPr/>
        </p:nvSpPr>
        <p:spPr bwMode="auto">
          <a:xfrm>
            <a:off x="175593" y="1412776"/>
            <a:ext cx="8540750" cy="822920"/>
          </a:xfrm>
          <a:prstGeom prst="rect">
            <a:avLst/>
          </a:prstGeom>
          <a:solidFill>
            <a:srgbClr val="FFFFCC"/>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rPr>
              <a:t>利用记录型信号量解决生产者</a:t>
            </a:r>
            <a:r>
              <a:rPr kumimoji="1" lang="en-US" altLang="zh-CN"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黑体" pitchFamily="2" charset="-122"/>
                <a:cs typeface="+mj-cs"/>
              </a:rPr>
              <a:t>—</a:t>
            </a:r>
            <a:r>
              <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rPr>
              <a:t>消费者问题</a:t>
            </a:r>
          </a:p>
        </p:txBody>
      </p:sp>
      <p:sp>
        <p:nvSpPr>
          <p:cNvPr id="10" name="Rectangle 4"/>
          <p:cNvSpPr>
            <a:spLocks noChangeArrowheads="1"/>
          </p:cNvSpPr>
          <p:nvPr/>
        </p:nvSpPr>
        <p:spPr bwMode="auto">
          <a:xfrm>
            <a:off x="691678" y="2708920"/>
            <a:ext cx="7772400" cy="3816424"/>
          </a:xfrm>
          <a:prstGeom prst="rect">
            <a:avLst/>
          </a:prstGeom>
          <a:noFill/>
          <a:ln w="9525">
            <a:noFill/>
            <a:miter lim="800000"/>
            <a:headEnd/>
            <a:tailEnd/>
          </a:ln>
        </p:spPr>
        <p:txBody>
          <a:bodyPr/>
          <a:lstStyle/>
          <a:p>
            <a:pPr marL="457200" indent="-457200" algn="l">
              <a:lnSpc>
                <a:spcPct val="120000"/>
              </a:lnSpc>
              <a:spcBef>
                <a:spcPct val="20000"/>
              </a:spcBef>
              <a:buClr>
                <a:srgbClr val="0099FF"/>
              </a:buClr>
              <a:buSzPct val="80000"/>
              <a:buFont typeface="+mj-lt"/>
              <a:buAutoNum type="arabicPeriod"/>
            </a:pPr>
            <a:r>
              <a:rPr kumimoji="0" lang="zh-CN" altLang="en-US" sz="2000" b="1" dirty="0">
                <a:solidFill>
                  <a:schemeClr val="tx1"/>
                </a:solidFill>
                <a:latin typeface="微软雅黑" panose="020B0503020204020204" pitchFamily="34" charset="-122"/>
                <a:ea typeface="微软雅黑" panose="020B0503020204020204" pitchFamily="34" charset="-122"/>
              </a:rPr>
              <a:t>在每个程序中用于</a:t>
            </a:r>
            <a:r>
              <a:rPr kumimoji="0" lang="zh-CN" altLang="en-US" sz="2000" b="1" dirty="0">
                <a:solidFill>
                  <a:srgbClr val="FF0000"/>
                </a:solidFill>
                <a:latin typeface="微软雅黑" panose="020B0503020204020204" pitchFamily="34" charset="-122"/>
                <a:ea typeface="微软雅黑" panose="020B0503020204020204" pitchFamily="34" charset="-122"/>
              </a:rPr>
              <a:t>实现互斥</a:t>
            </a:r>
            <a:r>
              <a:rPr kumimoji="0" lang="zh-CN" altLang="en-US" sz="2000" b="1" dirty="0">
                <a:solidFill>
                  <a:schemeClr val="tx1"/>
                </a:solidFill>
                <a:latin typeface="微软雅黑" panose="020B0503020204020204" pitchFamily="34" charset="-122"/>
                <a:ea typeface="微软雅黑" panose="020B0503020204020204" pitchFamily="34" charset="-122"/>
              </a:rPr>
              <a:t>的</a:t>
            </a:r>
            <a:r>
              <a:rPr kumimoji="0" lang="en-US" altLang="zh-CN" sz="2000" b="1" dirty="0">
                <a:solidFill>
                  <a:schemeClr val="tx1"/>
                </a:solidFill>
                <a:latin typeface="微软雅黑" panose="020B0503020204020204" pitchFamily="34" charset="-122"/>
                <a:ea typeface="微软雅黑" panose="020B0503020204020204" pitchFamily="34" charset="-122"/>
              </a:rPr>
              <a:t>wait(</a:t>
            </a:r>
            <a:r>
              <a:rPr kumimoji="0" lang="en-US" altLang="zh-CN" sz="2000" b="1" dirty="0" err="1">
                <a:solidFill>
                  <a:schemeClr val="tx1"/>
                </a:solidFill>
                <a:latin typeface="微软雅黑" panose="020B0503020204020204" pitchFamily="34" charset="-122"/>
                <a:ea typeface="微软雅黑" panose="020B0503020204020204" pitchFamily="34" charset="-122"/>
              </a:rPr>
              <a:t>mutex</a:t>
            </a:r>
            <a:r>
              <a:rPr kumimoji="0" lang="en-US" altLang="zh-CN" sz="2000" b="1" dirty="0">
                <a:solidFill>
                  <a:schemeClr val="tx1"/>
                </a:solidFill>
                <a:latin typeface="微软雅黑" panose="020B0503020204020204" pitchFamily="34" charset="-122"/>
                <a:ea typeface="微软雅黑" panose="020B0503020204020204" pitchFamily="34" charset="-122"/>
              </a:rPr>
              <a:t>)</a:t>
            </a:r>
            <a:r>
              <a:rPr kumimoji="0" lang="zh-CN" altLang="en-US" sz="2000" b="1" dirty="0">
                <a:solidFill>
                  <a:schemeClr val="tx1"/>
                </a:solidFill>
                <a:latin typeface="微软雅黑" panose="020B0503020204020204" pitchFamily="34" charset="-122"/>
                <a:ea typeface="微软雅黑" panose="020B0503020204020204" pitchFamily="34" charset="-122"/>
              </a:rPr>
              <a:t>和</a:t>
            </a:r>
            <a:r>
              <a:rPr kumimoji="0" lang="en-US" altLang="zh-CN" sz="2000" b="1" dirty="0">
                <a:solidFill>
                  <a:schemeClr val="tx1"/>
                </a:solidFill>
                <a:latin typeface="微软雅黑" panose="020B0503020204020204" pitchFamily="34" charset="-122"/>
                <a:ea typeface="微软雅黑" panose="020B0503020204020204" pitchFamily="34" charset="-122"/>
              </a:rPr>
              <a:t>signal(</a:t>
            </a:r>
            <a:r>
              <a:rPr kumimoji="0" lang="en-US" altLang="zh-CN" sz="2000" b="1" dirty="0" err="1">
                <a:solidFill>
                  <a:schemeClr val="tx1"/>
                </a:solidFill>
                <a:latin typeface="微软雅黑" panose="020B0503020204020204" pitchFamily="34" charset="-122"/>
                <a:ea typeface="微软雅黑" panose="020B0503020204020204" pitchFamily="34" charset="-122"/>
              </a:rPr>
              <a:t>mutex</a:t>
            </a:r>
            <a:r>
              <a:rPr kumimoji="0" lang="en-US" altLang="zh-CN" sz="2000" b="1" dirty="0">
                <a:solidFill>
                  <a:schemeClr val="tx1"/>
                </a:solidFill>
                <a:latin typeface="微软雅黑" panose="020B0503020204020204" pitchFamily="34" charset="-122"/>
                <a:ea typeface="微软雅黑" panose="020B0503020204020204" pitchFamily="34" charset="-122"/>
              </a:rPr>
              <a:t>)</a:t>
            </a:r>
            <a:r>
              <a:rPr kumimoji="0" lang="zh-CN" altLang="en-US" sz="2000" b="1" dirty="0">
                <a:solidFill>
                  <a:schemeClr val="tx1"/>
                </a:solidFill>
                <a:latin typeface="微软雅黑" panose="020B0503020204020204" pitchFamily="34" charset="-122"/>
                <a:ea typeface="微软雅黑" panose="020B0503020204020204" pitchFamily="34" charset="-122"/>
              </a:rPr>
              <a:t>必须</a:t>
            </a:r>
            <a:r>
              <a:rPr kumimoji="0" lang="zh-CN" altLang="en-US" sz="2000" b="1" dirty="0">
                <a:solidFill>
                  <a:srgbClr val="FF0000"/>
                </a:solidFill>
                <a:latin typeface="微软雅黑" panose="020B0503020204020204" pitchFamily="34" charset="-122"/>
                <a:ea typeface="微软雅黑" panose="020B0503020204020204" pitchFamily="34" charset="-122"/>
              </a:rPr>
              <a:t>成对地出现</a:t>
            </a:r>
            <a:r>
              <a:rPr kumimoji="0" lang="zh-CN" altLang="en-US" sz="2000" b="1" dirty="0">
                <a:solidFill>
                  <a:schemeClr val="tx1"/>
                </a:solidFill>
                <a:latin typeface="微软雅黑" panose="020B0503020204020204" pitchFamily="34" charset="-122"/>
                <a:ea typeface="微软雅黑" panose="020B0503020204020204" pitchFamily="34" charset="-122"/>
              </a:rPr>
              <a:t>在同一进程中。</a:t>
            </a:r>
          </a:p>
          <a:p>
            <a:pPr marL="457200" indent="-457200" algn="l">
              <a:lnSpc>
                <a:spcPct val="120000"/>
              </a:lnSpc>
              <a:spcBef>
                <a:spcPct val="20000"/>
              </a:spcBef>
              <a:buClr>
                <a:srgbClr val="0099FF"/>
              </a:buClr>
              <a:buSzPct val="80000"/>
              <a:buFont typeface="+mj-lt"/>
              <a:buAutoNum type="arabicPeriod"/>
            </a:pPr>
            <a:endParaRPr kumimoji="0" lang="zh-CN" altLang="en-US" sz="2000" b="1" dirty="0">
              <a:solidFill>
                <a:schemeClr val="tx1"/>
              </a:solidFill>
              <a:latin typeface="微软雅黑" panose="020B0503020204020204" pitchFamily="34" charset="-122"/>
              <a:ea typeface="微软雅黑" panose="020B0503020204020204" pitchFamily="34" charset="-122"/>
            </a:endParaRPr>
          </a:p>
          <a:p>
            <a:pPr marL="457200" indent="-457200" algn="l">
              <a:lnSpc>
                <a:spcPct val="120000"/>
              </a:lnSpc>
              <a:spcBef>
                <a:spcPct val="20000"/>
              </a:spcBef>
              <a:buClr>
                <a:srgbClr val="0099FF"/>
              </a:buClr>
              <a:buSzPct val="80000"/>
              <a:buFont typeface="+mj-lt"/>
              <a:buAutoNum type="arabicPeriod"/>
            </a:pPr>
            <a:r>
              <a:rPr kumimoji="0" lang="zh-CN" altLang="en-US" sz="2000" b="1" dirty="0">
                <a:solidFill>
                  <a:schemeClr val="tx1"/>
                </a:solidFill>
                <a:latin typeface="微软雅黑" panose="020B0503020204020204" pitchFamily="34" charset="-122"/>
                <a:ea typeface="微软雅黑" panose="020B0503020204020204" pitchFamily="34" charset="-122"/>
              </a:rPr>
              <a:t>对资源信号量</a:t>
            </a:r>
            <a:r>
              <a:rPr kumimoji="0" lang="en-US" altLang="zh-CN" sz="2000" b="1" dirty="0">
                <a:solidFill>
                  <a:schemeClr val="tx1"/>
                </a:solidFill>
                <a:latin typeface="微软雅黑" panose="020B0503020204020204" pitchFamily="34" charset="-122"/>
                <a:ea typeface="微软雅黑" panose="020B0503020204020204" pitchFamily="34" charset="-122"/>
              </a:rPr>
              <a:t>empty</a:t>
            </a:r>
            <a:r>
              <a:rPr kumimoji="0" lang="zh-CN" altLang="en-US" sz="2000" b="1" dirty="0">
                <a:solidFill>
                  <a:schemeClr val="tx1"/>
                </a:solidFill>
                <a:latin typeface="微软雅黑" panose="020B0503020204020204" pitchFamily="34" charset="-122"/>
                <a:ea typeface="微软雅黑" panose="020B0503020204020204" pitchFamily="34" charset="-122"/>
              </a:rPr>
              <a:t>和</a:t>
            </a:r>
            <a:r>
              <a:rPr kumimoji="0" lang="en-US" altLang="zh-CN" sz="2000" b="1" dirty="0">
                <a:solidFill>
                  <a:schemeClr val="tx1"/>
                </a:solidFill>
                <a:latin typeface="微软雅黑" panose="020B0503020204020204" pitchFamily="34" charset="-122"/>
                <a:ea typeface="微软雅黑" panose="020B0503020204020204" pitchFamily="34" charset="-122"/>
              </a:rPr>
              <a:t>full</a:t>
            </a:r>
            <a:r>
              <a:rPr kumimoji="0" lang="zh-CN" altLang="en-US" sz="2000" b="1" dirty="0">
                <a:solidFill>
                  <a:schemeClr val="tx1"/>
                </a:solidFill>
                <a:latin typeface="微软雅黑" panose="020B0503020204020204" pitchFamily="34" charset="-122"/>
                <a:ea typeface="微软雅黑" panose="020B0503020204020204" pitchFamily="34" charset="-122"/>
              </a:rPr>
              <a:t>的</a:t>
            </a:r>
            <a:r>
              <a:rPr kumimoji="0" lang="en-US" altLang="zh-CN" sz="2000" b="1" dirty="0">
                <a:solidFill>
                  <a:schemeClr val="tx1"/>
                </a:solidFill>
                <a:latin typeface="微软雅黑" panose="020B0503020204020204" pitchFamily="34" charset="-122"/>
                <a:ea typeface="微软雅黑" panose="020B0503020204020204" pitchFamily="34" charset="-122"/>
              </a:rPr>
              <a:t>wait</a:t>
            </a:r>
            <a:r>
              <a:rPr kumimoji="0" lang="zh-CN" altLang="en-US" sz="2000" b="1" dirty="0">
                <a:solidFill>
                  <a:schemeClr val="tx1"/>
                </a:solidFill>
                <a:latin typeface="微软雅黑" panose="020B0503020204020204" pitchFamily="34" charset="-122"/>
                <a:ea typeface="微软雅黑" panose="020B0503020204020204" pitchFamily="34" charset="-122"/>
              </a:rPr>
              <a:t>和</a:t>
            </a:r>
            <a:r>
              <a:rPr kumimoji="0" lang="en-US" altLang="zh-CN" sz="2000" b="1" dirty="0">
                <a:solidFill>
                  <a:schemeClr val="tx1"/>
                </a:solidFill>
                <a:latin typeface="微软雅黑" panose="020B0503020204020204" pitchFamily="34" charset="-122"/>
                <a:ea typeface="微软雅黑" panose="020B0503020204020204" pitchFamily="34" charset="-122"/>
              </a:rPr>
              <a:t>signal</a:t>
            </a:r>
            <a:r>
              <a:rPr kumimoji="0" lang="zh-CN" altLang="en-US" sz="2000" b="1" dirty="0">
                <a:solidFill>
                  <a:schemeClr val="tx1"/>
                </a:solidFill>
                <a:latin typeface="微软雅黑" panose="020B0503020204020204" pitchFamily="34" charset="-122"/>
                <a:ea typeface="微软雅黑" panose="020B0503020204020204" pitchFamily="34" charset="-122"/>
              </a:rPr>
              <a:t>操作，同样需要</a:t>
            </a:r>
            <a:r>
              <a:rPr kumimoji="0" lang="zh-CN" altLang="en-US" sz="2000" b="1" dirty="0">
                <a:solidFill>
                  <a:srgbClr val="FF0000"/>
                </a:solidFill>
                <a:latin typeface="微软雅黑" panose="020B0503020204020204" pitchFamily="34" charset="-122"/>
                <a:ea typeface="微软雅黑" panose="020B0503020204020204" pitchFamily="34" charset="-122"/>
              </a:rPr>
              <a:t>成对地出现</a:t>
            </a:r>
            <a:r>
              <a:rPr kumimoji="0" lang="zh-CN" altLang="en-US" sz="2000" b="1" dirty="0">
                <a:solidFill>
                  <a:schemeClr val="tx1"/>
                </a:solidFill>
                <a:latin typeface="微软雅黑" panose="020B0503020204020204" pitchFamily="34" charset="-122"/>
                <a:ea typeface="微软雅黑" panose="020B0503020204020204" pitchFamily="34" charset="-122"/>
              </a:rPr>
              <a:t>，但它们分别处于不同的程序中。</a:t>
            </a:r>
          </a:p>
          <a:p>
            <a:pPr marL="457200" indent="-457200" algn="l">
              <a:lnSpc>
                <a:spcPct val="120000"/>
              </a:lnSpc>
              <a:spcBef>
                <a:spcPct val="20000"/>
              </a:spcBef>
              <a:buClr>
                <a:srgbClr val="0099FF"/>
              </a:buClr>
              <a:buSzPct val="80000"/>
              <a:buFont typeface="+mj-lt"/>
              <a:buAutoNum type="arabicPeriod"/>
            </a:pPr>
            <a:endParaRPr kumimoji="0" lang="zh-CN" altLang="en-US" sz="2000" b="1" dirty="0">
              <a:solidFill>
                <a:schemeClr val="tx1"/>
              </a:solidFill>
              <a:latin typeface="微软雅黑" panose="020B0503020204020204" pitchFamily="34" charset="-122"/>
              <a:ea typeface="微软雅黑" panose="020B0503020204020204" pitchFamily="34" charset="-122"/>
            </a:endParaRPr>
          </a:p>
          <a:p>
            <a:pPr marL="457200" indent="-457200" algn="l">
              <a:lnSpc>
                <a:spcPct val="120000"/>
              </a:lnSpc>
              <a:spcBef>
                <a:spcPct val="20000"/>
              </a:spcBef>
              <a:buClr>
                <a:srgbClr val="0099FF"/>
              </a:buClr>
              <a:buSzPct val="80000"/>
              <a:buFont typeface="+mj-lt"/>
              <a:buAutoNum type="arabicPeriod"/>
            </a:pPr>
            <a:r>
              <a:rPr kumimoji="0" lang="zh-CN" altLang="en-US" sz="2000" b="1" dirty="0">
                <a:solidFill>
                  <a:schemeClr val="tx1"/>
                </a:solidFill>
                <a:latin typeface="微软雅黑" panose="020B0503020204020204" pitchFamily="34" charset="-122"/>
                <a:ea typeface="微软雅黑" panose="020B0503020204020204" pitchFamily="34" charset="-122"/>
              </a:rPr>
              <a:t>在每个程序中的</a:t>
            </a:r>
            <a:r>
              <a:rPr kumimoji="0" lang="zh-CN" altLang="en-US" sz="2000" b="1" dirty="0">
                <a:solidFill>
                  <a:srgbClr val="FF0000"/>
                </a:solidFill>
                <a:latin typeface="微软雅黑" panose="020B0503020204020204" pitchFamily="34" charset="-122"/>
                <a:ea typeface="微软雅黑" panose="020B0503020204020204" pitchFamily="34" charset="-122"/>
              </a:rPr>
              <a:t>多个</a:t>
            </a:r>
            <a:r>
              <a:rPr kumimoji="0" lang="en-US" altLang="zh-CN" sz="2000" b="1" dirty="0">
                <a:solidFill>
                  <a:srgbClr val="FF0000"/>
                </a:solidFill>
                <a:latin typeface="微软雅黑" panose="020B0503020204020204" pitchFamily="34" charset="-122"/>
                <a:ea typeface="微软雅黑" panose="020B0503020204020204" pitchFamily="34" charset="-122"/>
              </a:rPr>
              <a:t>signal</a:t>
            </a:r>
            <a:r>
              <a:rPr kumimoji="0" lang="zh-CN" altLang="en-US" sz="2000" b="1" dirty="0">
                <a:solidFill>
                  <a:srgbClr val="FF0000"/>
                </a:solidFill>
                <a:latin typeface="微软雅黑" panose="020B0503020204020204" pitchFamily="34" charset="-122"/>
                <a:ea typeface="微软雅黑" panose="020B0503020204020204" pitchFamily="34" charset="-122"/>
              </a:rPr>
              <a:t>操作</a:t>
            </a:r>
            <a:r>
              <a:rPr kumimoji="0" lang="zh-CN" altLang="en-US" sz="2000" b="1" dirty="0">
                <a:solidFill>
                  <a:schemeClr val="tx1"/>
                </a:solidFill>
                <a:latin typeface="微软雅黑" panose="020B0503020204020204" pitchFamily="34" charset="-122"/>
                <a:ea typeface="微软雅黑" panose="020B0503020204020204" pitchFamily="34" charset="-122"/>
              </a:rPr>
              <a:t>的</a:t>
            </a:r>
            <a:r>
              <a:rPr kumimoji="0" lang="zh-CN" altLang="en-US" sz="2000" b="1" dirty="0">
                <a:solidFill>
                  <a:srgbClr val="FF0000"/>
                </a:solidFill>
                <a:latin typeface="微软雅黑" panose="020B0503020204020204" pitchFamily="34" charset="-122"/>
                <a:ea typeface="微软雅黑" panose="020B0503020204020204" pitchFamily="34" charset="-122"/>
              </a:rPr>
              <a:t>顺序无关紧要</a:t>
            </a:r>
            <a:r>
              <a:rPr kumimoji="0" lang="zh-CN" altLang="en-US" sz="2000" b="1" dirty="0">
                <a:solidFill>
                  <a:schemeClr val="tx1"/>
                </a:solidFill>
                <a:latin typeface="微软雅黑" panose="020B0503020204020204" pitchFamily="34" charset="-122"/>
                <a:ea typeface="微软雅黑" panose="020B0503020204020204" pitchFamily="34" charset="-122"/>
              </a:rPr>
              <a:t>，但</a:t>
            </a:r>
            <a:r>
              <a:rPr kumimoji="0" lang="en-US" altLang="zh-CN" sz="2000" b="1" dirty="0">
                <a:solidFill>
                  <a:srgbClr val="FF0000"/>
                </a:solidFill>
                <a:latin typeface="微软雅黑" panose="020B0503020204020204" pitchFamily="34" charset="-122"/>
                <a:ea typeface="微软雅黑" panose="020B0503020204020204" pitchFamily="34" charset="-122"/>
              </a:rPr>
              <a:t>wait</a:t>
            </a:r>
            <a:r>
              <a:rPr kumimoji="0" lang="zh-CN" altLang="en-US" sz="2000" b="1" dirty="0">
                <a:solidFill>
                  <a:srgbClr val="FF0000"/>
                </a:solidFill>
                <a:latin typeface="微软雅黑" panose="020B0503020204020204" pitchFamily="34" charset="-122"/>
                <a:ea typeface="微软雅黑" panose="020B0503020204020204" pitchFamily="34" charset="-122"/>
              </a:rPr>
              <a:t>操作顺序不能颠倒</a:t>
            </a:r>
            <a:r>
              <a:rPr kumimoji="0" lang="zh-CN" altLang="en-US" sz="2000" b="1" dirty="0">
                <a:solidFill>
                  <a:schemeClr val="tx1"/>
                </a:solidFill>
                <a:latin typeface="微软雅黑" panose="020B0503020204020204" pitchFamily="34" charset="-122"/>
                <a:ea typeface="微软雅黑" panose="020B0503020204020204" pitchFamily="34" charset="-122"/>
              </a:rPr>
              <a:t>。应先执行对</a:t>
            </a:r>
            <a:r>
              <a:rPr kumimoji="0" lang="zh-CN" altLang="en-US" sz="2000" b="1" dirty="0">
                <a:solidFill>
                  <a:srgbClr val="FF0000"/>
                </a:solidFill>
                <a:latin typeface="微软雅黑" panose="020B0503020204020204" pitchFamily="34" charset="-122"/>
                <a:ea typeface="微软雅黑" panose="020B0503020204020204" pitchFamily="34" charset="-122"/>
              </a:rPr>
              <a:t>资源</a:t>
            </a:r>
            <a:r>
              <a:rPr kumimoji="0" lang="zh-CN" altLang="en-US" sz="2000" b="1" dirty="0">
                <a:solidFill>
                  <a:schemeClr val="tx1"/>
                </a:solidFill>
                <a:latin typeface="微软雅黑" panose="020B0503020204020204" pitchFamily="34" charset="-122"/>
                <a:ea typeface="微软雅黑" panose="020B0503020204020204" pitchFamily="34" charset="-122"/>
              </a:rPr>
              <a:t>信号量的</a:t>
            </a:r>
            <a:r>
              <a:rPr kumimoji="0" lang="en-US" altLang="zh-CN" sz="2000" b="1" dirty="0">
                <a:solidFill>
                  <a:schemeClr val="tx1"/>
                </a:solidFill>
                <a:latin typeface="微软雅黑" panose="020B0503020204020204" pitchFamily="34" charset="-122"/>
                <a:ea typeface="微软雅黑" panose="020B0503020204020204" pitchFamily="34" charset="-122"/>
              </a:rPr>
              <a:t>wait</a:t>
            </a:r>
            <a:r>
              <a:rPr kumimoji="0" lang="zh-CN" altLang="en-US" sz="2000" b="1" dirty="0">
                <a:solidFill>
                  <a:schemeClr val="tx1"/>
                </a:solidFill>
                <a:latin typeface="微软雅黑" panose="020B0503020204020204" pitchFamily="34" charset="-122"/>
                <a:ea typeface="微软雅黑" panose="020B0503020204020204" pitchFamily="34" charset="-122"/>
              </a:rPr>
              <a:t>操作，然后再执行对</a:t>
            </a:r>
            <a:r>
              <a:rPr kumimoji="0" lang="zh-CN" altLang="en-US" sz="2000" b="1" dirty="0">
                <a:solidFill>
                  <a:srgbClr val="FF0000"/>
                </a:solidFill>
                <a:latin typeface="微软雅黑" panose="020B0503020204020204" pitchFamily="34" charset="-122"/>
                <a:ea typeface="微软雅黑" panose="020B0503020204020204" pitchFamily="34" charset="-122"/>
              </a:rPr>
              <a:t>互斥</a:t>
            </a:r>
            <a:r>
              <a:rPr kumimoji="0" lang="zh-CN" altLang="en-US" sz="2000" b="1" dirty="0">
                <a:solidFill>
                  <a:schemeClr val="tx1"/>
                </a:solidFill>
                <a:latin typeface="微软雅黑" panose="020B0503020204020204" pitchFamily="34" charset="-122"/>
                <a:ea typeface="微软雅黑" panose="020B0503020204020204" pitchFamily="34" charset="-122"/>
              </a:rPr>
              <a:t>信号量的</a:t>
            </a:r>
            <a:r>
              <a:rPr kumimoji="0" lang="en-US" altLang="zh-CN" sz="2000" b="1" dirty="0">
                <a:solidFill>
                  <a:schemeClr val="tx1"/>
                </a:solidFill>
                <a:latin typeface="微软雅黑" panose="020B0503020204020204" pitchFamily="34" charset="-122"/>
                <a:ea typeface="微软雅黑" panose="020B0503020204020204" pitchFamily="34" charset="-122"/>
              </a:rPr>
              <a:t>wait</a:t>
            </a:r>
            <a:r>
              <a:rPr kumimoji="0" lang="zh-CN" altLang="en-US" sz="2000" b="1" dirty="0">
                <a:solidFill>
                  <a:schemeClr val="tx1"/>
                </a:solidFill>
                <a:latin typeface="微软雅黑" panose="020B0503020204020204" pitchFamily="34" charset="-122"/>
                <a:ea typeface="微软雅黑" panose="020B0503020204020204" pitchFamily="34" charset="-122"/>
              </a:rPr>
              <a:t>操作，否则可能引起进程</a:t>
            </a:r>
            <a:r>
              <a:rPr kumimoji="0" lang="zh-CN" altLang="en-US" sz="2000" b="1" dirty="0">
                <a:solidFill>
                  <a:srgbClr val="FFC000"/>
                </a:solidFill>
                <a:latin typeface="微软雅黑" panose="020B0503020204020204" pitchFamily="34" charset="-122"/>
                <a:ea typeface="微软雅黑" panose="020B0503020204020204" pitchFamily="34" charset="-122"/>
              </a:rPr>
              <a:t>死锁</a:t>
            </a:r>
            <a:r>
              <a:rPr kumimoji="0" lang="zh-CN" altLang="en-US" b="1" dirty="0">
                <a:solidFill>
                  <a:schemeClr val="tx1"/>
                </a:solidFill>
                <a:latin typeface="微软雅黑" panose="020B0503020204020204" pitchFamily="34" charset="-122"/>
                <a:ea typeface="微软雅黑" panose="020B0503020204020204" pitchFamily="34" charset="-122"/>
              </a:rPr>
              <a:t>。</a:t>
            </a:r>
          </a:p>
          <a:p>
            <a:pPr marL="342900" indent="-342900" algn="l">
              <a:lnSpc>
                <a:spcPct val="120000"/>
              </a:lnSpc>
              <a:spcBef>
                <a:spcPct val="20000"/>
              </a:spcBef>
              <a:buClr>
                <a:srgbClr val="0099FF"/>
              </a:buClr>
              <a:buSzPct val="80000"/>
              <a:buFont typeface="Wingdings 2" pitchFamily="18" charset="2"/>
              <a:buChar char="®"/>
            </a:pPr>
            <a:endParaRPr kumimoji="0" lang="zh-CN" altLang="en-US" dirty="0">
              <a:solidFill>
                <a:srgbClr val="000000"/>
              </a:solidFill>
              <a:latin typeface="黑体" pitchFamily="2" charset="-122"/>
              <a:ea typeface="黑体" pitchFamily="2" charset="-122"/>
            </a:endParaRPr>
          </a:p>
          <a:p>
            <a:pPr marL="342900" indent="-342900" algn="l">
              <a:lnSpc>
                <a:spcPct val="120000"/>
              </a:lnSpc>
              <a:spcBef>
                <a:spcPct val="20000"/>
              </a:spcBef>
              <a:buClr>
                <a:srgbClr val="0099FF"/>
              </a:buClr>
              <a:buSzPct val="80000"/>
              <a:buFont typeface="Wingdings 2" pitchFamily="18" charset="2"/>
              <a:buChar char="®"/>
            </a:pPr>
            <a:endParaRPr kumimoji="0" lang="zh-CN" altLang="en-US" dirty="0">
              <a:solidFill>
                <a:srgbClr val="000000"/>
              </a:solidFill>
              <a:latin typeface="黑体" pitchFamily="2" charset="-122"/>
              <a:ea typeface="黑体" pitchFamily="2" charset="-122"/>
            </a:endParaRPr>
          </a:p>
          <a:p>
            <a:pPr marL="342900" indent="-342900" algn="l">
              <a:lnSpc>
                <a:spcPct val="120000"/>
              </a:lnSpc>
              <a:spcBef>
                <a:spcPct val="20000"/>
              </a:spcBef>
              <a:buClr>
                <a:srgbClr val="0099FF"/>
              </a:buClr>
              <a:buSzPct val="80000"/>
              <a:buFont typeface="Wingdings 2" pitchFamily="18" charset="2"/>
              <a:buChar char="®"/>
            </a:pPr>
            <a:endParaRPr kumimoji="0" lang="zh-CN" altLang="en-US" dirty="0">
              <a:solidFill>
                <a:srgbClr val="000000"/>
              </a:solidFill>
              <a:latin typeface="黑体" pitchFamily="2" charset="-122"/>
              <a:ea typeface="黑体" pitchFamily="2" charset="-122"/>
            </a:endParaRPr>
          </a:p>
        </p:txBody>
      </p:sp>
      <p:sp>
        <p:nvSpPr>
          <p:cNvPr id="13" name="Rectangle 5"/>
          <p:cNvSpPr>
            <a:spLocks noChangeArrowheads="1"/>
          </p:cNvSpPr>
          <p:nvPr/>
        </p:nvSpPr>
        <p:spPr bwMode="auto">
          <a:xfrm>
            <a:off x="-110270" y="2203686"/>
            <a:ext cx="1440855" cy="607330"/>
          </a:xfrm>
          <a:prstGeom prst="rect">
            <a:avLst/>
          </a:prstGeom>
          <a:noFill/>
          <a:ln w="9525">
            <a:noFill/>
            <a:miter lim="800000"/>
            <a:headEnd/>
            <a:tailEnd/>
          </a:ln>
          <a:effectLst/>
        </p:spPr>
        <p:txBody>
          <a:bodyPr anchor="ctr"/>
          <a:lstStyle/>
          <a:p>
            <a:pPr>
              <a:defRPr/>
            </a:pPr>
            <a:r>
              <a:rPr kumimoji="0" lang="zh-CN" altLang="en-US" sz="2800" dirty="0">
                <a:solidFill>
                  <a:schemeClr val="tx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关键</a:t>
            </a:r>
          </a:p>
        </p:txBody>
      </p:sp>
    </p:spTree>
    <p:extLst>
      <p:ext uri="{BB962C8B-B14F-4D97-AF65-F5344CB8AC3E}">
        <p14:creationId xmlns:p14="http://schemas.microsoft.com/office/powerpoint/2010/main" val="301766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睡眠理发师</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2" name="Rectangle 2"/>
          <p:cNvSpPr txBox="1">
            <a:spLocks noRot="1" noChangeArrowheads="1"/>
          </p:cNvSpPr>
          <p:nvPr/>
        </p:nvSpPr>
        <p:spPr bwMode="auto">
          <a:xfrm>
            <a:off x="175593" y="1412776"/>
            <a:ext cx="8540750" cy="822920"/>
          </a:xfrm>
          <a:prstGeom prst="rect">
            <a:avLst/>
          </a:prstGeom>
          <a:solidFill>
            <a:srgbClr val="FFFFCC"/>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lvl="0" eaLnBrk="1" hangingPunct="1">
              <a:defRPr/>
            </a:pPr>
            <a:r>
              <a:rPr lang="zh-CN" altLang="en-US" sz="3200" b="1" kern="0" dirty="0">
                <a:solidFill>
                  <a:srgbClr val="000000"/>
                </a:solidFill>
                <a:latin typeface="Arial Black"/>
                <a:ea typeface="黑体" pitchFamily="2" charset="-122"/>
              </a:rPr>
              <a:t>利用</a:t>
            </a:r>
            <a:r>
              <a:rPr lang="en-US" altLang="zh-CN" sz="3200" b="1" kern="0" dirty="0">
                <a:solidFill>
                  <a:srgbClr val="000000"/>
                </a:solidFill>
                <a:latin typeface="Arial Black"/>
                <a:ea typeface="黑体" pitchFamily="2" charset="-122"/>
              </a:rPr>
              <a:t>AND</a:t>
            </a:r>
            <a:r>
              <a:rPr lang="zh-CN" altLang="en-US" sz="3200" b="1" kern="0" dirty="0">
                <a:solidFill>
                  <a:srgbClr val="000000"/>
                </a:solidFill>
                <a:latin typeface="Arial Black"/>
                <a:ea typeface="黑体" pitchFamily="2" charset="-122"/>
              </a:rPr>
              <a:t>信号量解决生产者</a:t>
            </a:r>
            <a:r>
              <a:rPr lang="en-US" altLang="zh-CN" sz="3200" b="1" kern="0" dirty="0">
                <a:solidFill>
                  <a:srgbClr val="000000"/>
                </a:solidFill>
                <a:latin typeface="Arial Black"/>
                <a:ea typeface="黑体" pitchFamily="2" charset="-122"/>
              </a:rPr>
              <a:t>—</a:t>
            </a:r>
            <a:r>
              <a:rPr lang="zh-CN" altLang="en-US" sz="3200" b="1" kern="0" dirty="0">
                <a:solidFill>
                  <a:srgbClr val="000000"/>
                </a:solidFill>
                <a:latin typeface="Arial Black"/>
                <a:ea typeface="黑体" pitchFamily="2" charset="-122"/>
              </a:rPr>
              <a:t>消费者问题</a:t>
            </a:r>
            <a:endPar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endParaRPr>
          </a:p>
        </p:txBody>
      </p:sp>
      <p:sp>
        <p:nvSpPr>
          <p:cNvPr id="10" name="Rectangle 4"/>
          <p:cNvSpPr txBox="1">
            <a:spLocks noChangeArrowheads="1"/>
          </p:cNvSpPr>
          <p:nvPr/>
        </p:nvSpPr>
        <p:spPr bwMode="auto">
          <a:xfrm>
            <a:off x="383556" y="2492896"/>
            <a:ext cx="8496622" cy="381714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marL="457200" indent="-457200" eaLnBrk="1" hangingPunct="1"/>
            <a:r>
              <a:rPr kumimoji="0" lang="zh-CN" altLang="en-US" sz="2400" b="1" kern="0" dirty="0">
                <a:latin typeface="微软雅黑" panose="020B0503020204020204" pitchFamily="34" charset="-122"/>
                <a:ea typeface="微软雅黑" panose="020B0503020204020204" pitchFamily="34" charset="-122"/>
              </a:rPr>
              <a:t>对生产者</a:t>
            </a:r>
            <a:r>
              <a:rPr kumimoji="0" lang="en-US" altLang="zh-CN" sz="2400" b="1" kern="0" dirty="0">
                <a:latin typeface="微软雅黑" panose="020B0503020204020204" pitchFamily="34" charset="-122"/>
                <a:ea typeface="微软雅黑" panose="020B0503020204020204" pitchFamily="34" charset="-122"/>
              </a:rPr>
              <a:t>——</a:t>
            </a:r>
            <a:r>
              <a:rPr kumimoji="0" lang="zh-CN" altLang="en-US" sz="2400" b="1" kern="0" dirty="0">
                <a:latin typeface="微软雅黑" panose="020B0503020204020204" pitchFamily="34" charset="-122"/>
                <a:ea typeface="微软雅黑" panose="020B0503020204020204" pitchFamily="34" charset="-122"/>
              </a:rPr>
              <a:t>消费者问题，也可利用</a:t>
            </a:r>
            <a:r>
              <a:rPr kumimoji="0" lang="en-US" altLang="zh-CN" sz="2400" b="1" kern="0" dirty="0">
                <a:latin typeface="微软雅黑" panose="020B0503020204020204" pitchFamily="34" charset="-122"/>
                <a:ea typeface="微软雅黑" panose="020B0503020204020204" pitchFamily="34" charset="-122"/>
              </a:rPr>
              <a:t>AND</a:t>
            </a:r>
            <a:r>
              <a:rPr kumimoji="0" lang="zh-CN" altLang="en-US" sz="2400" b="1" kern="0" dirty="0">
                <a:latin typeface="微软雅黑" panose="020B0503020204020204" pitchFamily="34" charset="-122"/>
                <a:ea typeface="微软雅黑" panose="020B0503020204020204" pitchFamily="34" charset="-122"/>
              </a:rPr>
              <a:t>信号量来解决：</a:t>
            </a:r>
          </a:p>
          <a:p>
            <a:pPr marL="457200" indent="-457200" eaLnBrk="1" hangingPunct="1"/>
            <a:endParaRPr kumimoji="0" lang="zh-CN" altLang="en-US" sz="2400" b="1" kern="0" dirty="0">
              <a:latin typeface="微软雅黑" panose="020B0503020204020204" pitchFamily="34" charset="-122"/>
              <a:ea typeface="微软雅黑" panose="020B0503020204020204" pitchFamily="34" charset="-122"/>
            </a:endParaRPr>
          </a:p>
          <a:p>
            <a:pPr marL="800100" lvl="1" indent="-342900" eaLnBrk="1" hangingPunct="1"/>
            <a:r>
              <a:rPr kumimoji="0" lang="zh-CN" altLang="en-US" sz="2400" b="1" kern="0" dirty="0">
                <a:latin typeface="微软雅黑" panose="020B0503020204020204" pitchFamily="34" charset="-122"/>
                <a:ea typeface="微软雅黑" panose="020B0503020204020204" pitchFamily="34" charset="-122"/>
              </a:rPr>
              <a:t>用</a:t>
            </a:r>
            <a:r>
              <a:rPr kumimoji="0" lang="en-US" altLang="zh-CN" sz="2400" b="1" kern="0" dirty="0" err="1">
                <a:latin typeface="微软雅黑" panose="020B0503020204020204" pitchFamily="34" charset="-122"/>
                <a:ea typeface="微软雅黑" panose="020B0503020204020204" pitchFamily="34" charset="-122"/>
              </a:rPr>
              <a:t>Swait</a:t>
            </a:r>
            <a:r>
              <a:rPr kumimoji="0" lang="en-US" altLang="zh-CN" sz="2400" b="1" kern="0" dirty="0">
                <a:latin typeface="微软雅黑" panose="020B0503020204020204" pitchFamily="34" charset="-122"/>
                <a:ea typeface="微软雅黑" panose="020B0503020204020204" pitchFamily="34" charset="-122"/>
              </a:rPr>
              <a:t>(</a:t>
            </a:r>
            <a:r>
              <a:rPr kumimoji="0" lang="en-US" altLang="zh-CN" sz="2400" b="1" kern="0" dirty="0" err="1">
                <a:latin typeface="微软雅黑" panose="020B0503020204020204" pitchFamily="34" charset="-122"/>
                <a:ea typeface="微软雅黑" panose="020B0503020204020204" pitchFamily="34" charset="-122"/>
              </a:rPr>
              <a:t>empty,mutex</a:t>
            </a:r>
            <a:r>
              <a:rPr kumimoji="0" lang="en-US" altLang="zh-CN" sz="2400" b="1" kern="0" dirty="0">
                <a:latin typeface="微软雅黑" panose="020B0503020204020204" pitchFamily="34" charset="-122"/>
                <a:ea typeface="微软雅黑" panose="020B0503020204020204" pitchFamily="34" charset="-122"/>
              </a:rPr>
              <a:t>)</a:t>
            </a:r>
            <a:r>
              <a:rPr kumimoji="0" lang="zh-CN" altLang="en-US" sz="2400" b="1" kern="0" dirty="0">
                <a:latin typeface="微软雅黑" panose="020B0503020204020204" pitchFamily="34" charset="-122"/>
                <a:ea typeface="微软雅黑" panose="020B0503020204020204" pitchFamily="34" charset="-122"/>
              </a:rPr>
              <a:t>来代替</a:t>
            </a:r>
            <a:r>
              <a:rPr kumimoji="0" lang="en-US" altLang="zh-CN" sz="2400" b="1" kern="0" dirty="0">
                <a:latin typeface="微软雅黑" panose="020B0503020204020204" pitchFamily="34" charset="-122"/>
                <a:ea typeface="微软雅黑" panose="020B0503020204020204" pitchFamily="34" charset="-122"/>
              </a:rPr>
              <a:t>wait(empty)</a:t>
            </a:r>
            <a:r>
              <a:rPr kumimoji="0" lang="zh-CN" altLang="en-US" sz="2400" b="1" kern="0" dirty="0">
                <a:latin typeface="微软雅黑" panose="020B0503020204020204" pitchFamily="34" charset="-122"/>
                <a:ea typeface="微软雅黑" panose="020B0503020204020204" pitchFamily="34" charset="-122"/>
              </a:rPr>
              <a:t>和</a:t>
            </a:r>
            <a:r>
              <a:rPr kumimoji="0" lang="en-US" altLang="zh-CN" sz="2400" b="1" kern="0" dirty="0">
                <a:latin typeface="微软雅黑" panose="020B0503020204020204" pitchFamily="34" charset="-122"/>
                <a:ea typeface="微软雅黑" panose="020B0503020204020204" pitchFamily="34" charset="-122"/>
              </a:rPr>
              <a:t>wait(</a:t>
            </a:r>
            <a:r>
              <a:rPr kumimoji="0" lang="en-US" altLang="zh-CN" sz="2400" b="1" kern="0" dirty="0" err="1">
                <a:latin typeface="微软雅黑" panose="020B0503020204020204" pitchFamily="34" charset="-122"/>
                <a:ea typeface="微软雅黑" panose="020B0503020204020204" pitchFamily="34" charset="-122"/>
              </a:rPr>
              <a:t>mutex</a:t>
            </a:r>
            <a:r>
              <a:rPr kumimoji="0" lang="en-US" altLang="zh-CN" sz="2400" b="1" kern="0" dirty="0">
                <a:latin typeface="微软雅黑" panose="020B0503020204020204" pitchFamily="34" charset="-122"/>
                <a:ea typeface="微软雅黑" panose="020B0503020204020204" pitchFamily="34" charset="-122"/>
              </a:rPr>
              <a:t>)</a:t>
            </a:r>
            <a:r>
              <a:rPr kumimoji="0" lang="zh-CN" altLang="en-US" sz="2400" b="1" kern="0" dirty="0">
                <a:latin typeface="微软雅黑" panose="020B0503020204020204" pitchFamily="34" charset="-122"/>
                <a:ea typeface="微软雅黑" panose="020B0503020204020204" pitchFamily="34" charset="-122"/>
              </a:rPr>
              <a:t>，</a:t>
            </a:r>
          </a:p>
          <a:p>
            <a:pPr marL="800100" lvl="1" indent="-342900" eaLnBrk="1" hangingPunct="1"/>
            <a:endParaRPr kumimoji="0" lang="zh-CN" altLang="en-US" sz="2400" b="1" kern="0" dirty="0">
              <a:latin typeface="微软雅黑" panose="020B0503020204020204" pitchFamily="34" charset="-122"/>
              <a:ea typeface="微软雅黑" panose="020B0503020204020204" pitchFamily="34" charset="-122"/>
            </a:endParaRPr>
          </a:p>
          <a:p>
            <a:pPr marL="800100" lvl="1" indent="-342900" eaLnBrk="1" hangingPunct="1"/>
            <a:r>
              <a:rPr kumimoji="0" lang="zh-CN" altLang="en-US" sz="2400" b="1" kern="0" dirty="0">
                <a:latin typeface="微软雅黑" panose="020B0503020204020204" pitchFamily="34" charset="-122"/>
                <a:ea typeface="微软雅黑" panose="020B0503020204020204" pitchFamily="34" charset="-122"/>
              </a:rPr>
              <a:t>用</a:t>
            </a:r>
            <a:r>
              <a:rPr kumimoji="0" lang="en-US" altLang="zh-CN" sz="2400" b="1" kern="0" dirty="0" err="1">
                <a:latin typeface="微软雅黑" panose="020B0503020204020204" pitchFamily="34" charset="-122"/>
                <a:ea typeface="微软雅黑" panose="020B0503020204020204" pitchFamily="34" charset="-122"/>
              </a:rPr>
              <a:t>Ssignal</a:t>
            </a:r>
            <a:r>
              <a:rPr kumimoji="0" lang="en-US" altLang="zh-CN" sz="2400" b="1" kern="0" dirty="0">
                <a:latin typeface="微软雅黑" panose="020B0503020204020204" pitchFamily="34" charset="-122"/>
                <a:ea typeface="微软雅黑" panose="020B0503020204020204" pitchFamily="34" charset="-122"/>
              </a:rPr>
              <a:t>(</a:t>
            </a:r>
            <a:r>
              <a:rPr kumimoji="0" lang="en-US" altLang="zh-CN" sz="2400" b="1" kern="0" dirty="0" err="1">
                <a:latin typeface="微软雅黑" panose="020B0503020204020204" pitchFamily="34" charset="-122"/>
                <a:ea typeface="微软雅黑" panose="020B0503020204020204" pitchFamily="34" charset="-122"/>
              </a:rPr>
              <a:t>mutex,full</a:t>
            </a:r>
            <a:r>
              <a:rPr kumimoji="0" lang="en-US" altLang="zh-CN" sz="2400" b="1" kern="0" dirty="0">
                <a:latin typeface="微软雅黑" panose="020B0503020204020204" pitchFamily="34" charset="-122"/>
                <a:ea typeface="微软雅黑" panose="020B0503020204020204" pitchFamily="34" charset="-122"/>
              </a:rPr>
              <a:t>)</a:t>
            </a:r>
            <a:r>
              <a:rPr kumimoji="0" lang="zh-CN" altLang="en-US" sz="2400" b="1" kern="0" dirty="0">
                <a:latin typeface="微软雅黑" panose="020B0503020204020204" pitchFamily="34" charset="-122"/>
                <a:ea typeface="微软雅黑" panose="020B0503020204020204" pitchFamily="34" charset="-122"/>
              </a:rPr>
              <a:t>来代替</a:t>
            </a:r>
            <a:r>
              <a:rPr kumimoji="0" lang="en-US" altLang="zh-CN" sz="2400" b="1" kern="0" dirty="0">
                <a:latin typeface="微软雅黑" panose="020B0503020204020204" pitchFamily="34" charset="-122"/>
                <a:ea typeface="微软雅黑" panose="020B0503020204020204" pitchFamily="34" charset="-122"/>
              </a:rPr>
              <a:t>signal(</a:t>
            </a:r>
            <a:r>
              <a:rPr kumimoji="0" lang="en-US" altLang="zh-CN" sz="2400" b="1" kern="0" dirty="0" err="1">
                <a:latin typeface="微软雅黑" panose="020B0503020204020204" pitchFamily="34" charset="-122"/>
                <a:ea typeface="微软雅黑" panose="020B0503020204020204" pitchFamily="34" charset="-122"/>
              </a:rPr>
              <a:t>mutex</a:t>
            </a:r>
            <a:r>
              <a:rPr kumimoji="0" lang="en-US" altLang="zh-CN" sz="2400" b="1" kern="0" dirty="0">
                <a:latin typeface="微软雅黑" panose="020B0503020204020204" pitchFamily="34" charset="-122"/>
                <a:ea typeface="微软雅黑" panose="020B0503020204020204" pitchFamily="34" charset="-122"/>
              </a:rPr>
              <a:t>)</a:t>
            </a:r>
            <a:r>
              <a:rPr kumimoji="0" lang="zh-CN" altLang="en-US" sz="2400" b="1" kern="0" dirty="0">
                <a:latin typeface="微软雅黑" panose="020B0503020204020204" pitchFamily="34" charset="-122"/>
                <a:ea typeface="微软雅黑" panose="020B0503020204020204" pitchFamily="34" charset="-122"/>
              </a:rPr>
              <a:t>和</a:t>
            </a:r>
            <a:r>
              <a:rPr kumimoji="0" lang="en-US" altLang="zh-CN" sz="2400" b="1" kern="0" dirty="0">
                <a:latin typeface="微软雅黑" panose="020B0503020204020204" pitchFamily="34" charset="-122"/>
                <a:ea typeface="微软雅黑" panose="020B0503020204020204" pitchFamily="34" charset="-122"/>
              </a:rPr>
              <a:t>signal(full)</a:t>
            </a:r>
            <a:r>
              <a:rPr kumimoji="0" lang="zh-CN" altLang="en-US" sz="2400" b="1" kern="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20793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睡眠理发师</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2" name="Rectangle 2"/>
          <p:cNvSpPr txBox="1">
            <a:spLocks noRot="1" noChangeArrowheads="1"/>
          </p:cNvSpPr>
          <p:nvPr/>
        </p:nvSpPr>
        <p:spPr bwMode="auto">
          <a:xfrm>
            <a:off x="175593" y="1412776"/>
            <a:ext cx="8540750" cy="822920"/>
          </a:xfrm>
          <a:prstGeom prst="rect">
            <a:avLst/>
          </a:prstGeom>
          <a:solidFill>
            <a:srgbClr val="FFFFCC"/>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lvl="0" eaLnBrk="1" hangingPunct="1">
              <a:defRPr/>
            </a:pPr>
            <a:r>
              <a:rPr lang="zh-CN" altLang="en-US" sz="3200" b="1" kern="0" dirty="0">
                <a:solidFill>
                  <a:srgbClr val="000000"/>
                </a:solidFill>
                <a:latin typeface="Arial Black"/>
                <a:ea typeface="黑体" pitchFamily="2" charset="-122"/>
              </a:rPr>
              <a:t>利用</a:t>
            </a:r>
            <a:r>
              <a:rPr lang="en-US" altLang="zh-CN" sz="3200" b="1" kern="0" dirty="0">
                <a:solidFill>
                  <a:srgbClr val="000000"/>
                </a:solidFill>
                <a:latin typeface="Arial Black"/>
                <a:ea typeface="黑体" pitchFamily="2" charset="-122"/>
              </a:rPr>
              <a:t>AND</a:t>
            </a:r>
            <a:r>
              <a:rPr lang="zh-CN" altLang="en-US" sz="3200" b="1" kern="0" dirty="0">
                <a:solidFill>
                  <a:srgbClr val="000000"/>
                </a:solidFill>
                <a:latin typeface="Arial Black"/>
                <a:ea typeface="黑体" pitchFamily="2" charset="-122"/>
              </a:rPr>
              <a:t>信号量解决生产者</a:t>
            </a:r>
            <a:r>
              <a:rPr lang="en-US" altLang="zh-CN" sz="3200" b="1" kern="0" dirty="0">
                <a:solidFill>
                  <a:srgbClr val="000000"/>
                </a:solidFill>
                <a:latin typeface="Arial Black"/>
                <a:ea typeface="黑体" pitchFamily="2" charset="-122"/>
              </a:rPr>
              <a:t>—</a:t>
            </a:r>
            <a:r>
              <a:rPr lang="zh-CN" altLang="en-US" sz="3200" b="1" kern="0" dirty="0">
                <a:solidFill>
                  <a:srgbClr val="000000"/>
                </a:solidFill>
                <a:latin typeface="Arial Black"/>
                <a:ea typeface="黑体" pitchFamily="2" charset="-122"/>
              </a:rPr>
              <a:t>消费者问题</a:t>
            </a:r>
            <a:endPar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endParaRPr>
          </a:p>
        </p:txBody>
      </p:sp>
      <p:sp>
        <p:nvSpPr>
          <p:cNvPr id="13" name="Text Box 5"/>
          <p:cNvSpPr txBox="1">
            <a:spLocks noChangeArrowheads="1"/>
          </p:cNvSpPr>
          <p:nvPr/>
        </p:nvSpPr>
        <p:spPr bwMode="auto">
          <a:xfrm>
            <a:off x="657854" y="2281035"/>
            <a:ext cx="4778242" cy="4600105"/>
          </a:xfrm>
          <a:prstGeom prst="rect">
            <a:avLst/>
          </a:prstGeom>
          <a:solidFill>
            <a:schemeClr val="bg2">
              <a:lumMod val="20000"/>
              <a:lumOff val="80000"/>
            </a:schemeClr>
          </a:solidFill>
          <a:ln w="9525">
            <a:noFill/>
            <a:miter lim="800000"/>
            <a:headEnd/>
            <a:tailEnd/>
          </a:ln>
        </p:spPr>
        <p:txBody>
          <a:bodyPr wrap="square">
            <a:spAutoFit/>
          </a:bodyPr>
          <a:lstStyle/>
          <a:p>
            <a:pPr marL="0" marR="0" lvl="0" indent="0" algn="l" defTabSz="914400" eaLnBrk="1" fontAlgn="auto" latinLnBrk="0" hangingPunct="1">
              <a:lnSpc>
                <a:spcPct val="115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srgbClr val="000000"/>
                </a:solidFill>
                <a:effectLst/>
                <a:uLnTx/>
                <a:uFillTx/>
              </a:rPr>
              <a:t>var</a:t>
            </a:r>
            <a:r>
              <a:rPr kumimoji="0" lang="en-US" altLang="zh-CN" sz="1600" b="1" i="0" u="none" strike="noStrike" kern="0" cap="none" spc="0" normalizeH="0" baseline="0" noProof="0" dirty="0">
                <a:ln>
                  <a:noFill/>
                </a:ln>
                <a:solidFill>
                  <a:srgbClr val="000000"/>
                </a:solidFill>
                <a:effectLst/>
                <a:uLnTx/>
                <a:uFillTx/>
              </a:rPr>
              <a:t> </a:t>
            </a:r>
            <a:r>
              <a:rPr kumimoji="0" lang="en-US" altLang="zh-CN" sz="1600" b="1" i="0" u="none" strike="noStrike" kern="0" cap="none" spc="0" normalizeH="0" baseline="0" noProof="0" dirty="0" err="1">
                <a:ln>
                  <a:noFill/>
                </a:ln>
                <a:solidFill>
                  <a:srgbClr val="000000"/>
                </a:solidFill>
                <a:effectLst/>
                <a:uLnTx/>
                <a:uFillTx/>
              </a:rPr>
              <a:t>mutex</a:t>
            </a:r>
            <a:r>
              <a:rPr kumimoji="0" lang="en-US" altLang="zh-CN" sz="1600" b="1" i="0" u="none" strike="noStrike" kern="0" cap="none" spc="0" normalizeH="0" baseline="0" noProof="0" dirty="0">
                <a:ln>
                  <a:noFill/>
                </a:ln>
                <a:solidFill>
                  <a:srgbClr val="000000"/>
                </a:solidFill>
                <a:effectLst/>
                <a:uLnTx/>
                <a:uFillTx/>
              </a:rPr>
              <a:t>, empty, </a:t>
            </a:r>
            <a:r>
              <a:rPr kumimoji="0" lang="en-US" altLang="zh-CN" sz="1600" b="1" i="0" u="none" strike="noStrike" kern="0" cap="none" spc="0" normalizeH="0" baseline="0" noProof="0" dirty="0" err="1">
                <a:ln>
                  <a:noFill/>
                </a:ln>
                <a:solidFill>
                  <a:srgbClr val="000000"/>
                </a:solidFill>
                <a:effectLst/>
                <a:uLnTx/>
                <a:uFillTx/>
              </a:rPr>
              <a:t>full:semaphore</a:t>
            </a:r>
            <a:r>
              <a:rPr kumimoji="0" lang="en-US" altLang="zh-CN" sz="1600" b="1" i="0" u="none" strike="noStrike" kern="0" cap="none" spc="0" normalizeH="0" baseline="0" noProof="0" dirty="0">
                <a:ln>
                  <a:noFill/>
                </a:ln>
                <a:solidFill>
                  <a:srgbClr val="000000"/>
                </a:solidFill>
                <a:effectLst/>
                <a:uLnTx/>
                <a:uFillTx/>
              </a:rPr>
              <a:t>∶ =1, n, 0;</a:t>
            </a:r>
          </a:p>
          <a:p>
            <a:pPr marL="0" marR="0" lvl="0" indent="0" algn="l" defTabSz="914400" eaLnBrk="1" fontAlgn="auto" latinLnBrk="0" hangingPunct="1">
              <a:lnSpc>
                <a:spcPct val="115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a:t>
            </a:r>
            <a:r>
              <a:rPr kumimoji="0" lang="en-US" altLang="zh-CN" sz="1600" b="1" i="0" u="none" strike="noStrike" kern="0" cap="none" spc="0" normalizeH="0" baseline="0" noProof="0" dirty="0" err="1">
                <a:ln>
                  <a:noFill/>
                </a:ln>
                <a:solidFill>
                  <a:srgbClr val="000000"/>
                </a:solidFill>
                <a:effectLst/>
                <a:uLnTx/>
                <a:uFillTx/>
              </a:rPr>
              <a:t>buffer:array</a:t>
            </a:r>
            <a:r>
              <a:rPr kumimoji="0" lang="zh-CN" altLang="en-US" sz="1600" b="1" i="0" u="none" strike="noStrike" kern="0" cap="none" spc="0" normalizeH="0" baseline="0" noProof="0" dirty="0">
                <a:ln>
                  <a:noFill/>
                </a:ln>
                <a:solidFill>
                  <a:srgbClr val="000000"/>
                </a:solidFill>
                <a:effectLst/>
                <a:uLnTx/>
                <a:uFillTx/>
              </a:rPr>
              <a:t>［</a:t>
            </a:r>
            <a:r>
              <a:rPr kumimoji="0" lang="en-US" altLang="zh-CN" sz="1600" b="1" i="0" u="none" strike="noStrike" kern="0" cap="none" spc="0" normalizeH="0" baseline="0" noProof="0" dirty="0">
                <a:ln>
                  <a:noFill/>
                </a:ln>
                <a:solidFill>
                  <a:srgbClr val="000000"/>
                </a:solidFill>
                <a:effectLst/>
                <a:uLnTx/>
                <a:uFillTx/>
              </a:rPr>
              <a:t>0, </a:t>
            </a:r>
            <a:r>
              <a:rPr kumimoji="0" lang="en-US" altLang="zh-CN" sz="1600" b="1" i="0" u="none" strike="noStrike" kern="0" cap="none" spc="0" normalizeH="0" baseline="0" noProof="0" dirty="0">
                <a:ln>
                  <a:noFill/>
                </a:ln>
                <a:solidFill>
                  <a:srgbClr val="000000"/>
                </a:solidFill>
                <a:effectLst/>
                <a:uLnTx/>
                <a:uFillTx/>
                <a:latin typeface="Courier New" pitchFamily="49" charset="0"/>
              </a:rPr>
              <a:t>…</a:t>
            </a:r>
            <a:r>
              <a:rPr kumimoji="0" lang="en-US" altLang="zh-CN" sz="1600" b="1" i="0" u="none" strike="noStrike" kern="0" cap="none" spc="0" normalizeH="0" baseline="0" noProof="0" dirty="0">
                <a:ln>
                  <a:noFill/>
                </a:ln>
                <a:solidFill>
                  <a:srgbClr val="000000"/>
                </a:solidFill>
                <a:effectLst/>
                <a:uLnTx/>
                <a:uFillTx/>
              </a:rPr>
              <a:t>, n-1</a:t>
            </a:r>
            <a:r>
              <a:rPr kumimoji="0" lang="zh-CN" altLang="en-US" sz="1600" b="1" i="0" u="none" strike="noStrike" kern="0" cap="none" spc="0" normalizeH="0" baseline="0" noProof="0" dirty="0">
                <a:ln>
                  <a:noFill/>
                </a:ln>
                <a:solidFill>
                  <a:srgbClr val="000000"/>
                </a:solidFill>
                <a:effectLst/>
                <a:uLnTx/>
                <a:uFillTx/>
              </a:rPr>
              <a:t>］ </a:t>
            </a:r>
            <a:r>
              <a:rPr kumimoji="0" lang="en-US" altLang="zh-CN" sz="1600" b="1" i="0" u="none" strike="noStrike" kern="0" cap="none" spc="0" normalizeH="0" baseline="0" noProof="0" dirty="0">
                <a:ln>
                  <a:noFill/>
                </a:ln>
                <a:solidFill>
                  <a:srgbClr val="000000"/>
                </a:solidFill>
                <a:effectLst/>
                <a:uLnTx/>
                <a:uFillTx/>
              </a:rPr>
              <a:t>of item;</a:t>
            </a:r>
          </a:p>
          <a:p>
            <a:pPr marL="0" marR="0" lvl="0" indent="0" algn="l" defTabSz="914400" eaLnBrk="1" fontAlgn="auto" latinLnBrk="0" hangingPunct="1">
              <a:lnSpc>
                <a:spcPct val="115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in </a:t>
            </a:r>
            <a:r>
              <a:rPr kumimoji="0" lang="en-US" altLang="zh-CN" sz="1600" b="1" i="0" u="none" strike="noStrike" kern="0" cap="none" spc="0" normalizeH="0" baseline="0" noProof="0" dirty="0" err="1">
                <a:ln>
                  <a:noFill/>
                </a:ln>
                <a:solidFill>
                  <a:srgbClr val="000000"/>
                </a:solidFill>
                <a:effectLst/>
                <a:uLnTx/>
                <a:uFillTx/>
              </a:rPr>
              <a:t>out:integer</a:t>
            </a:r>
            <a:r>
              <a:rPr kumimoji="0" lang="en-US" altLang="zh-CN" sz="1600" b="1" i="0" u="none" strike="noStrike" kern="0" cap="none" spc="0" normalizeH="0" baseline="0" noProof="0" dirty="0">
                <a:ln>
                  <a:noFill/>
                </a:ln>
                <a:solidFill>
                  <a:srgbClr val="000000"/>
                </a:solidFill>
                <a:effectLst/>
                <a:uLnTx/>
                <a:uFillTx/>
              </a:rPr>
              <a:t>∶=0, 0;</a:t>
            </a:r>
          </a:p>
          <a:p>
            <a:pPr marL="0" marR="0" lvl="0" indent="0" algn="l" defTabSz="914400" eaLnBrk="1" fontAlgn="auto" latinLnBrk="0" hangingPunct="1">
              <a:lnSpc>
                <a:spcPct val="115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begin</a:t>
            </a:r>
          </a:p>
          <a:p>
            <a:pPr marL="0" marR="0" lvl="0" indent="0" algn="l" defTabSz="914400" eaLnBrk="1" fontAlgn="auto" latinLnBrk="0" hangingPunct="1">
              <a:lnSpc>
                <a:spcPct val="115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a:t>
            </a:r>
            <a:r>
              <a:rPr kumimoji="0" lang="en-US" altLang="zh-CN" sz="1600" b="1" i="0" u="none" strike="noStrike" kern="0" cap="none" spc="0" normalizeH="0" baseline="0" noProof="0" dirty="0" err="1">
                <a:ln>
                  <a:noFill/>
                </a:ln>
                <a:solidFill>
                  <a:srgbClr val="000000"/>
                </a:solidFill>
                <a:effectLst/>
                <a:uLnTx/>
                <a:uFillTx/>
              </a:rPr>
              <a:t>parbegin</a:t>
            </a:r>
            <a:endParaRPr kumimoji="0" lang="en-US" altLang="zh-CN" sz="1600" b="1" i="0" u="none" strike="noStrike" kern="0" cap="none" spc="0" normalizeH="0" baseline="0" noProof="0" dirty="0">
              <a:ln>
                <a:noFill/>
              </a:ln>
              <a:solidFill>
                <a:srgbClr val="000000"/>
              </a:solidFill>
              <a:effectLst/>
              <a:uLnTx/>
              <a:uFillTx/>
            </a:endParaRPr>
          </a:p>
          <a:p>
            <a:pPr marL="0" marR="0" lvl="0" indent="0" algn="l" defTabSz="914400" eaLnBrk="1" fontAlgn="auto" latinLnBrk="0" hangingPunct="1">
              <a:lnSpc>
                <a:spcPct val="115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a:t>
            </a:r>
            <a:r>
              <a:rPr kumimoji="0" lang="en-US" altLang="zh-CN" sz="1600" b="1" i="0" u="none" strike="noStrike" kern="0" cap="none" spc="0" normalizeH="0" baseline="0" noProof="0" dirty="0" err="1">
                <a:ln>
                  <a:noFill/>
                </a:ln>
                <a:solidFill>
                  <a:srgbClr val="CC3300"/>
                </a:solidFill>
                <a:effectLst/>
                <a:uLnTx/>
                <a:uFillTx/>
              </a:rPr>
              <a:t>producer:begin</a:t>
            </a:r>
            <a:endParaRPr kumimoji="0" lang="en-US" altLang="zh-CN" sz="1600" b="1" i="0" u="none" strike="noStrike" kern="0" cap="none" spc="0" normalizeH="0" baseline="0" noProof="0" dirty="0">
              <a:ln>
                <a:noFill/>
              </a:ln>
              <a:solidFill>
                <a:srgbClr val="CC3300"/>
              </a:solidFill>
              <a:effectLst/>
              <a:uLnTx/>
              <a:uFillTx/>
            </a:endParaRPr>
          </a:p>
          <a:p>
            <a:pPr marL="0" marR="0" lvl="0" indent="0" algn="l" defTabSz="914400" eaLnBrk="1" fontAlgn="auto" latinLnBrk="0" hangingPunct="1">
              <a:lnSpc>
                <a:spcPct val="115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repeat</a:t>
            </a:r>
          </a:p>
          <a:p>
            <a:pPr marL="0" marR="0" lvl="0" indent="0" algn="l" defTabSz="914400" eaLnBrk="1" fontAlgn="auto" latinLnBrk="0" hangingPunct="1">
              <a:lnSpc>
                <a:spcPct val="115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Courier New" pitchFamily="49" charset="0"/>
              </a:rPr>
              <a:t>      …</a:t>
            </a:r>
            <a:endParaRPr kumimoji="0" lang="en-US" altLang="zh-CN" sz="1600" b="1" i="0" u="none" strike="noStrike" kern="0" cap="none" spc="0" normalizeH="0" baseline="0" noProof="0" dirty="0">
              <a:ln>
                <a:noFill/>
              </a:ln>
              <a:solidFill>
                <a:srgbClr val="000000"/>
              </a:solidFill>
              <a:effectLst/>
              <a:uLnTx/>
              <a:uFillTx/>
            </a:endParaRPr>
          </a:p>
          <a:p>
            <a:pPr marL="0" marR="0" lvl="0" indent="0" algn="l" defTabSz="914400" eaLnBrk="1" fontAlgn="auto" latinLnBrk="0" hangingPunct="1">
              <a:lnSpc>
                <a:spcPct val="115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produce an item in </a:t>
            </a:r>
            <a:r>
              <a:rPr kumimoji="0" lang="en-US" altLang="zh-CN" sz="1600" b="1" i="0" u="none" strike="noStrike" kern="0" cap="none" spc="0" normalizeH="0" baseline="0" noProof="0" dirty="0" err="1">
                <a:ln>
                  <a:noFill/>
                </a:ln>
                <a:solidFill>
                  <a:srgbClr val="000000"/>
                </a:solidFill>
                <a:effectLst/>
                <a:uLnTx/>
                <a:uFillTx/>
              </a:rPr>
              <a:t>nextp</a:t>
            </a:r>
            <a:r>
              <a:rPr kumimoji="0" lang="en-US" altLang="zh-CN" sz="1600" b="1" i="0" u="none" strike="noStrike" kern="0" cap="none" spc="0" normalizeH="0" baseline="0" noProof="0" dirty="0">
                <a:ln>
                  <a:noFill/>
                </a:ln>
                <a:solidFill>
                  <a:srgbClr val="000000"/>
                </a:solidFill>
                <a:effectLst/>
                <a:uLnTx/>
                <a:uFillTx/>
              </a:rPr>
              <a:t>;</a:t>
            </a:r>
          </a:p>
          <a:p>
            <a:pPr marL="0" marR="0" lvl="0" indent="0" algn="l" defTabSz="914400" eaLnBrk="1" fontAlgn="auto" latinLnBrk="0" hangingPunct="1">
              <a:lnSpc>
                <a:spcPct val="115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Courier New" pitchFamily="49" charset="0"/>
              </a:rPr>
              <a:t>      …</a:t>
            </a:r>
            <a:endParaRPr kumimoji="0" lang="en-US" altLang="zh-CN" sz="1600" b="1" i="0" u="none" strike="noStrike" kern="0" cap="none" spc="0" normalizeH="0" baseline="0" noProof="0" dirty="0">
              <a:ln>
                <a:noFill/>
              </a:ln>
              <a:solidFill>
                <a:srgbClr val="000000"/>
              </a:solidFill>
              <a:effectLst/>
              <a:uLnTx/>
              <a:uFillTx/>
            </a:endParaRPr>
          </a:p>
          <a:p>
            <a:pPr marL="0" marR="0" lvl="0" indent="0" algn="l" defTabSz="914400" eaLnBrk="1" fontAlgn="auto" latinLnBrk="0" hangingPunct="1">
              <a:lnSpc>
                <a:spcPct val="115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a:t>
            </a:r>
            <a:r>
              <a:rPr kumimoji="0" lang="en-US" altLang="zh-CN" sz="1600" b="1" i="0" u="none" strike="noStrike" kern="0" cap="none" spc="0" normalizeH="0" baseline="0" noProof="0" dirty="0" err="1">
                <a:ln>
                  <a:noFill/>
                </a:ln>
                <a:solidFill>
                  <a:srgbClr val="0033CC"/>
                </a:solidFill>
                <a:effectLst/>
                <a:uLnTx/>
                <a:uFillTx/>
              </a:rPr>
              <a:t>Swait</a:t>
            </a:r>
            <a:r>
              <a:rPr kumimoji="0" lang="en-US" altLang="zh-CN" sz="1600" b="1" i="0" u="none" strike="noStrike" kern="0" cap="none" spc="0" normalizeH="0" baseline="0" noProof="0" dirty="0">
                <a:ln>
                  <a:noFill/>
                </a:ln>
                <a:solidFill>
                  <a:srgbClr val="0033CC"/>
                </a:solidFill>
                <a:effectLst/>
                <a:uLnTx/>
                <a:uFillTx/>
              </a:rPr>
              <a:t>(empty, </a:t>
            </a:r>
            <a:r>
              <a:rPr kumimoji="0" lang="en-US" altLang="zh-CN" sz="1600" b="1" i="0" u="none" strike="noStrike" kern="0" cap="none" spc="0" normalizeH="0" baseline="0" noProof="0" dirty="0" err="1">
                <a:ln>
                  <a:noFill/>
                </a:ln>
                <a:solidFill>
                  <a:srgbClr val="0033CC"/>
                </a:solidFill>
                <a:effectLst/>
                <a:uLnTx/>
                <a:uFillTx/>
              </a:rPr>
              <a:t>mutex</a:t>
            </a:r>
            <a:r>
              <a:rPr kumimoji="0" lang="en-US" altLang="zh-CN" sz="1600" b="1" i="0" u="none" strike="noStrike" kern="0" cap="none" spc="0" normalizeH="0" baseline="0" noProof="0" dirty="0">
                <a:ln>
                  <a:noFill/>
                </a:ln>
                <a:solidFill>
                  <a:srgbClr val="0033CC"/>
                </a:solidFill>
                <a:effectLst/>
                <a:uLnTx/>
                <a:uFillTx/>
              </a:rPr>
              <a:t>);</a:t>
            </a:r>
          </a:p>
          <a:p>
            <a:pPr marL="0" marR="0" lvl="0" indent="0" algn="l" defTabSz="914400" eaLnBrk="1" fontAlgn="auto" latinLnBrk="0" hangingPunct="1">
              <a:lnSpc>
                <a:spcPct val="115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a:t>
            </a:r>
            <a:r>
              <a:rPr kumimoji="0" lang="en-US" altLang="zh-CN" sz="1600" b="1" i="0" u="none" strike="noStrike" kern="0" cap="none" spc="0" normalizeH="0" baseline="0" noProof="0" dirty="0">
                <a:ln>
                  <a:noFill/>
                </a:ln>
                <a:solidFill>
                  <a:srgbClr val="FF0000"/>
                </a:solidFill>
                <a:effectLst/>
                <a:uLnTx/>
                <a:uFillTx/>
              </a:rPr>
              <a:t>buffer(in)∶=</a:t>
            </a:r>
            <a:r>
              <a:rPr kumimoji="0" lang="en-US" altLang="zh-CN" sz="1600" b="1" i="0" u="none" strike="noStrike" kern="0" cap="none" spc="0" normalizeH="0" baseline="0" noProof="0" dirty="0" err="1">
                <a:ln>
                  <a:noFill/>
                </a:ln>
                <a:solidFill>
                  <a:srgbClr val="FF0000"/>
                </a:solidFill>
                <a:effectLst/>
                <a:uLnTx/>
                <a:uFillTx/>
              </a:rPr>
              <a:t>nextp</a:t>
            </a:r>
            <a:r>
              <a:rPr kumimoji="0" lang="en-US" altLang="zh-CN" sz="1600" b="1" i="0" u="none" strike="noStrike" kern="0" cap="none" spc="0" normalizeH="0" baseline="0" noProof="0" dirty="0">
                <a:ln>
                  <a:noFill/>
                </a:ln>
                <a:solidFill>
                  <a:srgbClr val="FF0000"/>
                </a:solidFill>
                <a:effectLst/>
                <a:uLnTx/>
                <a:uFillTx/>
              </a:rPr>
              <a:t>;</a:t>
            </a:r>
          </a:p>
          <a:p>
            <a:pPr marL="0" marR="0" lvl="0" indent="0" algn="l" defTabSz="914400" eaLnBrk="1" fontAlgn="auto" latinLnBrk="0" hangingPunct="1">
              <a:lnSpc>
                <a:spcPct val="115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FF0000"/>
                </a:solidFill>
                <a:effectLst/>
                <a:uLnTx/>
                <a:uFillTx/>
              </a:rPr>
              <a:t>            in∶=(in+1)mod n;</a:t>
            </a:r>
          </a:p>
          <a:p>
            <a:pPr marL="0" marR="0" lvl="0" indent="0" algn="l" defTabSz="914400" eaLnBrk="1" fontAlgn="auto" latinLnBrk="0" hangingPunct="1">
              <a:lnSpc>
                <a:spcPct val="115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a:t>
            </a:r>
            <a:r>
              <a:rPr kumimoji="0" lang="en-US" altLang="zh-CN" sz="1600" b="1" i="0" u="none" strike="noStrike" kern="0" cap="none" spc="0" normalizeH="0" baseline="0" noProof="0" dirty="0" err="1">
                <a:ln>
                  <a:noFill/>
                </a:ln>
                <a:solidFill>
                  <a:srgbClr val="0033CC"/>
                </a:solidFill>
                <a:effectLst/>
                <a:uLnTx/>
                <a:uFillTx/>
              </a:rPr>
              <a:t>Ssignal</a:t>
            </a:r>
            <a:r>
              <a:rPr kumimoji="0" lang="en-US" altLang="zh-CN" sz="1600" b="1" i="0" u="none" strike="noStrike" kern="0" cap="none" spc="0" normalizeH="0" baseline="0" noProof="0" dirty="0">
                <a:ln>
                  <a:noFill/>
                </a:ln>
                <a:solidFill>
                  <a:srgbClr val="0033CC"/>
                </a:solidFill>
                <a:effectLst/>
                <a:uLnTx/>
                <a:uFillTx/>
              </a:rPr>
              <a:t>(</a:t>
            </a:r>
            <a:r>
              <a:rPr kumimoji="0" lang="en-US" altLang="zh-CN" sz="1600" b="1" i="0" u="none" strike="noStrike" kern="0" cap="none" spc="0" normalizeH="0" baseline="0" noProof="0" dirty="0" err="1">
                <a:ln>
                  <a:noFill/>
                </a:ln>
                <a:solidFill>
                  <a:srgbClr val="0033CC"/>
                </a:solidFill>
                <a:effectLst/>
                <a:uLnTx/>
                <a:uFillTx/>
              </a:rPr>
              <a:t>mutex</a:t>
            </a:r>
            <a:r>
              <a:rPr kumimoji="0" lang="en-US" altLang="zh-CN" sz="1600" b="1" i="0" u="none" strike="noStrike" kern="0" cap="none" spc="0" normalizeH="0" baseline="0" noProof="0" dirty="0">
                <a:ln>
                  <a:noFill/>
                </a:ln>
                <a:solidFill>
                  <a:srgbClr val="0033CC"/>
                </a:solidFill>
                <a:effectLst/>
                <a:uLnTx/>
                <a:uFillTx/>
              </a:rPr>
              <a:t>, full);</a:t>
            </a:r>
            <a:endParaRPr kumimoji="0" lang="en-US" altLang="zh-CN" sz="1600" b="1" i="0" u="none" strike="noStrike" kern="0" cap="none" spc="0" normalizeH="0" baseline="0" noProof="0" dirty="0">
              <a:ln>
                <a:noFill/>
              </a:ln>
              <a:solidFill>
                <a:srgbClr val="000000"/>
              </a:solidFill>
              <a:effectLst/>
              <a:uLnTx/>
              <a:uFillTx/>
            </a:endParaRPr>
          </a:p>
          <a:p>
            <a:pPr marL="0" marR="0" lvl="0" indent="0" algn="l" defTabSz="914400" eaLnBrk="1" fontAlgn="auto" latinLnBrk="0" hangingPunct="1">
              <a:lnSpc>
                <a:spcPct val="115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until false;</a:t>
            </a:r>
          </a:p>
          <a:p>
            <a:pPr marL="0" marR="0" lvl="0" indent="0" algn="l" defTabSz="914400" eaLnBrk="1" fontAlgn="auto" latinLnBrk="0" hangingPunct="1">
              <a:lnSpc>
                <a:spcPct val="115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a:t>
            </a:r>
            <a:r>
              <a:rPr kumimoji="0" lang="en-US" altLang="zh-CN" sz="1600" b="1" i="0" u="none" strike="noStrike" kern="0" cap="none" spc="0" normalizeH="0" baseline="0" noProof="0" dirty="0">
                <a:ln>
                  <a:noFill/>
                </a:ln>
                <a:solidFill>
                  <a:srgbClr val="CC3300"/>
                </a:solidFill>
                <a:effectLst/>
                <a:uLnTx/>
                <a:uFillTx/>
              </a:rPr>
              <a:t>end</a:t>
            </a:r>
            <a:r>
              <a:rPr kumimoji="0" lang="en-US" altLang="zh-CN" sz="1600" b="1" i="0" u="none" strike="noStrike" kern="0" cap="none" spc="0" normalizeH="0" baseline="0" noProof="0" dirty="0">
                <a:ln>
                  <a:noFill/>
                </a:ln>
                <a:solidFill>
                  <a:srgbClr val="000000"/>
                </a:solidFill>
                <a:effectLst/>
                <a:uLnTx/>
                <a:uFillTx/>
              </a:rPr>
              <a:t> </a:t>
            </a:r>
          </a:p>
        </p:txBody>
      </p:sp>
      <p:sp>
        <p:nvSpPr>
          <p:cNvPr id="14" name="AutoShape 6"/>
          <p:cNvSpPr>
            <a:spLocks/>
          </p:cNvSpPr>
          <p:nvPr/>
        </p:nvSpPr>
        <p:spPr bwMode="auto">
          <a:xfrm>
            <a:off x="4355976" y="4729008"/>
            <a:ext cx="2728322" cy="302441"/>
          </a:xfrm>
          <a:prstGeom prst="borderCallout1">
            <a:avLst>
              <a:gd name="adj1" fmla="val 24079"/>
              <a:gd name="adj2" fmla="val -3032"/>
              <a:gd name="adj3" fmla="val 186620"/>
              <a:gd name="adj4" fmla="val -31690"/>
            </a:avLst>
          </a:prstGeom>
          <a:solidFill>
            <a:srgbClr val="FFFF99"/>
          </a:solidFill>
          <a:ln w="952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Wait</a:t>
            </a:r>
            <a:r>
              <a:rPr kumimoji="0" lang="zh-CN" altLang="en-US" sz="1800" b="0" i="0" u="none" strike="noStrike" kern="0" cap="none" spc="0" normalizeH="0" baseline="0" noProof="0">
                <a:ln>
                  <a:noFill/>
                </a:ln>
                <a:solidFill>
                  <a:srgbClr val="000000"/>
                </a:solidFill>
                <a:effectLst/>
                <a:uLnTx/>
                <a:uFillTx/>
              </a:rPr>
              <a:t>（</a:t>
            </a:r>
            <a:r>
              <a:rPr kumimoji="0" lang="en-US" altLang="zh-CN" sz="1800" b="0" i="0" u="none" strike="noStrike" kern="0" cap="none" spc="0" normalizeH="0" baseline="0" noProof="0">
                <a:ln>
                  <a:noFill/>
                </a:ln>
                <a:solidFill>
                  <a:srgbClr val="000000"/>
                </a:solidFill>
                <a:effectLst/>
                <a:uLnTx/>
                <a:uFillTx/>
              </a:rPr>
              <a:t>empty</a:t>
            </a:r>
            <a:r>
              <a:rPr kumimoji="0" lang="zh-CN" altLang="en-US" sz="1800" b="0" i="0" u="none" strike="noStrike" kern="0" cap="none" spc="0" normalizeH="0" baseline="0" noProof="0">
                <a:ln>
                  <a:noFill/>
                </a:ln>
                <a:solidFill>
                  <a:srgbClr val="000000"/>
                </a:solidFill>
                <a:effectLst/>
                <a:uLnTx/>
                <a:uFillTx/>
              </a:rPr>
              <a:t>）</a:t>
            </a:r>
          </a:p>
        </p:txBody>
      </p:sp>
      <p:sp>
        <p:nvSpPr>
          <p:cNvPr id="15" name="AutoShape 7"/>
          <p:cNvSpPr>
            <a:spLocks/>
          </p:cNvSpPr>
          <p:nvPr/>
        </p:nvSpPr>
        <p:spPr bwMode="auto">
          <a:xfrm>
            <a:off x="4445968" y="5151575"/>
            <a:ext cx="2728322" cy="302442"/>
          </a:xfrm>
          <a:prstGeom prst="borderCallout1">
            <a:avLst>
              <a:gd name="adj1" fmla="val 24079"/>
              <a:gd name="adj2" fmla="val -3032"/>
              <a:gd name="adj3" fmla="val 48829"/>
              <a:gd name="adj4" fmla="val -35352"/>
            </a:avLst>
          </a:prstGeom>
          <a:solidFill>
            <a:srgbClr val="FFFF99"/>
          </a:solidFill>
          <a:ln w="952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Wait</a:t>
            </a:r>
            <a:r>
              <a:rPr kumimoji="0" lang="zh-CN" altLang="en-US" sz="1800" b="0" i="0" u="none" strike="noStrike" kern="0" cap="none" spc="0" normalizeH="0" baseline="0" noProof="0">
                <a:ln>
                  <a:noFill/>
                </a:ln>
                <a:solidFill>
                  <a:srgbClr val="000000"/>
                </a:solidFill>
                <a:effectLst/>
                <a:uLnTx/>
                <a:uFillTx/>
              </a:rPr>
              <a:t>（</a:t>
            </a:r>
            <a:r>
              <a:rPr kumimoji="0" lang="en-US" altLang="zh-CN" sz="1800" b="0" i="0" u="none" strike="noStrike" kern="0" cap="none" spc="0" normalizeH="0" baseline="0" noProof="0">
                <a:ln>
                  <a:noFill/>
                </a:ln>
                <a:solidFill>
                  <a:srgbClr val="000000"/>
                </a:solidFill>
                <a:effectLst/>
                <a:uLnTx/>
                <a:uFillTx/>
              </a:rPr>
              <a:t>mutex</a:t>
            </a:r>
            <a:r>
              <a:rPr kumimoji="0" lang="zh-CN" altLang="en-US" sz="1800" b="0" i="0" u="none" strike="noStrike" kern="0" cap="none" spc="0" normalizeH="0" baseline="0" noProof="0">
                <a:ln>
                  <a:noFill/>
                </a:ln>
                <a:solidFill>
                  <a:srgbClr val="000000"/>
                </a:solidFill>
                <a:effectLst/>
                <a:uLnTx/>
                <a:uFillTx/>
              </a:rPr>
              <a:t>）</a:t>
            </a:r>
          </a:p>
        </p:txBody>
      </p:sp>
      <p:sp>
        <p:nvSpPr>
          <p:cNvPr id="16" name="AutoShape 8"/>
          <p:cNvSpPr>
            <a:spLocks/>
          </p:cNvSpPr>
          <p:nvPr/>
        </p:nvSpPr>
        <p:spPr bwMode="auto">
          <a:xfrm>
            <a:off x="4355976" y="6010407"/>
            <a:ext cx="2728322" cy="302441"/>
          </a:xfrm>
          <a:prstGeom prst="borderCallout1">
            <a:avLst>
              <a:gd name="adj1" fmla="val 24079"/>
              <a:gd name="adj2" fmla="val -3032"/>
              <a:gd name="adj3" fmla="val 63546"/>
              <a:gd name="adj4" fmla="val -38319"/>
            </a:avLst>
          </a:prstGeom>
          <a:solidFill>
            <a:srgbClr val="FF9900"/>
          </a:solidFill>
          <a:ln w="952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Signal</a:t>
            </a:r>
            <a:r>
              <a:rPr kumimoji="0" lang="zh-CN" altLang="en-US" sz="1800" b="0" i="0" u="none" strike="noStrike" kern="0" cap="none" spc="0" normalizeH="0" baseline="0" noProof="0">
                <a:ln>
                  <a:noFill/>
                </a:ln>
                <a:solidFill>
                  <a:srgbClr val="000000"/>
                </a:solidFill>
                <a:effectLst/>
                <a:uLnTx/>
                <a:uFillTx/>
              </a:rPr>
              <a:t>（</a:t>
            </a:r>
            <a:r>
              <a:rPr kumimoji="0" lang="en-US" altLang="zh-CN" sz="1800" b="0" i="0" u="none" strike="noStrike" kern="0" cap="none" spc="0" normalizeH="0" baseline="0" noProof="0">
                <a:ln>
                  <a:noFill/>
                </a:ln>
                <a:solidFill>
                  <a:srgbClr val="000000"/>
                </a:solidFill>
                <a:effectLst/>
                <a:uLnTx/>
                <a:uFillTx/>
              </a:rPr>
              <a:t>mutex</a:t>
            </a:r>
            <a:r>
              <a:rPr kumimoji="0" lang="zh-CN" altLang="en-US" sz="1800" b="0" i="0" u="none" strike="noStrike" kern="0" cap="none" spc="0" normalizeH="0" baseline="0" noProof="0">
                <a:ln>
                  <a:noFill/>
                </a:ln>
                <a:solidFill>
                  <a:srgbClr val="000000"/>
                </a:solidFill>
                <a:effectLst/>
                <a:uLnTx/>
                <a:uFillTx/>
              </a:rPr>
              <a:t>）</a:t>
            </a:r>
          </a:p>
        </p:txBody>
      </p:sp>
      <p:sp>
        <p:nvSpPr>
          <p:cNvPr id="17" name="AutoShape 9"/>
          <p:cNvSpPr>
            <a:spLocks/>
          </p:cNvSpPr>
          <p:nvPr/>
        </p:nvSpPr>
        <p:spPr bwMode="auto">
          <a:xfrm>
            <a:off x="4355976" y="6464399"/>
            <a:ext cx="2728322" cy="302442"/>
          </a:xfrm>
          <a:prstGeom prst="borderCallout1">
            <a:avLst>
              <a:gd name="adj1" fmla="val 24079"/>
              <a:gd name="adj2" fmla="val -3032"/>
              <a:gd name="adj3" fmla="val -83944"/>
              <a:gd name="adj4" fmla="val -38384"/>
            </a:avLst>
          </a:prstGeom>
          <a:solidFill>
            <a:srgbClr val="FF9900"/>
          </a:solidFill>
          <a:ln w="952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rPr>
              <a:t>Signal</a:t>
            </a:r>
            <a:r>
              <a:rPr kumimoji="0" lang="zh-CN" altLang="en-US" sz="1800" b="0" i="0" u="none" strike="noStrike" kern="0" cap="none" spc="0" normalizeH="0" baseline="0" noProof="0" dirty="0">
                <a:ln>
                  <a:noFill/>
                </a:ln>
                <a:solidFill>
                  <a:srgbClr val="000000"/>
                </a:solidFill>
                <a:effectLst/>
                <a:uLnTx/>
                <a:uFillTx/>
              </a:rPr>
              <a:t>（</a:t>
            </a:r>
            <a:r>
              <a:rPr kumimoji="0" lang="en-US" altLang="zh-CN" sz="1800" b="0" i="0" u="none" strike="noStrike" kern="0" cap="none" spc="0" normalizeH="0" baseline="0" noProof="0" dirty="0">
                <a:ln>
                  <a:noFill/>
                </a:ln>
                <a:solidFill>
                  <a:srgbClr val="000000"/>
                </a:solidFill>
                <a:effectLst/>
                <a:uLnTx/>
                <a:uFillTx/>
              </a:rPr>
              <a:t>full</a:t>
            </a:r>
            <a:r>
              <a:rPr kumimoji="0" lang="zh-CN" altLang="en-US" sz="1800" b="0" i="0" u="none" strike="noStrike" kern="0" cap="none" spc="0" normalizeH="0" baseline="0" noProof="0" dirty="0">
                <a:ln>
                  <a:noFill/>
                </a:ln>
                <a:solidFill>
                  <a:srgbClr val="000000"/>
                </a:solidFill>
                <a:effectLst/>
                <a:uLnTx/>
                <a:uFillTx/>
              </a:rPr>
              <a:t>）</a:t>
            </a:r>
          </a:p>
        </p:txBody>
      </p:sp>
    </p:spTree>
    <p:extLst>
      <p:ext uri="{BB962C8B-B14F-4D97-AF65-F5344CB8AC3E}">
        <p14:creationId xmlns:p14="http://schemas.microsoft.com/office/powerpoint/2010/main" val="123725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睡眠理发师</a:t>
            </a:r>
          </a:p>
        </p:txBody>
      </p:sp>
      <p:sp>
        <p:nvSpPr>
          <p:cNvPr id="9" name="Rectangle 2"/>
          <p:cNvSpPr>
            <a:spLocks noGrp="1" noChangeArrowheads="1"/>
          </p:cNvSpPr>
          <p:nvPr>
            <p:ph type="title"/>
          </p:nvPr>
        </p:nvSpPr>
        <p:spPr>
          <a:xfrm>
            <a:off x="-9872" y="1240854"/>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2" name="Rectangle 2"/>
          <p:cNvSpPr txBox="1">
            <a:spLocks noRot="1" noChangeArrowheads="1"/>
          </p:cNvSpPr>
          <p:nvPr/>
        </p:nvSpPr>
        <p:spPr bwMode="auto">
          <a:xfrm>
            <a:off x="175593" y="1412776"/>
            <a:ext cx="8540750" cy="822920"/>
          </a:xfrm>
          <a:prstGeom prst="rect">
            <a:avLst/>
          </a:prstGeom>
          <a:solidFill>
            <a:srgbClr val="FFFFCC"/>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lvl="0" eaLnBrk="1" hangingPunct="1">
              <a:defRPr/>
            </a:pPr>
            <a:r>
              <a:rPr lang="zh-CN" altLang="en-US" sz="3200" b="1" kern="0" dirty="0">
                <a:solidFill>
                  <a:srgbClr val="000000"/>
                </a:solidFill>
                <a:latin typeface="Arial Black"/>
                <a:ea typeface="黑体" pitchFamily="2" charset="-122"/>
              </a:rPr>
              <a:t>利用</a:t>
            </a:r>
            <a:r>
              <a:rPr lang="en-US" altLang="zh-CN" sz="3200" b="1" kern="0" dirty="0">
                <a:solidFill>
                  <a:srgbClr val="000000"/>
                </a:solidFill>
                <a:latin typeface="Arial Black"/>
                <a:ea typeface="黑体" pitchFamily="2" charset="-122"/>
              </a:rPr>
              <a:t>AND</a:t>
            </a:r>
            <a:r>
              <a:rPr lang="zh-CN" altLang="en-US" sz="3200" b="1" kern="0" dirty="0">
                <a:solidFill>
                  <a:srgbClr val="000000"/>
                </a:solidFill>
                <a:latin typeface="Arial Black"/>
                <a:ea typeface="黑体" pitchFamily="2" charset="-122"/>
              </a:rPr>
              <a:t>信号量解决生产者</a:t>
            </a:r>
            <a:r>
              <a:rPr lang="en-US" altLang="zh-CN" sz="3200" b="1" kern="0" dirty="0">
                <a:solidFill>
                  <a:srgbClr val="000000"/>
                </a:solidFill>
                <a:latin typeface="Arial Black"/>
                <a:ea typeface="黑体" pitchFamily="2" charset="-122"/>
              </a:rPr>
              <a:t>—</a:t>
            </a:r>
            <a:r>
              <a:rPr lang="zh-CN" altLang="en-US" sz="3200" b="1" kern="0" dirty="0">
                <a:solidFill>
                  <a:srgbClr val="000000"/>
                </a:solidFill>
                <a:latin typeface="Arial Black"/>
                <a:ea typeface="黑体" pitchFamily="2" charset="-122"/>
              </a:rPr>
              <a:t>消费者问题</a:t>
            </a:r>
            <a:endPar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endParaRPr>
          </a:p>
        </p:txBody>
      </p:sp>
      <p:sp>
        <p:nvSpPr>
          <p:cNvPr id="23" name="Text Box 4"/>
          <p:cNvSpPr txBox="1">
            <a:spLocks noChangeArrowheads="1"/>
          </p:cNvSpPr>
          <p:nvPr/>
        </p:nvSpPr>
        <p:spPr bwMode="auto">
          <a:xfrm>
            <a:off x="680937" y="2472978"/>
            <a:ext cx="4611143" cy="4154984"/>
          </a:xfrm>
          <a:prstGeom prst="rect">
            <a:avLst/>
          </a:prstGeom>
          <a:solidFill>
            <a:schemeClr val="bg2">
              <a:lumMod val="20000"/>
              <a:lumOff val="80000"/>
            </a:schemeClr>
          </a:solidFill>
          <a:ln w="9525">
            <a:noFill/>
            <a:miter lim="800000"/>
            <a:headEnd/>
            <a:tailEnd/>
          </a:ln>
        </p:spPr>
        <p:txBody>
          <a:bodyPr wrap="square">
            <a:spAutoFit/>
          </a:bodyPr>
          <a:lstStyle/>
          <a:p>
            <a:pPr marL="0" marR="0" lvl="0" indent="0" algn="l" defTabSz="914400" eaLnBrk="1" fontAlgn="auto" latinLnBrk="0" hangingPunct="1">
              <a:lnSpc>
                <a:spcPct val="150000"/>
              </a:lnSpc>
              <a:spcBef>
                <a:spcPts val="0"/>
              </a:spcBef>
              <a:spcAft>
                <a:spcPts val="0"/>
              </a:spcAft>
              <a:buClrTx/>
              <a:buSzTx/>
              <a:buFontTx/>
              <a:buNone/>
              <a:tabLst/>
              <a:defRPr/>
            </a:pPr>
            <a:r>
              <a:rPr kumimoji="0" lang="en-US" altLang="zh-CN" sz="1600" b="0" i="0" u="none" strike="noStrike" kern="0" cap="none" spc="0" normalizeH="0" baseline="0" noProof="0" dirty="0" err="1">
                <a:ln>
                  <a:noFill/>
                </a:ln>
                <a:solidFill>
                  <a:srgbClr val="CC3300"/>
                </a:solidFill>
                <a:effectLst/>
                <a:uLnTx/>
                <a:uFillTx/>
              </a:rPr>
              <a:t>consumer:begin</a:t>
            </a:r>
            <a:endParaRPr kumimoji="0" lang="en-US" altLang="zh-CN" sz="1600" b="0" i="0" u="none" strike="noStrike" kern="0" cap="none" spc="0" normalizeH="0" baseline="0" noProof="0" dirty="0">
              <a:ln>
                <a:noFill/>
              </a:ln>
              <a:solidFill>
                <a:srgbClr val="CC3300"/>
              </a:solidFill>
              <a:effectLst/>
              <a:uLnTx/>
              <a:uFillTx/>
            </a:endParaRPr>
          </a:p>
          <a:p>
            <a:pPr marL="0" marR="0" lvl="0" indent="0" algn="l" defTabSz="914400" eaLnBrk="1" fontAlgn="auto" latinLnBrk="0" hangingPunct="1">
              <a:lnSpc>
                <a:spcPct val="15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rPr>
              <a:t>            repeat</a:t>
            </a:r>
          </a:p>
          <a:p>
            <a:pPr marL="0" marR="0" lvl="0" indent="0" algn="l" defTabSz="914400" eaLnBrk="1" fontAlgn="auto" latinLnBrk="0" hangingPunct="1">
              <a:lnSpc>
                <a:spcPct val="15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rPr>
              <a:t>             </a:t>
            </a:r>
            <a:r>
              <a:rPr kumimoji="0" lang="en-US" altLang="zh-CN" sz="1600" b="1" i="0" u="none" strike="noStrike" kern="0" cap="none" spc="0" normalizeH="0" baseline="0" noProof="0" dirty="0" err="1">
                <a:ln>
                  <a:noFill/>
                </a:ln>
                <a:solidFill>
                  <a:srgbClr val="0033CC"/>
                </a:solidFill>
                <a:effectLst/>
                <a:uLnTx/>
                <a:uFillTx/>
              </a:rPr>
              <a:t>Swait</a:t>
            </a:r>
            <a:r>
              <a:rPr kumimoji="0" lang="en-US" altLang="zh-CN" sz="1600" b="1" i="0" u="none" strike="noStrike" kern="0" cap="none" spc="0" normalizeH="0" baseline="0" noProof="0" dirty="0">
                <a:ln>
                  <a:noFill/>
                </a:ln>
                <a:solidFill>
                  <a:srgbClr val="0033CC"/>
                </a:solidFill>
                <a:effectLst/>
                <a:uLnTx/>
                <a:uFillTx/>
              </a:rPr>
              <a:t>(full, </a:t>
            </a:r>
            <a:r>
              <a:rPr kumimoji="0" lang="en-US" altLang="zh-CN" sz="1600" b="1" i="0" u="none" strike="noStrike" kern="0" cap="none" spc="0" normalizeH="0" baseline="0" noProof="0" dirty="0" err="1">
                <a:ln>
                  <a:noFill/>
                </a:ln>
                <a:solidFill>
                  <a:srgbClr val="0033CC"/>
                </a:solidFill>
                <a:effectLst/>
                <a:uLnTx/>
                <a:uFillTx/>
              </a:rPr>
              <a:t>mutex</a:t>
            </a:r>
            <a:r>
              <a:rPr kumimoji="0" lang="en-US" altLang="zh-CN" sz="1600" b="1" i="0" u="none" strike="noStrike" kern="0" cap="none" spc="0" normalizeH="0" baseline="0" noProof="0" dirty="0">
                <a:ln>
                  <a:noFill/>
                </a:ln>
                <a:solidFill>
                  <a:srgbClr val="0033CC"/>
                </a:solidFill>
                <a:effectLst/>
                <a:uLnTx/>
                <a:uFillTx/>
              </a:rPr>
              <a:t>);</a:t>
            </a:r>
            <a:endParaRPr kumimoji="0" lang="en-US" altLang="zh-CN" sz="1600" b="1" i="0" u="none" strike="noStrike" kern="0" cap="none" spc="0" normalizeH="0" baseline="0" noProof="0" dirty="0">
              <a:ln>
                <a:noFill/>
              </a:ln>
              <a:solidFill>
                <a:srgbClr val="000000"/>
              </a:solidFill>
              <a:effectLst/>
              <a:uLnTx/>
              <a:uFillTx/>
            </a:endParaRPr>
          </a:p>
          <a:p>
            <a:pPr marL="0" marR="0" lvl="0" indent="0" algn="l" defTabSz="914400" eaLnBrk="1" fontAlgn="auto" latinLnBrk="0" hangingPunct="1">
              <a:lnSpc>
                <a:spcPct val="15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rPr>
              <a:t>             </a:t>
            </a:r>
            <a:r>
              <a:rPr kumimoji="0" lang="en-US" altLang="zh-CN" sz="1600" b="0" i="0" u="none" strike="noStrike" kern="0" cap="none" spc="0" normalizeH="0" baseline="0" noProof="0" dirty="0" err="1">
                <a:ln>
                  <a:noFill/>
                </a:ln>
                <a:solidFill>
                  <a:srgbClr val="FF0000"/>
                </a:solidFill>
                <a:effectLst/>
                <a:uLnTx/>
                <a:uFillTx/>
              </a:rPr>
              <a:t>nextc</a:t>
            </a:r>
            <a:r>
              <a:rPr kumimoji="0" lang="en-US" altLang="zh-CN" sz="1600" b="0" i="0" u="none" strike="noStrike" kern="0" cap="none" spc="0" normalizeH="0" baseline="0" noProof="0" dirty="0">
                <a:ln>
                  <a:noFill/>
                </a:ln>
                <a:solidFill>
                  <a:srgbClr val="FF0000"/>
                </a:solidFill>
                <a:effectLst/>
                <a:uLnTx/>
                <a:uFillTx/>
              </a:rPr>
              <a:t>∶=buffer(out);</a:t>
            </a:r>
          </a:p>
          <a:p>
            <a:pPr marL="0" marR="0" lvl="0" indent="0" algn="l" defTabSz="914400" eaLnBrk="1" fontAlgn="auto" latinLnBrk="0" hangingPunct="1">
              <a:lnSpc>
                <a:spcPct val="15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FF0000"/>
                </a:solidFill>
                <a:effectLst/>
                <a:uLnTx/>
                <a:uFillTx/>
              </a:rPr>
              <a:t>             out∶=(out+1) mod n;</a:t>
            </a:r>
          </a:p>
          <a:p>
            <a:pPr marL="0" marR="0" lvl="0" indent="0" algn="l" defTabSz="914400" eaLnBrk="1" fontAlgn="auto" latinLnBrk="0" hangingPunct="1">
              <a:lnSpc>
                <a:spcPct val="15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rPr>
              <a:t>             </a:t>
            </a:r>
            <a:r>
              <a:rPr kumimoji="0" lang="en-US" altLang="zh-CN" sz="1600" b="1" i="0" u="none" strike="noStrike" kern="0" cap="none" spc="0" normalizeH="0" baseline="0" noProof="0" dirty="0" err="1">
                <a:ln>
                  <a:noFill/>
                </a:ln>
                <a:solidFill>
                  <a:srgbClr val="0033CC"/>
                </a:solidFill>
                <a:effectLst/>
                <a:uLnTx/>
                <a:uFillTx/>
              </a:rPr>
              <a:t>Ssignal</a:t>
            </a:r>
            <a:r>
              <a:rPr kumimoji="0" lang="en-US" altLang="zh-CN" sz="1600" b="1" i="0" u="none" strike="noStrike" kern="0" cap="none" spc="0" normalizeH="0" baseline="0" noProof="0" dirty="0">
                <a:ln>
                  <a:noFill/>
                </a:ln>
                <a:solidFill>
                  <a:srgbClr val="0033CC"/>
                </a:solidFill>
                <a:effectLst/>
                <a:uLnTx/>
                <a:uFillTx/>
              </a:rPr>
              <a:t>(</a:t>
            </a:r>
            <a:r>
              <a:rPr kumimoji="0" lang="en-US" altLang="zh-CN" sz="1600" b="1" i="0" u="none" strike="noStrike" kern="0" cap="none" spc="0" normalizeH="0" baseline="0" noProof="0" dirty="0" err="1">
                <a:ln>
                  <a:noFill/>
                </a:ln>
                <a:solidFill>
                  <a:srgbClr val="0033CC"/>
                </a:solidFill>
                <a:effectLst/>
                <a:uLnTx/>
                <a:uFillTx/>
              </a:rPr>
              <a:t>mutex</a:t>
            </a:r>
            <a:r>
              <a:rPr kumimoji="0" lang="en-US" altLang="zh-CN" sz="1600" b="1" i="0" u="none" strike="noStrike" kern="0" cap="none" spc="0" normalizeH="0" baseline="0" noProof="0" dirty="0">
                <a:ln>
                  <a:noFill/>
                </a:ln>
                <a:solidFill>
                  <a:srgbClr val="0033CC"/>
                </a:solidFill>
                <a:effectLst/>
                <a:uLnTx/>
                <a:uFillTx/>
              </a:rPr>
              <a:t>, empty);</a:t>
            </a:r>
            <a:endParaRPr kumimoji="0" lang="en-US" altLang="zh-CN" sz="1600" b="0" i="0" u="none" strike="noStrike" kern="0" cap="none" spc="0" normalizeH="0" baseline="0" noProof="0" dirty="0">
              <a:ln>
                <a:noFill/>
              </a:ln>
              <a:solidFill>
                <a:srgbClr val="000000"/>
              </a:solidFill>
              <a:effectLst/>
              <a:uLnTx/>
              <a:uFillTx/>
            </a:endParaRPr>
          </a:p>
          <a:p>
            <a:pPr marL="0" marR="0" lvl="0" indent="0" algn="l" defTabSz="914400" eaLnBrk="1" fontAlgn="auto" latinLnBrk="0" hangingPunct="1">
              <a:lnSpc>
                <a:spcPct val="15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rPr>
              <a:t>             consumer the item in </a:t>
            </a:r>
            <a:r>
              <a:rPr kumimoji="0" lang="en-US" altLang="zh-CN" sz="1600" b="0" i="0" u="none" strike="noStrike" kern="0" cap="none" spc="0" normalizeH="0" baseline="0" noProof="0" dirty="0" err="1">
                <a:ln>
                  <a:noFill/>
                </a:ln>
                <a:solidFill>
                  <a:srgbClr val="000000"/>
                </a:solidFill>
                <a:effectLst/>
                <a:uLnTx/>
                <a:uFillTx/>
              </a:rPr>
              <a:t>nextc</a:t>
            </a:r>
            <a:r>
              <a:rPr kumimoji="0" lang="en-US" altLang="zh-CN" sz="1600" b="0" i="0" u="none" strike="noStrike" kern="0" cap="none" spc="0" normalizeH="0" baseline="0" noProof="0" dirty="0">
                <a:ln>
                  <a:noFill/>
                </a:ln>
                <a:solidFill>
                  <a:srgbClr val="000000"/>
                </a:solidFill>
                <a:effectLst/>
                <a:uLnTx/>
                <a:uFillTx/>
              </a:rPr>
              <a:t>;</a:t>
            </a:r>
          </a:p>
          <a:p>
            <a:pPr marL="0" marR="0" lvl="0" indent="0" algn="l" defTabSz="914400" eaLnBrk="1" fontAlgn="auto" latinLnBrk="0" hangingPunct="1">
              <a:lnSpc>
                <a:spcPct val="15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rPr>
              <a:t>            until false;</a:t>
            </a:r>
          </a:p>
          <a:p>
            <a:pPr marL="0" marR="0" lvl="0" indent="0" algn="l" defTabSz="914400" eaLnBrk="1" fontAlgn="auto" latinLnBrk="0" hangingPunct="1">
              <a:lnSpc>
                <a:spcPct val="15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rPr>
              <a:t>         </a:t>
            </a:r>
            <a:r>
              <a:rPr kumimoji="0" lang="en-US" altLang="zh-CN" sz="1600" b="0" i="0" u="none" strike="noStrike" kern="0" cap="none" spc="0" normalizeH="0" baseline="0" noProof="0" dirty="0">
                <a:ln>
                  <a:noFill/>
                </a:ln>
                <a:solidFill>
                  <a:srgbClr val="CC3300"/>
                </a:solidFill>
                <a:effectLst/>
                <a:uLnTx/>
                <a:uFillTx/>
              </a:rPr>
              <a:t>end</a:t>
            </a:r>
          </a:p>
          <a:p>
            <a:pPr marL="0" marR="0" lvl="0" indent="0" algn="l" defTabSz="914400" eaLnBrk="1" fontAlgn="auto" latinLnBrk="0" hangingPunct="1">
              <a:lnSpc>
                <a:spcPct val="15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rPr>
              <a:t>      </a:t>
            </a:r>
            <a:r>
              <a:rPr kumimoji="0" lang="en-US" altLang="zh-CN" sz="1600" b="0" i="0" u="none" strike="noStrike" kern="0" cap="none" spc="0" normalizeH="0" baseline="0" noProof="0" dirty="0" err="1">
                <a:ln>
                  <a:noFill/>
                </a:ln>
                <a:solidFill>
                  <a:srgbClr val="000000"/>
                </a:solidFill>
                <a:effectLst/>
                <a:uLnTx/>
                <a:uFillTx/>
              </a:rPr>
              <a:t>parend</a:t>
            </a:r>
            <a:endParaRPr kumimoji="0" lang="en-US" altLang="zh-CN" sz="1600" b="0" i="0" u="none" strike="noStrike" kern="0" cap="none" spc="0" normalizeH="0" baseline="0" noProof="0" dirty="0">
              <a:ln>
                <a:noFill/>
              </a:ln>
              <a:solidFill>
                <a:srgbClr val="000000"/>
              </a:solidFill>
              <a:effectLst/>
              <a:uLnTx/>
              <a:uFillTx/>
            </a:endParaRPr>
          </a:p>
          <a:p>
            <a:pPr marL="0" marR="0" lvl="0" indent="0" algn="l" defTabSz="914400" eaLnBrk="1" fontAlgn="auto" latinLnBrk="0" hangingPunct="1">
              <a:lnSpc>
                <a:spcPct val="15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rPr>
              <a:t>    end </a:t>
            </a:r>
          </a:p>
        </p:txBody>
      </p:sp>
      <p:sp>
        <p:nvSpPr>
          <p:cNvPr id="24" name="AutoShape 5"/>
          <p:cNvSpPr>
            <a:spLocks/>
          </p:cNvSpPr>
          <p:nvPr/>
        </p:nvSpPr>
        <p:spPr bwMode="auto">
          <a:xfrm>
            <a:off x="4030488" y="2652864"/>
            <a:ext cx="2545608" cy="318468"/>
          </a:xfrm>
          <a:prstGeom prst="borderCallout1">
            <a:avLst>
              <a:gd name="adj1" fmla="val 24079"/>
              <a:gd name="adj2" fmla="val -3032"/>
              <a:gd name="adj3" fmla="val 226088"/>
              <a:gd name="adj4" fmla="val -28662"/>
            </a:avLst>
          </a:prstGeom>
          <a:solidFill>
            <a:srgbClr val="FFFF99"/>
          </a:solidFill>
          <a:ln w="952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Wait</a:t>
            </a:r>
            <a:r>
              <a:rPr kumimoji="0" lang="zh-CN" altLang="en-US" sz="1800" b="0" i="0" u="none" strike="noStrike" kern="0" cap="none" spc="0" normalizeH="0" baseline="0" noProof="0">
                <a:ln>
                  <a:noFill/>
                </a:ln>
                <a:solidFill>
                  <a:srgbClr val="000000"/>
                </a:solidFill>
                <a:effectLst/>
                <a:uLnTx/>
                <a:uFillTx/>
              </a:rPr>
              <a:t>（</a:t>
            </a:r>
            <a:r>
              <a:rPr kumimoji="0" lang="en-US" altLang="zh-CN" sz="1800" b="0" i="0" u="none" strike="noStrike" kern="0" cap="none" spc="0" normalizeH="0" baseline="0" noProof="0">
                <a:ln>
                  <a:noFill/>
                </a:ln>
                <a:solidFill>
                  <a:srgbClr val="000000"/>
                </a:solidFill>
                <a:effectLst/>
                <a:uLnTx/>
                <a:uFillTx/>
              </a:rPr>
              <a:t>full</a:t>
            </a:r>
            <a:r>
              <a:rPr kumimoji="0" lang="zh-CN" altLang="en-US" sz="1800" b="0" i="0" u="none" strike="noStrike" kern="0" cap="none" spc="0" normalizeH="0" baseline="0" noProof="0">
                <a:ln>
                  <a:noFill/>
                </a:ln>
                <a:solidFill>
                  <a:srgbClr val="000000"/>
                </a:solidFill>
                <a:effectLst/>
                <a:uLnTx/>
                <a:uFillTx/>
              </a:rPr>
              <a:t>）</a:t>
            </a:r>
          </a:p>
        </p:txBody>
      </p:sp>
      <p:sp>
        <p:nvSpPr>
          <p:cNvPr id="25" name="AutoShape 6"/>
          <p:cNvSpPr>
            <a:spLocks/>
          </p:cNvSpPr>
          <p:nvPr/>
        </p:nvSpPr>
        <p:spPr bwMode="auto">
          <a:xfrm>
            <a:off x="4150120" y="3138019"/>
            <a:ext cx="2545608" cy="318468"/>
          </a:xfrm>
          <a:prstGeom prst="borderCallout1">
            <a:avLst>
              <a:gd name="adj1" fmla="val 24079"/>
              <a:gd name="adj2" fmla="val -3032"/>
              <a:gd name="adj3" fmla="val 79264"/>
              <a:gd name="adj4" fmla="val -32134"/>
            </a:avLst>
          </a:prstGeom>
          <a:solidFill>
            <a:srgbClr val="FFFF99"/>
          </a:solidFill>
          <a:ln w="952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Wait</a:t>
            </a:r>
            <a:r>
              <a:rPr kumimoji="0" lang="zh-CN" altLang="en-US" sz="1800" b="0" i="0" u="none" strike="noStrike" kern="0" cap="none" spc="0" normalizeH="0" baseline="0" noProof="0">
                <a:ln>
                  <a:noFill/>
                </a:ln>
                <a:solidFill>
                  <a:srgbClr val="000000"/>
                </a:solidFill>
                <a:effectLst/>
                <a:uLnTx/>
                <a:uFillTx/>
              </a:rPr>
              <a:t>（</a:t>
            </a:r>
            <a:r>
              <a:rPr kumimoji="0" lang="en-US" altLang="zh-CN" sz="1800" b="0" i="0" u="none" strike="noStrike" kern="0" cap="none" spc="0" normalizeH="0" baseline="0" noProof="0">
                <a:ln>
                  <a:noFill/>
                </a:ln>
                <a:solidFill>
                  <a:srgbClr val="000000"/>
                </a:solidFill>
                <a:effectLst/>
                <a:uLnTx/>
                <a:uFillTx/>
              </a:rPr>
              <a:t>mutex</a:t>
            </a:r>
            <a:r>
              <a:rPr kumimoji="0" lang="zh-CN" altLang="en-US" sz="1800" b="0" i="0" u="none" strike="noStrike" kern="0" cap="none" spc="0" normalizeH="0" baseline="0" noProof="0">
                <a:ln>
                  <a:noFill/>
                </a:ln>
                <a:solidFill>
                  <a:srgbClr val="000000"/>
                </a:solidFill>
                <a:effectLst/>
                <a:uLnTx/>
                <a:uFillTx/>
              </a:rPr>
              <a:t>）</a:t>
            </a:r>
          </a:p>
        </p:txBody>
      </p:sp>
      <p:sp>
        <p:nvSpPr>
          <p:cNvPr id="26" name="AutoShape 7"/>
          <p:cNvSpPr>
            <a:spLocks/>
          </p:cNvSpPr>
          <p:nvPr/>
        </p:nvSpPr>
        <p:spPr bwMode="auto">
          <a:xfrm>
            <a:off x="4266801" y="4372616"/>
            <a:ext cx="2545608" cy="318468"/>
          </a:xfrm>
          <a:prstGeom prst="borderCallout1">
            <a:avLst>
              <a:gd name="adj1" fmla="val 24079"/>
              <a:gd name="adj2" fmla="val -3032"/>
              <a:gd name="adj3" fmla="val 70569"/>
              <a:gd name="adj4" fmla="val -27398"/>
            </a:avLst>
          </a:prstGeom>
          <a:solidFill>
            <a:srgbClr val="FF9900"/>
          </a:solidFill>
          <a:ln w="952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rPr>
              <a:t>Signal</a:t>
            </a:r>
            <a:r>
              <a:rPr kumimoji="0" lang="zh-CN" altLang="en-US" sz="1800" b="0" i="0" u="none" strike="noStrike" kern="0" cap="none" spc="0" normalizeH="0" baseline="0" noProof="0" dirty="0">
                <a:ln>
                  <a:noFill/>
                </a:ln>
                <a:solidFill>
                  <a:srgbClr val="000000"/>
                </a:solidFill>
                <a:effectLst/>
                <a:uLnTx/>
                <a:uFillTx/>
              </a:rPr>
              <a:t>（</a:t>
            </a:r>
            <a:r>
              <a:rPr kumimoji="0" lang="en-US" altLang="zh-CN" sz="1800" b="0" i="0" u="none" strike="noStrike" kern="0" cap="none" spc="0" normalizeH="0" baseline="0" noProof="0" dirty="0" err="1">
                <a:ln>
                  <a:noFill/>
                </a:ln>
                <a:solidFill>
                  <a:srgbClr val="000000"/>
                </a:solidFill>
                <a:effectLst/>
                <a:uLnTx/>
                <a:uFillTx/>
              </a:rPr>
              <a:t>mutex</a:t>
            </a:r>
            <a:r>
              <a:rPr kumimoji="0" lang="zh-CN" altLang="en-US" sz="1800" b="0" i="0" u="none" strike="noStrike" kern="0" cap="none" spc="0" normalizeH="0" baseline="0" noProof="0" dirty="0">
                <a:ln>
                  <a:noFill/>
                </a:ln>
                <a:solidFill>
                  <a:srgbClr val="000000"/>
                </a:solidFill>
                <a:effectLst/>
                <a:uLnTx/>
                <a:uFillTx/>
              </a:rPr>
              <a:t>）</a:t>
            </a:r>
          </a:p>
        </p:txBody>
      </p:sp>
      <p:sp>
        <p:nvSpPr>
          <p:cNvPr id="27" name="AutoShape 8"/>
          <p:cNvSpPr>
            <a:spLocks/>
          </p:cNvSpPr>
          <p:nvPr/>
        </p:nvSpPr>
        <p:spPr bwMode="auto">
          <a:xfrm>
            <a:off x="4266801" y="4850925"/>
            <a:ext cx="2545608" cy="318468"/>
          </a:xfrm>
          <a:prstGeom prst="borderCallout1">
            <a:avLst>
              <a:gd name="adj1" fmla="val 24079"/>
              <a:gd name="adj2" fmla="val -3032"/>
              <a:gd name="adj3" fmla="val -70236"/>
              <a:gd name="adj4" fmla="val -27463"/>
            </a:avLst>
          </a:prstGeom>
          <a:solidFill>
            <a:srgbClr val="FF9900"/>
          </a:solidFill>
          <a:ln w="952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Signal</a:t>
            </a:r>
            <a:r>
              <a:rPr kumimoji="0" lang="zh-CN" altLang="en-US" sz="1800" b="0" i="0" u="none" strike="noStrike" kern="0" cap="none" spc="0" normalizeH="0" baseline="0" noProof="0">
                <a:ln>
                  <a:noFill/>
                </a:ln>
                <a:solidFill>
                  <a:srgbClr val="000000"/>
                </a:solidFill>
                <a:effectLst/>
                <a:uLnTx/>
                <a:uFillTx/>
              </a:rPr>
              <a:t>（</a:t>
            </a:r>
            <a:r>
              <a:rPr kumimoji="0" lang="en-US" altLang="zh-CN" sz="1800" b="0" i="0" u="none" strike="noStrike" kern="0" cap="none" spc="0" normalizeH="0" baseline="0" noProof="0">
                <a:ln>
                  <a:noFill/>
                </a:ln>
                <a:solidFill>
                  <a:srgbClr val="000000"/>
                </a:solidFill>
                <a:effectLst/>
                <a:uLnTx/>
                <a:uFillTx/>
              </a:rPr>
              <a:t>empty</a:t>
            </a:r>
            <a:r>
              <a:rPr kumimoji="0" lang="zh-CN" altLang="en-US" sz="1800" b="0" i="0" u="none" strike="noStrike" kern="0" cap="none" spc="0" normalizeH="0" baseline="0" noProof="0">
                <a:ln>
                  <a:noFill/>
                </a:ln>
                <a:solidFill>
                  <a:srgbClr val="000000"/>
                </a:solidFill>
                <a:effectLst/>
                <a:uLnTx/>
                <a:uFillTx/>
              </a:rPr>
              <a:t>）</a:t>
            </a:r>
          </a:p>
        </p:txBody>
      </p:sp>
    </p:spTree>
    <p:extLst>
      <p:ext uri="{BB962C8B-B14F-4D97-AF65-F5344CB8AC3E}">
        <p14:creationId xmlns:p14="http://schemas.microsoft.com/office/powerpoint/2010/main" val="69697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睡眠理发师</a:t>
            </a:r>
          </a:p>
        </p:txBody>
      </p:sp>
      <p:sp>
        <p:nvSpPr>
          <p:cNvPr id="9" name="Rectangle 2"/>
          <p:cNvSpPr>
            <a:spLocks noGrp="1" noChangeArrowheads="1"/>
          </p:cNvSpPr>
          <p:nvPr>
            <p:ph type="title"/>
          </p:nvPr>
        </p:nvSpPr>
        <p:spPr>
          <a:xfrm>
            <a:off x="-9872" y="1240854"/>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5" name="Rectangle 4"/>
          <p:cNvSpPr>
            <a:spLocks noChangeArrowheads="1"/>
          </p:cNvSpPr>
          <p:nvPr/>
        </p:nvSpPr>
        <p:spPr bwMode="auto">
          <a:xfrm>
            <a:off x="395858" y="1415889"/>
            <a:ext cx="8496300" cy="863600"/>
          </a:xfrm>
          <a:prstGeom prst="rect">
            <a:avLst/>
          </a:prstGeom>
          <a:noFill/>
          <a:ln w="9525">
            <a:noFill/>
            <a:miter lim="800000"/>
            <a:headEnd/>
            <a:tailEnd/>
          </a:ln>
        </p:spPr>
        <p:txBody>
          <a:bodyPr anchor="ctr"/>
          <a:lstStyle/>
          <a:p>
            <a:r>
              <a:rPr kumimoji="0" lang="zh-CN" altLang="en-US" sz="3600" b="1" dirty="0">
                <a:solidFill>
                  <a:schemeClr val="tx1"/>
                </a:solidFill>
                <a:latin typeface="黑体" pitchFamily="2" charset="-122"/>
                <a:ea typeface="黑体" pitchFamily="2" charset="-122"/>
              </a:rPr>
              <a:t>同步</a:t>
            </a:r>
            <a:r>
              <a:rPr kumimoji="0" lang="en-US" altLang="zh-CN" sz="3600" b="1" dirty="0">
                <a:solidFill>
                  <a:schemeClr val="tx1"/>
                </a:solidFill>
                <a:latin typeface="黑体" pitchFamily="2" charset="-122"/>
                <a:ea typeface="黑体" pitchFamily="2" charset="-122"/>
              </a:rPr>
              <a:t>/</a:t>
            </a:r>
            <a:r>
              <a:rPr kumimoji="0" lang="zh-CN" altLang="en-US" sz="3600" b="1" dirty="0">
                <a:solidFill>
                  <a:schemeClr val="tx1"/>
                </a:solidFill>
                <a:latin typeface="黑体" pitchFamily="2" charset="-122"/>
                <a:ea typeface="黑体" pitchFamily="2" charset="-122"/>
              </a:rPr>
              <a:t>互斥信号量的使用方法</a:t>
            </a:r>
          </a:p>
        </p:txBody>
      </p:sp>
      <p:sp>
        <p:nvSpPr>
          <p:cNvPr id="16" name="Rectangle 5"/>
          <p:cNvSpPr>
            <a:spLocks noChangeArrowheads="1"/>
          </p:cNvSpPr>
          <p:nvPr/>
        </p:nvSpPr>
        <p:spPr bwMode="auto">
          <a:xfrm>
            <a:off x="467866" y="2712033"/>
            <a:ext cx="8497887" cy="3960813"/>
          </a:xfrm>
          <a:prstGeom prst="rect">
            <a:avLst/>
          </a:prstGeom>
          <a:noFill/>
          <a:ln w="9525">
            <a:noFill/>
            <a:miter lim="800000"/>
            <a:headEnd/>
            <a:tailEnd/>
          </a:ln>
        </p:spPr>
        <p:txBody>
          <a:bodyPr/>
          <a:lstStyle/>
          <a:p>
            <a:pPr marL="342900" indent="-342900" algn="l">
              <a:lnSpc>
                <a:spcPct val="150000"/>
              </a:lnSpc>
              <a:spcBef>
                <a:spcPct val="20000"/>
              </a:spcBef>
              <a:buClr>
                <a:srgbClr val="0099FF"/>
              </a:buClr>
              <a:buSzPct val="80000"/>
              <a:buFont typeface="Wingdings 2" pitchFamily="18" charset="2"/>
              <a:buChar char="®"/>
            </a:pPr>
            <a:r>
              <a:rPr kumimoji="0" lang="zh-CN" altLang="en-US" b="1" dirty="0">
                <a:solidFill>
                  <a:srgbClr val="C00000"/>
                </a:solidFill>
                <a:latin typeface="微软雅黑" panose="020B0503020204020204" pitchFamily="34" charset="-122"/>
                <a:ea typeface="微软雅黑" panose="020B0503020204020204" pitchFamily="34" charset="-122"/>
              </a:rPr>
              <a:t>互斥信号量</a:t>
            </a:r>
          </a:p>
          <a:p>
            <a:pPr marL="742950" lvl="1" indent="-285750" algn="l">
              <a:lnSpc>
                <a:spcPct val="150000"/>
              </a:lnSpc>
              <a:spcBef>
                <a:spcPct val="20000"/>
              </a:spcBef>
              <a:buClr>
                <a:srgbClr val="FF9933"/>
              </a:buClr>
              <a:buSzPct val="85000"/>
              <a:buFont typeface="Wingdings" pitchFamily="2" charset="2"/>
              <a:buChar char=""/>
            </a:pPr>
            <a:r>
              <a:rPr kumimoji="0" lang="zh-CN" altLang="en-US" b="1" dirty="0">
                <a:solidFill>
                  <a:schemeClr val="tx1"/>
                </a:solidFill>
                <a:latin typeface="微软雅黑" panose="020B0503020204020204" pitchFamily="34" charset="-122"/>
                <a:ea typeface="微软雅黑" panose="020B0503020204020204" pitchFamily="34" charset="-122"/>
              </a:rPr>
              <a:t>必定成对出现：进入临界区</a:t>
            </a:r>
            <a:r>
              <a:rPr kumimoji="0" lang="en-US" altLang="zh-CN" b="1" dirty="0">
                <a:solidFill>
                  <a:schemeClr val="tx1"/>
                </a:solidFill>
                <a:latin typeface="微软雅黑" panose="020B0503020204020204" pitchFamily="34" charset="-122"/>
                <a:ea typeface="微软雅黑" panose="020B0503020204020204" pitchFamily="34" charset="-122"/>
              </a:rPr>
              <a:t>——</a:t>
            </a:r>
            <a:r>
              <a:rPr kumimoji="0" lang="zh-CN" altLang="en-US" b="1" dirty="0">
                <a:solidFill>
                  <a:schemeClr val="tx1"/>
                </a:solidFill>
                <a:latin typeface="微软雅黑" panose="020B0503020204020204" pitchFamily="34" charset="-122"/>
                <a:ea typeface="微软雅黑" panose="020B0503020204020204" pitchFamily="34" charset="-122"/>
              </a:rPr>
              <a:t>临界区</a:t>
            </a:r>
            <a:r>
              <a:rPr kumimoji="0" lang="en-US" altLang="zh-CN" b="1" dirty="0">
                <a:solidFill>
                  <a:schemeClr val="tx1"/>
                </a:solidFill>
                <a:latin typeface="微软雅黑" panose="020B0503020204020204" pitchFamily="34" charset="-122"/>
                <a:ea typeface="微软雅黑" panose="020B0503020204020204" pitchFamily="34" charset="-122"/>
              </a:rPr>
              <a:t>——</a:t>
            </a:r>
            <a:r>
              <a:rPr kumimoji="0" lang="zh-CN" altLang="en-US" b="1" dirty="0">
                <a:solidFill>
                  <a:schemeClr val="tx1"/>
                </a:solidFill>
                <a:latin typeface="微软雅黑" panose="020B0503020204020204" pitchFamily="34" charset="-122"/>
                <a:ea typeface="微软雅黑" panose="020B0503020204020204" pitchFamily="34" charset="-122"/>
              </a:rPr>
              <a:t>退出临界区</a:t>
            </a:r>
          </a:p>
          <a:p>
            <a:pPr marL="342900" indent="-342900" algn="l">
              <a:lnSpc>
                <a:spcPct val="150000"/>
              </a:lnSpc>
              <a:spcBef>
                <a:spcPct val="20000"/>
              </a:spcBef>
              <a:buClr>
                <a:srgbClr val="0099FF"/>
              </a:buClr>
              <a:buSzPct val="80000"/>
              <a:buFont typeface="Wingdings 2" pitchFamily="18" charset="2"/>
              <a:buChar char="®"/>
            </a:pPr>
            <a:r>
              <a:rPr kumimoji="0" lang="zh-CN" altLang="en-US" b="1" dirty="0">
                <a:solidFill>
                  <a:srgbClr val="C00000"/>
                </a:solidFill>
                <a:latin typeface="微软雅黑" panose="020B0503020204020204" pitchFamily="34" charset="-122"/>
                <a:ea typeface="微软雅黑" panose="020B0503020204020204" pitchFamily="34" charset="-122"/>
              </a:rPr>
              <a:t>同步信号量</a:t>
            </a:r>
          </a:p>
          <a:p>
            <a:pPr marL="742950" lvl="1" indent="-285750" algn="l">
              <a:lnSpc>
                <a:spcPct val="150000"/>
              </a:lnSpc>
              <a:spcBef>
                <a:spcPct val="20000"/>
              </a:spcBef>
              <a:buClr>
                <a:srgbClr val="FF9933"/>
              </a:buClr>
              <a:buSzPct val="85000"/>
              <a:buFont typeface="Wingdings" pitchFamily="2" charset="2"/>
              <a:buChar char=""/>
            </a:pPr>
            <a:r>
              <a:rPr kumimoji="0" lang="zh-CN" altLang="en-US" b="1" dirty="0">
                <a:solidFill>
                  <a:schemeClr val="tx1"/>
                </a:solidFill>
                <a:latin typeface="微软雅黑" panose="020B0503020204020204" pitchFamily="34" charset="-122"/>
                <a:ea typeface="微软雅黑" panose="020B0503020204020204" pitchFamily="34" charset="-122"/>
              </a:rPr>
              <a:t>未必成对出现，依赖于同步关系的性质</a:t>
            </a:r>
          </a:p>
          <a:p>
            <a:pPr marL="342900" indent="-342900" algn="l">
              <a:lnSpc>
                <a:spcPct val="150000"/>
              </a:lnSpc>
              <a:spcBef>
                <a:spcPct val="20000"/>
              </a:spcBef>
              <a:buClr>
                <a:srgbClr val="0099FF"/>
              </a:buClr>
              <a:buSzPct val="80000"/>
              <a:buFont typeface="Wingdings 2" pitchFamily="18" charset="2"/>
              <a:buChar char="®"/>
            </a:pPr>
            <a:r>
              <a:rPr kumimoji="0" lang="zh-CN" altLang="en-US" b="1" dirty="0">
                <a:solidFill>
                  <a:srgbClr val="C00000"/>
                </a:solidFill>
                <a:latin typeface="微软雅黑" panose="020B0503020204020204" pitchFamily="34" charset="-122"/>
                <a:ea typeface="微软雅黑" panose="020B0503020204020204" pitchFamily="34" charset="-122"/>
              </a:rPr>
              <a:t>同步信号量和互斥信号量的操作顺序</a:t>
            </a:r>
          </a:p>
          <a:p>
            <a:pPr marL="742950" lvl="1" indent="-285750" algn="l">
              <a:lnSpc>
                <a:spcPct val="150000"/>
              </a:lnSpc>
              <a:spcBef>
                <a:spcPct val="20000"/>
              </a:spcBef>
              <a:buClr>
                <a:srgbClr val="FF9933"/>
              </a:buClr>
              <a:buSzPct val="85000"/>
              <a:buFont typeface="Wingdings" pitchFamily="2" charset="2"/>
              <a:buChar char=""/>
            </a:pPr>
            <a:r>
              <a:rPr kumimoji="0" lang="zh-CN" altLang="en-US" b="1" dirty="0">
                <a:solidFill>
                  <a:schemeClr val="tx1"/>
                </a:solidFill>
                <a:latin typeface="微软雅黑" panose="020B0503020204020204" pitchFamily="34" charset="-122"/>
                <a:ea typeface="微软雅黑" panose="020B0503020204020204" pitchFamily="34" charset="-122"/>
              </a:rPr>
              <a:t>基本原则：</a:t>
            </a:r>
            <a:r>
              <a:rPr kumimoji="0" lang="zh-CN" altLang="en-US" b="1" dirty="0">
                <a:solidFill>
                  <a:srgbClr val="FF0000"/>
                </a:solidFill>
                <a:latin typeface="微软雅黑" panose="020B0503020204020204" pitchFamily="34" charset="-122"/>
                <a:ea typeface="微软雅黑" panose="020B0503020204020204" pitchFamily="34" charset="-122"/>
              </a:rPr>
              <a:t>互斥信号量永远紧邻临界区</a:t>
            </a:r>
          </a:p>
        </p:txBody>
      </p:sp>
    </p:spTree>
    <p:extLst>
      <p:ext uri="{BB962C8B-B14F-4D97-AF65-F5344CB8AC3E}">
        <p14:creationId xmlns:p14="http://schemas.microsoft.com/office/powerpoint/2010/main" val="35491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睡眠理发师</a:t>
            </a:r>
          </a:p>
        </p:txBody>
      </p:sp>
      <p:sp>
        <p:nvSpPr>
          <p:cNvPr id="9" name="Rectangle 2"/>
          <p:cNvSpPr>
            <a:spLocks noGrp="1" noChangeArrowheads="1"/>
          </p:cNvSpPr>
          <p:nvPr>
            <p:ph type="title"/>
          </p:nvPr>
        </p:nvSpPr>
        <p:spPr>
          <a:xfrm>
            <a:off x="-9872" y="1240854"/>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12" name="Picture 2"/>
          <p:cNvPicPr>
            <a:picLocks noChangeAspect="1" noChangeArrowheads="1"/>
          </p:cNvPicPr>
          <p:nvPr/>
        </p:nvPicPr>
        <p:blipFill>
          <a:blip r:embed="rId3" cstate="print"/>
          <a:srcRect/>
          <a:stretch>
            <a:fillRect/>
          </a:stretch>
        </p:blipFill>
        <p:spPr bwMode="auto">
          <a:xfrm>
            <a:off x="110603" y="3140968"/>
            <a:ext cx="8853885" cy="2367136"/>
          </a:xfrm>
          <a:prstGeom prst="rect">
            <a:avLst/>
          </a:prstGeom>
          <a:noFill/>
          <a:ln w="9525">
            <a:noFill/>
            <a:miter lim="800000"/>
            <a:headEnd/>
            <a:tailEnd/>
          </a:ln>
        </p:spPr>
      </p:pic>
      <p:pic>
        <p:nvPicPr>
          <p:cNvPr id="13" name="Picture 3"/>
          <p:cNvPicPr>
            <a:picLocks noChangeAspect="1" noChangeArrowheads="1"/>
          </p:cNvPicPr>
          <p:nvPr/>
        </p:nvPicPr>
        <p:blipFill>
          <a:blip r:embed="rId4" cstate="print"/>
          <a:srcRect/>
          <a:stretch>
            <a:fillRect/>
          </a:stretch>
        </p:blipFill>
        <p:spPr bwMode="auto">
          <a:xfrm>
            <a:off x="718045" y="1650479"/>
            <a:ext cx="7667625" cy="885825"/>
          </a:xfrm>
          <a:prstGeom prst="rect">
            <a:avLst/>
          </a:prstGeom>
          <a:noFill/>
          <a:ln w="9525">
            <a:noFill/>
            <a:miter lim="800000"/>
            <a:headEnd/>
            <a:tailEnd/>
          </a:ln>
        </p:spPr>
      </p:pic>
    </p:spTree>
    <p:extLst>
      <p:ext uri="{BB962C8B-B14F-4D97-AF65-F5344CB8AC3E}">
        <p14:creationId xmlns:p14="http://schemas.microsoft.com/office/powerpoint/2010/main" val="13030185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睡眠理发师</a:t>
            </a:r>
          </a:p>
        </p:txBody>
      </p:sp>
      <p:sp>
        <p:nvSpPr>
          <p:cNvPr id="9" name="Rectangle 2"/>
          <p:cNvSpPr>
            <a:spLocks noGrp="1" noChangeArrowheads="1"/>
          </p:cNvSpPr>
          <p:nvPr>
            <p:ph type="title"/>
          </p:nvPr>
        </p:nvSpPr>
        <p:spPr>
          <a:xfrm>
            <a:off x="-9872" y="1240854"/>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10" name="Picture 2"/>
          <p:cNvPicPr>
            <a:picLocks noChangeAspect="1" noChangeArrowheads="1"/>
          </p:cNvPicPr>
          <p:nvPr/>
        </p:nvPicPr>
        <p:blipFill>
          <a:blip r:embed="rId3" cstate="print"/>
          <a:srcRect b="68443"/>
          <a:stretch>
            <a:fillRect/>
          </a:stretch>
        </p:blipFill>
        <p:spPr bwMode="auto">
          <a:xfrm>
            <a:off x="269776" y="2780928"/>
            <a:ext cx="8316416" cy="1512168"/>
          </a:xfrm>
          <a:prstGeom prst="rect">
            <a:avLst/>
          </a:prstGeom>
          <a:noFill/>
          <a:ln w="9525">
            <a:noFill/>
            <a:miter lim="800000"/>
            <a:headEnd/>
            <a:tailEnd/>
          </a:ln>
        </p:spPr>
      </p:pic>
    </p:spTree>
    <p:extLst>
      <p:ext uri="{BB962C8B-B14F-4D97-AF65-F5344CB8AC3E}">
        <p14:creationId xmlns:p14="http://schemas.microsoft.com/office/powerpoint/2010/main" val="31103861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睡眠理发师</a:t>
            </a:r>
          </a:p>
        </p:txBody>
      </p:sp>
      <p:sp>
        <p:nvSpPr>
          <p:cNvPr id="9" name="Rectangle 2"/>
          <p:cNvSpPr>
            <a:spLocks noGrp="1" noChangeArrowheads="1"/>
          </p:cNvSpPr>
          <p:nvPr>
            <p:ph type="title"/>
          </p:nvPr>
        </p:nvSpPr>
        <p:spPr>
          <a:xfrm>
            <a:off x="-9872" y="1240854"/>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12" name="Picture 2"/>
          <p:cNvPicPr>
            <a:picLocks noChangeAspect="1" noChangeArrowheads="1"/>
          </p:cNvPicPr>
          <p:nvPr/>
        </p:nvPicPr>
        <p:blipFill>
          <a:blip r:embed="rId3" cstate="print"/>
          <a:srcRect t="29453"/>
          <a:stretch>
            <a:fillRect/>
          </a:stretch>
        </p:blipFill>
        <p:spPr bwMode="auto">
          <a:xfrm>
            <a:off x="172888" y="1741537"/>
            <a:ext cx="8766720" cy="2414655"/>
          </a:xfrm>
          <a:prstGeom prst="rect">
            <a:avLst/>
          </a:prstGeom>
          <a:noFill/>
          <a:ln w="9525">
            <a:noFill/>
            <a:miter lim="800000"/>
            <a:headEnd/>
            <a:tailEnd/>
          </a:ln>
        </p:spPr>
      </p:pic>
      <p:pic>
        <p:nvPicPr>
          <p:cNvPr id="13" name="Picture 3"/>
          <p:cNvPicPr>
            <a:picLocks noChangeAspect="1" noChangeArrowheads="1"/>
          </p:cNvPicPr>
          <p:nvPr/>
        </p:nvPicPr>
        <p:blipFill>
          <a:blip r:embed="rId4" cstate="print"/>
          <a:srcRect/>
          <a:stretch>
            <a:fillRect/>
          </a:stretch>
        </p:blipFill>
        <p:spPr bwMode="auto">
          <a:xfrm>
            <a:off x="233264" y="4365104"/>
            <a:ext cx="6664225" cy="1914643"/>
          </a:xfrm>
          <a:prstGeom prst="rect">
            <a:avLst/>
          </a:prstGeom>
          <a:noFill/>
          <a:ln w="9525">
            <a:noFill/>
            <a:miter lim="800000"/>
            <a:headEnd/>
            <a:tailEnd/>
          </a:ln>
        </p:spPr>
      </p:pic>
    </p:spTree>
    <p:extLst>
      <p:ext uri="{BB962C8B-B14F-4D97-AF65-F5344CB8AC3E}">
        <p14:creationId xmlns:p14="http://schemas.microsoft.com/office/powerpoint/2010/main" val="8343363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睡眠理发师</a:t>
            </a:r>
          </a:p>
        </p:txBody>
      </p:sp>
      <p:sp>
        <p:nvSpPr>
          <p:cNvPr id="9" name="Rectangle 2"/>
          <p:cNvSpPr>
            <a:spLocks noGrp="1" noChangeArrowheads="1"/>
          </p:cNvSpPr>
          <p:nvPr>
            <p:ph type="title"/>
          </p:nvPr>
        </p:nvSpPr>
        <p:spPr>
          <a:xfrm>
            <a:off x="-9872" y="1240854"/>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8" name="Picture 2"/>
          <p:cNvPicPr>
            <a:picLocks noChangeAspect="1" noChangeArrowheads="1"/>
          </p:cNvPicPr>
          <p:nvPr/>
        </p:nvPicPr>
        <p:blipFill>
          <a:blip r:embed="rId3" cstate="print"/>
          <a:srcRect b="53217"/>
          <a:stretch>
            <a:fillRect/>
          </a:stretch>
        </p:blipFill>
        <p:spPr bwMode="auto">
          <a:xfrm>
            <a:off x="231898" y="2348880"/>
            <a:ext cx="8648700" cy="3141538"/>
          </a:xfrm>
          <a:prstGeom prst="rect">
            <a:avLst/>
          </a:prstGeom>
          <a:noFill/>
          <a:ln w="9525">
            <a:noFill/>
            <a:miter lim="800000"/>
            <a:headEnd/>
            <a:tailEnd/>
          </a:ln>
        </p:spPr>
      </p:pic>
    </p:spTree>
    <p:extLst>
      <p:ext uri="{BB962C8B-B14F-4D97-AF65-F5344CB8AC3E}">
        <p14:creationId xmlns:p14="http://schemas.microsoft.com/office/powerpoint/2010/main" val="3215560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程序执行</a:t>
            </a:r>
            <a:r>
              <a:rPr kumimoji="0" lang="en-US" altLang="zh-CN"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并发执行</a:t>
            </a:r>
          </a:p>
          <a:p>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86004" y="785625"/>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5904656"/>
          </a:xfrm>
          <a:prstGeom prst="wedgeRectCallout">
            <a:avLst>
              <a:gd name="adj1" fmla="val -58540"/>
              <a:gd name="adj2" fmla="val -47244"/>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928" lvl="0" indent="-457200" algn="l" fontAlgn="auto">
              <a:lnSpc>
                <a:spcPct val="150000"/>
              </a:lnSpc>
              <a:spcBef>
                <a:spcPts val="400"/>
              </a:spcBef>
              <a:spcAft>
                <a:spcPts val="0"/>
              </a:spcAft>
              <a:buClr>
                <a:srgbClr val="2DA2BF"/>
              </a:buClr>
              <a:buSzPct val="68000"/>
              <a:buFont typeface="+mj-lt"/>
              <a:buAutoNum type="arabicPeriod"/>
            </a:pPr>
            <a:r>
              <a:rPr kumimoji="0" lang="zh-CN" altLang="en-US" b="1" dirty="0">
                <a:solidFill>
                  <a:schemeClr val="tx1"/>
                </a:solidFill>
                <a:latin typeface="微软雅黑" panose="020B0503020204020204" pitchFamily="34" charset="-122"/>
                <a:ea typeface="微软雅黑" panose="020B0503020204020204" pitchFamily="34" charset="-122"/>
              </a:rPr>
              <a:t>多道程序环境下，程序的执行属于并发执行，此时它们将失去封闭性，并具有间断性及不可再现性的特征</a:t>
            </a:r>
            <a:endParaRPr kumimoji="0" lang="en-US" altLang="zh-CN" b="1" dirty="0">
              <a:solidFill>
                <a:schemeClr val="tx1"/>
              </a:solidFill>
              <a:latin typeface="微软雅黑" panose="020B0503020204020204" pitchFamily="34" charset="-122"/>
              <a:ea typeface="微软雅黑" panose="020B0503020204020204" pitchFamily="34" charset="-122"/>
            </a:endParaRPr>
          </a:p>
          <a:p>
            <a:pPr marL="566928" lvl="0" indent="-457200" algn="l" fontAlgn="auto">
              <a:lnSpc>
                <a:spcPct val="150000"/>
              </a:lnSpc>
              <a:spcBef>
                <a:spcPts val="400"/>
              </a:spcBef>
              <a:spcAft>
                <a:spcPts val="0"/>
              </a:spcAft>
              <a:buClr>
                <a:srgbClr val="2DA2BF"/>
              </a:buClr>
              <a:buSzPct val="68000"/>
              <a:buFont typeface="+mj-lt"/>
              <a:buAutoNum type="arabicPeriod"/>
            </a:pPr>
            <a:r>
              <a:rPr kumimoji="0" lang="zh-CN" altLang="en-US" b="1" dirty="0">
                <a:solidFill>
                  <a:schemeClr val="tx1"/>
                </a:solidFill>
                <a:latin typeface="微软雅黑" panose="020B0503020204020204" pitchFamily="34" charset="-122"/>
                <a:ea typeface="微软雅黑" panose="020B0503020204020204" pitchFamily="34" charset="-122"/>
              </a:rPr>
              <a:t>因此，通常的程序不能参加并发执行</a:t>
            </a:r>
            <a:endParaRPr kumimoji="0" lang="en-US" altLang="zh-CN" b="1" dirty="0">
              <a:solidFill>
                <a:schemeClr val="tx1"/>
              </a:solidFill>
              <a:latin typeface="微软雅黑" panose="020B0503020204020204" pitchFamily="34" charset="-122"/>
              <a:ea typeface="微软雅黑" panose="020B0503020204020204" pitchFamily="34" charset="-122"/>
            </a:endParaRPr>
          </a:p>
          <a:p>
            <a:pPr marL="566928" lvl="0" indent="-457200" algn="l" fontAlgn="auto">
              <a:lnSpc>
                <a:spcPct val="150000"/>
              </a:lnSpc>
              <a:spcBef>
                <a:spcPts val="400"/>
              </a:spcBef>
              <a:spcAft>
                <a:spcPts val="0"/>
              </a:spcAft>
              <a:buClr>
                <a:srgbClr val="2DA2BF"/>
              </a:buClr>
              <a:buSzPct val="68000"/>
              <a:buFont typeface="+mj-lt"/>
              <a:buAutoNum type="arabicPeriod"/>
            </a:pPr>
            <a:r>
              <a:rPr kumimoji="0" lang="zh-CN" altLang="en-US" b="1" dirty="0">
                <a:solidFill>
                  <a:schemeClr val="tx1"/>
                </a:solidFill>
                <a:latin typeface="微软雅黑" panose="020B0503020204020204" pitchFamily="34" charset="-122"/>
                <a:ea typeface="微软雅黑" panose="020B0503020204020204" pitchFamily="34" charset="-122"/>
              </a:rPr>
              <a:t>为此，</a:t>
            </a:r>
            <a:r>
              <a:rPr kumimoji="0" lang="zh-CN" altLang="en-US" b="1" dirty="0">
                <a:solidFill>
                  <a:srgbClr val="FF0000"/>
                </a:solidFill>
                <a:latin typeface="微软雅黑" panose="020B0503020204020204" pitchFamily="34" charset="-122"/>
                <a:ea typeface="微软雅黑" panose="020B0503020204020204" pitchFamily="34" charset="-122"/>
              </a:rPr>
              <a:t>引入“进程”</a:t>
            </a:r>
          </a:p>
        </p:txBody>
      </p:sp>
    </p:spTree>
    <p:extLst>
      <p:ext uri="{BB962C8B-B14F-4D97-AF65-F5344CB8AC3E}">
        <p14:creationId xmlns:p14="http://schemas.microsoft.com/office/powerpoint/2010/main" val="226208504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睡眠理发师</a:t>
            </a:r>
          </a:p>
        </p:txBody>
      </p:sp>
      <p:sp>
        <p:nvSpPr>
          <p:cNvPr id="9" name="Rectangle 2"/>
          <p:cNvSpPr>
            <a:spLocks noGrp="1" noChangeArrowheads="1"/>
          </p:cNvSpPr>
          <p:nvPr>
            <p:ph type="title"/>
          </p:nvPr>
        </p:nvSpPr>
        <p:spPr>
          <a:xfrm>
            <a:off x="-9872" y="1240854"/>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8" name="Picture 2"/>
          <p:cNvPicPr>
            <a:picLocks noChangeAspect="1" noChangeArrowheads="1"/>
          </p:cNvPicPr>
          <p:nvPr/>
        </p:nvPicPr>
        <p:blipFill>
          <a:blip r:embed="rId3" cstate="print"/>
          <a:srcRect t="46783"/>
          <a:stretch>
            <a:fillRect/>
          </a:stretch>
        </p:blipFill>
        <p:spPr bwMode="auto">
          <a:xfrm>
            <a:off x="319658" y="2420888"/>
            <a:ext cx="8648700" cy="3573587"/>
          </a:xfrm>
          <a:prstGeom prst="rect">
            <a:avLst/>
          </a:prstGeom>
          <a:noFill/>
          <a:ln w="9525">
            <a:noFill/>
            <a:miter lim="800000"/>
            <a:headEnd/>
            <a:tailEnd/>
          </a:ln>
        </p:spPr>
      </p:pic>
    </p:spTree>
    <p:extLst>
      <p:ext uri="{BB962C8B-B14F-4D97-AF65-F5344CB8AC3E}">
        <p14:creationId xmlns:p14="http://schemas.microsoft.com/office/powerpoint/2010/main" val="13719021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睡眠理发师</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0" name="Rectangle 5"/>
          <p:cNvSpPr>
            <a:spLocks noChangeArrowheads="1"/>
          </p:cNvSpPr>
          <p:nvPr/>
        </p:nvSpPr>
        <p:spPr bwMode="auto">
          <a:xfrm>
            <a:off x="251520" y="1265387"/>
            <a:ext cx="5872137" cy="3673475"/>
          </a:xfrm>
          <a:prstGeom prst="rect">
            <a:avLst/>
          </a:prstGeom>
          <a:noFill/>
          <a:ln w="9525">
            <a:noFill/>
            <a:miter lim="800000"/>
            <a:headEnd/>
            <a:tailEnd/>
          </a:ln>
        </p:spPr>
        <p:txBody>
          <a:bodyPr/>
          <a:lstStyle/>
          <a:p>
            <a:pPr marL="342900" indent="-342900" algn="l">
              <a:spcBef>
                <a:spcPct val="20000"/>
              </a:spcBef>
              <a:buClr>
                <a:srgbClr val="0099FF"/>
              </a:buClr>
              <a:buSzPct val="80000"/>
              <a:defRPr/>
            </a:pPr>
            <a:r>
              <a:rPr kumimoji="0" lang="zh-CN" altLang="en-US" sz="2800" b="1" dirty="0">
                <a:solidFill>
                  <a:schemeClr val="tx1"/>
                </a:solidFill>
                <a:latin typeface="黑体" pitchFamily="2" charset="-122"/>
                <a:ea typeface="黑体" pitchFamily="2" charset="-122"/>
              </a:rPr>
              <a:t>问题描述</a:t>
            </a:r>
            <a:endParaRPr kumimoji="0" lang="zh-CN" altLang="en-US" b="1" dirty="0">
              <a:solidFill>
                <a:schemeClr val="tx1"/>
              </a:solidFill>
              <a:latin typeface="黑体" pitchFamily="2" charset="-122"/>
              <a:ea typeface="黑体" pitchFamily="2" charset="-122"/>
            </a:endParaRPr>
          </a:p>
          <a:p>
            <a:pPr marL="285750" indent="-285750" algn="l">
              <a:spcBef>
                <a:spcPct val="20000"/>
              </a:spcBef>
              <a:buClr>
                <a:srgbClr val="FF9933"/>
              </a:buClr>
              <a:buSzPct val="85000"/>
              <a:buFont typeface="Wingdings" pitchFamily="2" charset="2"/>
              <a:buChar char=""/>
              <a:defRPr/>
            </a:pPr>
            <a:r>
              <a:rPr kumimoji="0" lang="zh-CN" altLang="en-US" b="1" dirty="0">
                <a:solidFill>
                  <a:schemeClr val="tx1"/>
                </a:solidFill>
                <a:latin typeface="黑体" pitchFamily="2" charset="-122"/>
                <a:ea typeface="黑体" pitchFamily="2" charset="-122"/>
              </a:rPr>
              <a:t>五个哲学家坐在圆桌前，每人一份炒饭</a:t>
            </a:r>
          </a:p>
          <a:p>
            <a:pPr marL="285750" indent="-285750" algn="l">
              <a:spcBef>
                <a:spcPct val="20000"/>
              </a:spcBef>
              <a:buClr>
                <a:srgbClr val="FF9933"/>
              </a:buClr>
              <a:buSzPct val="85000"/>
              <a:buFont typeface="Wingdings" pitchFamily="2" charset="2"/>
              <a:buChar char=""/>
              <a:defRPr/>
            </a:pPr>
            <a:r>
              <a:rPr kumimoji="0" lang="zh-CN" altLang="en-US" b="1" dirty="0">
                <a:solidFill>
                  <a:schemeClr val="tx1"/>
                </a:solidFill>
                <a:latin typeface="黑体" pitchFamily="2" charset="-122"/>
                <a:ea typeface="黑体" pitchFamily="2" charset="-122"/>
              </a:rPr>
              <a:t>每个哲学家两侧各有一支筷子</a:t>
            </a:r>
          </a:p>
          <a:p>
            <a:pPr marL="285750" indent="-285750" algn="l">
              <a:spcBef>
                <a:spcPct val="20000"/>
              </a:spcBef>
              <a:buClr>
                <a:srgbClr val="FF9933"/>
              </a:buClr>
              <a:buSzPct val="85000"/>
              <a:buFont typeface="Wingdings" pitchFamily="2" charset="2"/>
              <a:buChar char=""/>
              <a:defRPr/>
            </a:pPr>
            <a:r>
              <a:rPr kumimoji="0" lang="zh-CN" altLang="en-US" b="1" dirty="0">
                <a:solidFill>
                  <a:schemeClr val="tx1"/>
                </a:solidFill>
                <a:latin typeface="黑体" pitchFamily="2" charset="-122"/>
                <a:ea typeface="黑体" pitchFamily="2" charset="-122"/>
              </a:rPr>
              <a:t>哲学家处于吃饭和思考两种状态</a:t>
            </a:r>
          </a:p>
        </p:txBody>
      </p:sp>
      <p:pic>
        <p:nvPicPr>
          <p:cNvPr id="12" name="Picture 7" descr="哲学家就餐问题"/>
          <p:cNvPicPr>
            <a:picLocks noChangeAspect="1" noChangeArrowheads="1"/>
          </p:cNvPicPr>
          <p:nvPr/>
        </p:nvPicPr>
        <p:blipFill>
          <a:blip r:embed="rId3" cstate="print"/>
          <a:srcRect/>
          <a:stretch>
            <a:fillRect/>
          </a:stretch>
        </p:blipFill>
        <p:spPr bwMode="auto">
          <a:xfrm>
            <a:off x="2075854" y="3429000"/>
            <a:ext cx="5004048" cy="3284984"/>
          </a:xfrm>
          <a:prstGeom prst="rect">
            <a:avLst/>
          </a:prstGeom>
          <a:noFill/>
          <a:ln w="9525">
            <a:noFill/>
            <a:miter lim="800000"/>
            <a:headEnd/>
            <a:tailEnd/>
          </a:ln>
        </p:spPr>
      </p:pic>
    </p:spTree>
    <p:extLst>
      <p:ext uri="{BB962C8B-B14F-4D97-AF65-F5344CB8AC3E}">
        <p14:creationId xmlns:p14="http://schemas.microsoft.com/office/powerpoint/2010/main" val="93465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睡眠理发师</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3" name="Rectangle 5"/>
          <p:cNvSpPr>
            <a:spLocks noChangeArrowheads="1"/>
          </p:cNvSpPr>
          <p:nvPr/>
        </p:nvSpPr>
        <p:spPr bwMode="auto">
          <a:xfrm>
            <a:off x="322833" y="1628800"/>
            <a:ext cx="8642350" cy="4464050"/>
          </a:xfrm>
          <a:prstGeom prst="rect">
            <a:avLst/>
          </a:prstGeom>
          <a:noFill/>
          <a:ln w="9525">
            <a:noFill/>
            <a:miter lim="800000"/>
            <a:headEnd/>
            <a:tailEnd/>
          </a:ln>
        </p:spPr>
        <p:txBody>
          <a:bodyPr/>
          <a:lstStyle/>
          <a:p>
            <a:pPr marL="342900" indent="-342900" algn="l">
              <a:lnSpc>
                <a:spcPct val="150000"/>
              </a:lnSpc>
              <a:spcBef>
                <a:spcPct val="20000"/>
              </a:spcBef>
              <a:buClr>
                <a:srgbClr val="0099FF"/>
              </a:buClr>
              <a:buSzPct val="80000"/>
              <a:buFont typeface="Wingdings 2" pitchFamily="18" charset="2"/>
              <a:buChar char="®"/>
            </a:pPr>
            <a:r>
              <a:rPr kumimoji="0" lang="zh-CN" altLang="en-US" b="1" dirty="0">
                <a:solidFill>
                  <a:schemeClr val="tx1"/>
                </a:solidFill>
                <a:latin typeface="黑体" pitchFamily="2" charset="-122"/>
                <a:ea typeface="黑体" pitchFamily="2" charset="-122"/>
              </a:rPr>
              <a:t>互斥关系分析</a:t>
            </a:r>
          </a:p>
          <a:p>
            <a:pPr marL="742950" lvl="1" indent="-285750" algn="l">
              <a:lnSpc>
                <a:spcPct val="150000"/>
              </a:lnSpc>
              <a:spcBef>
                <a:spcPct val="20000"/>
              </a:spcBef>
              <a:buClr>
                <a:srgbClr val="FF9933"/>
              </a:buClr>
              <a:buSzPct val="85000"/>
              <a:buFont typeface="Wingdings" pitchFamily="2" charset="2"/>
              <a:buChar char=""/>
            </a:pPr>
            <a:r>
              <a:rPr kumimoji="0" lang="zh-CN" altLang="en-US" b="1" dirty="0">
                <a:solidFill>
                  <a:schemeClr val="tx1"/>
                </a:solidFill>
                <a:latin typeface="黑体" pitchFamily="2" charset="-122"/>
                <a:ea typeface="黑体" pitchFamily="2" charset="-122"/>
              </a:rPr>
              <a:t>筷子：</a:t>
            </a:r>
            <a:r>
              <a:rPr kumimoji="0" lang="zh-CN" altLang="en-US" b="1" dirty="0">
                <a:solidFill>
                  <a:srgbClr val="C00000"/>
                </a:solidFill>
                <a:latin typeface="黑体" pitchFamily="2" charset="-122"/>
                <a:ea typeface="黑体" pitchFamily="2" charset="-122"/>
              </a:rPr>
              <a:t>同一时刻只能有一个哲学家拿起筷子</a:t>
            </a:r>
          </a:p>
          <a:p>
            <a:pPr marL="342900" indent="-342900" algn="l">
              <a:lnSpc>
                <a:spcPct val="150000"/>
              </a:lnSpc>
              <a:spcBef>
                <a:spcPct val="20000"/>
              </a:spcBef>
              <a:buClr>
                <a:srgbClr val="0099FF"/>
              </a:buClr>
              <a:buSzPct val="80000"/>
              <a:buFont typeface="Wingdings 2" pitchFamily="18" charset="2"/>
              <a:buChar char="®"/>
            </a:pPr>
            <a:r>
              <a:rPr kumimoji="0" lang="zh-CN" altLang="en-US" b="1" dirty="0">
                <a:solidFill>
                  <a:schemeClr val="tx1"/>
                </a:solidFill>
                <a:latin typeface="黑体" pitchFamily="2" charset="-122"/>
                <a:ea typeface="黑体" pitchFamily="2" charset="-122"/>
              </a:rPr>
              <a:t>同步关系分析</a:t>
            </a:r>
          </a:p>
          <a:p>
            <a:pPr marL="742950" lvl="1" indent="-285750" algn="l">
              <a:lnSpc>
                <a:spcPct val="150000"/>
              </a:lnSpc>
              <a:spcBef>
                <a:spcPct val="20000"/>
              </a:spcBef>
              <a:buClr>
                <a:srgbClr val="FF9933"/>
              </a:buClr>
              <a:buSzPct val="85000"/>
              <a:buFont typeface="Wingdings" pitchFamily="2" charset="2"/>
              <a:buChar char=""/>
            </a:pPr>
            <a:r>
              <a:rPr kumimoji="0" lang="zh-CN" altLang="en-US" b="1" dirty="0">
                <a:solidFill>
                  <a:schemeClr val="tx1"/>
                </a:solidFill>
                <a:latin typeface="黑体" pitchFamily="2" charset="-122"/>
                <a:ea typeface="黑体" pitchFamily="2" charset="-122"/>
              </a:rPr>
              <a:t>就餐：</a:t>
            </a:r>
            <a:r>
              <a:rPr kumimoji="0" lang="zh-CN" altLang="en-US" b="1" dirty="0">
                <a:solidFill>
                  <a:srgbClr val="C00000"/>
                </a:solidFill>
                <a:latin typeface="黑体" pitchFamily="2" charset="-122"/>
                <a:ea typeface="黑体" pitchFamily="2" charset="-122"/>
              </a:rPr>
              <a:t>只有获得两个筷子后才能进餐</a:t>
            </a:r>
          </a:p>
          <a:p>
            <a:pPr marL="342900" indent="-342900" algn="l">
              <a:lnSpc>
                <a:spcPct val="150000"/>
              </a:lnSpc>
              <a:spcBef>
                <a:spcPct val="20000"/>
              </a:spcBef>
              <a:buClr>
                <a:srgbClr val="0099FF"/>
              </a:buClr>
              <a:buSzPct val="80000"/>
              <a:buFont typeface="Wingdings 2" pitchFamily="18" charset="2"/>
              <a:buChar char="®"/>
            </a:pPr>
            <a:r>
              <a:rPr kumimoji="0" lang="zh-CN" altLang="en-US" b="1" dirty="0">
                <a:solidFill>
                  <a:schemeClr val="tx1"/>
                </a:solidFill>
                <a:latin typeface="黑体" pitchFamily="2" charset="-122"/>
                <a:ea typeface="黑体" pitchFamily="2" charset="-122"/>
              </a:rPr>
              <a:t>特殊情况考虑</a:t>
            </a:r>
          </a:p>
          <a:p>
            <a:pPr marL="742950" lvl="1" indent="-285750" algn="l">
              <a:lnSpc>
                <a:spcPct val="150000"/>
              </a:lnSpc>
              <a:spcBef>
                <a:spcPct val="20000"/>
              </a:spcBef>
              <a:buClr>
                <a:srgbClr val="FF9933"/>
              </a:buClr>
              <a:buSzPct val="85000"/>
              <a:buFont typeface="Wingdings" pitchFamily="2" charset="2"/>
              <a:buChar char=""/>
            </a:pPr>
            <a:r>
              <a:rPr kumimoji="0" lang="zh-CN" altLang="en-US" b="1" dirty="0">
                <a:solidFill>
                  <a:schemeClr val="tx1"/>
                </a:solidFill>
                <a:latin typeface="黑体" pitchFamily="2" charset="-122"/>
                <a:ea typeface="黑体" pitchFamily="2" charset="-122"/>
              </a:rPr>
              <a:t>死锁：如果每个哲学家都拿起一只筷子，都饿死</a:t>
            </a:r>
          </a:p>
          <a:p>
            <a:pPr marL="742950" lvl="1" indent="-285750" algn="l">
              <a:lnSpc>
                <a:spcPct val="150000"/>
              </a:lnSpc>
              <a:spcBef>
                <a:spcPct val="20000"/>
              </a:spcBef>
              <a:buClr>
                <a:srgbClr val="FF9933"/>
              </a:buClr>
              <a:buSzPct val="85000"/>
              <a:buFont typeface="Wingdings" pitchFamily="2" charset="2"/>
              <a:buChar char=""/>
            </a:pPr>
            <a:r>
              <a:rPr kumimoji="0" lang="zh-CN" altLang="en-US" b="1" dirty="0">
                <a:solidFill>
                  <a:schemeClr val="tx1"/>
                </a:solidFill>
                <a:latin typeface="黑体" pitchFamily="2" charset="-122"/>
                <a:ea typeface="黑体" pitchFamily="2" charset="-122"/>
              </a:rPr>
              <a:t>并行程度：五只筷子允许两人同时进餐</a:t>
            </a:r>
          </a:p>
          <a:p>
            <a:pPr marL="742950" lvl="1" indent="-285750" algn="l">
              <a:lnSpc>
                <a:spcPct val="150000"/>
              </a:lnSpc>
              <a:spcBef>
                <a:spcPct val="20000"/>
              </a:spcBef>
              <a:buClr>
                <a:srgbClr val="FF9933"/>
              </a:buClr>
              <a:buSzPct val="85000"/>
              <a:buFont typeface="Wingdings" pitchFamily="2" charset="2"/>
              <a:buChar char=""/>
            </a:pPr>
            <a:endParaRPr kumimoji="0" lang="zh-CN" altLang="en-US" dirty="0">
              <a:solidFill>
                <a:srgbClr val="000000"/>
              </a:solidFill>
              <a:latin typeface="黑体" pitchFamily="2" charset="-122"/>
              <a:ea typeface="黑体" pitchFamily="2" charset="-122"/>
            </a:endParaRPr>
          </a:p>
        </p:txBody>
      </p:sp>
    </p:spTree>
    <p:extLst>
      <p:ext uri="{BB962C8B-B14F-4D97-AF65-F5344CB8AC3E}">
        <p14:creationId xmlns:p14="http://schemas.microsoft.com/office/powerpoint/2010/main" val="57617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睡眠理发师</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8" name="Rectangle 2"/>
          <p:cNvSpPr txBox="1">
            <a:spLocks noRot="1" noChangeArrowheads="1"/>
          </p:cNvSpPr>
          <p:nvPr/>
        </p:nvSpPr>
        <p:spPr bwMode="auto">
          <a:xfrm>
            <a:off x="175593" y="1412776"/>
            <a:ext cx="8788895" cy="822920"/>
          </a:xfrm>
          <a:prstGeom prst="rect">
            <a:avLst/>
          </a:prstGeom>
          <a:solidFill>
            <a:srgbClr val="FFFFCC"/>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rPr>
              <a:t>利用记录型信号量解决哲学家就餐问题</a:t>
            </a:r>
          </a:p>
        </p:txBody>
      </p:sp>
      <p:sp>
        <p:nvSpPr>
          <p:cNvPr id="10" name="Rectangle 3"/>
          <p:cNvSpPr txBox="1">
            <a:spLocks noRot="1" noChangeArrowheads="1"/>
          </p:cNvSpPr>
          <p:nvPr/>
        </p:nvSpPr>
        <p:spPr bwMode="auto">
          <a:xfrm>
            <a:off x="271439" y="2708920"/>
            <a:ext cx="8450262" cy="39655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eaLnBrk="1" hangingPunct="1">
              <a:lnSpc>
                <a:spcPct val="150000"/>
              </a:lnSpc>
            </a:pPr>
            <a:r>
              <a:rPr kumimoji="1" lang="zh-CN" altLang="en-US" sz="2400" kern="0">
                <a:latin typeface="黑体" pitchFamily="2" charset="-122"/>
                <a:ea typeface="黑体" pitchFamily="2" charset="-122"/>
              </a:rPr>
              <a:t>经分析可知，放在桌子上的</a:t>
            </a:r>
            <a:r>
              <a:rPr kumimoji="1" lang="zh-CN" altLang="en-US" sz="2400" kern="0">
                <a:solidFill>
                  <a:srgbClr val="C00000"/>
                </a:solidFill>
                <a:latin typeface="黑体" pitchFamily="2" charset="-122"/>
                <a:ea typeface="黑体" pitchFamily="2" charset="-122"/>
              </a:rPr>
              <a:t>筷子是临界资源</a:t>
            </a:r>
            <a:r>
              <a:rPr kumimoji="1" lang="zh-CN" altLang="en-US" sz="2400" kern="0">
                <a:latin typeface="黑体" pitchFamily="2" charset="-122"/>
                <a:ea typeface="黑体" pitchFamily="2" charset="-122"/>
              </a:rPr>
              <a:t>，在一段时间内只允许一位哲学家使用。为了实现对筷子的</a:t>
            </a:r>
            <a:r>
              <a:rPr kumimoji="1" lang="zh-CN" altLang="en-US" sz="2400" kern="0">
                <a:solidFill>
                  <a:srgbClr val="FF0000"/>
                </a:solidFill>
                <a:latin typeface="黑体" pitchFamily="2" charset="-122"/>
                <a:ea typeface="黑体" pitchFamily="2" charset="-122"/>
              </a:rPr>
              <a:t>互斥使用</a:t>
            </a:r>
            <a:r>
              <a:rPr kumimoji="1" lang="zh-CN" altLang="en-US" sz="2400" kern="0">
                <a:latin typeface="黑体" pitchFamily="2" charset="-122"/>
                <a:ea typeface="黑体" pitchFamily="2" charset="-122"/>
              </a:rPr>
              <a:t>，可以用一个信号量表示一只筷子，由这五个信号量构成信号量数组。其描述如下：</a:t>
            </a:r>
          </a:p>
          <a:p>
            <a:pPr eaLnBrk="1" hangingPunct="1">
              <a:lnSpc>
                <a:spcPct val="150000"/>
              </a:lnSpc>
              <a:buFont typeface="Wingdings 2" pitchFamily="18" charset="2"/>
              <a:buNone/>
            </a:pPr>
            <a:r>
              <a:rPr kumimoji="1" lang="zh-CN" altLang="en-US" sz="2400" kern="0">
                <a:latin typeface="黑体" pitchFamily="2" charset="-122"/>
                <a:ea typeface="黑体" pitchFamily="2" charset="-122"/>
              </a:rPr>
              <a:t>    </a:t>
            </a:r>
            <a:r>
              <a:rPr kumimoji="1" lang="en-US" altLang="zh-CN" sz="2400" kern="0">
                <a:latin typeface="黑体" pitchFamily="2" charset="-122"/>
                <a:ea typeface="黑体" pitchFamily="2" charset="-122"/>
              </a:rPr>
              <a:t>Var chopstick: array</a:t>
            </a:r>
            <a:r>
              <a:rPr kumimoji="1" lang="zh-CN" altLang="en-US" sz="2400" kern="0">
                <a:latin typeface="黑体" pitchFamily="2" charset="-122"/>
                <a:ea typeface="黑体" pitchFamily="2" charset="-122"/>
              </a:rPr>
              <a:t>［</a:t>
            </a:r>
            <a:r>
              <a:rPr kumimoji="1" lang="en-US" altLang="zh-CN" sz="2400" kern="0">
                <a:latin typeface="黑体" pitchFamily="2" charset="-122"/>
                <a:ea typeface="黑体" pitchFamily="2" charset="-122"/>
              </a:rPr>
              <a:t>0 … 4</a:t>
            </a:r>
            <a:r>
              <a:rPr kumimoji="1" lang="zh-CN" altLang="en-US" sz="2400" kern="0">
                <a:latin typeface="黑体" pitchFamily="2" charset="-122"/>
                <a:ea typeface="黑体" pitchFamily="2" charset="-122"/>
              </a:rPr>
              <a:t>］ </a:t>
            </a:r>
            <a:r>
              <a:rPr kumimoji="1" lang="en-US" altLang="zh-CN" sz="2400" kern="0">
                <a:latin typeface="黑体" pitchFamily="2" charset="-122"/>
                <a:ea typeface="黑体" pitchFamily="2" charset="-122"/>
              </a:rPr>
              <a:t>of  semaphore;</a:t>
            </a:r>
            <a:endParaRPr kumimoji="1" lang="zh-CN" altLang="en-US" sz="2400" kern="0" dirty="0">
              <a:latin typeface="黑体" pitchFamily="2" charset="-122"/>
              <a:ea typeface="黑体" pitchFamily="2" charset="-122"/>
            </a:endParaRPr>
          </a:p>
        </p:txBody>
      </p:sp>
    </p:spTree>
    <p:extLst>
      <p:ext uri="{BB962C8B-B14F-4D97-AF65-F5344CB8AC3E}">
        <p14:creationId xmlns:p14="http://schemas.microsoft.com/office/powerpoint/2010/main" val="21654924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睡眠理发师</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8" name="Rectangle 2"/>
          <p:cNvSpPr txBox="1">
            <a:spLocks noRot="1" noChangeArrowheads="1"/>
          </p:cNvSpPr>
          <p:nvPr/>
        </p:nvSpPr>
        <p:spPr bwMode="auto">
          <a:xfrm>
            <a:off x="175593" y="1412776"/>
            <a:ext cx="8788895" cy="822920"/>
          </a:xfrm>
          <a:prstGeom prst="rect">
            <a:avLst/>
          </a:prstGeom>
          <a:solidFill>
            <a:srgbClr val="FFFFCC"/>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rPr>
              <a:t>利用记录型信号量解决哲学家就餐问题</a:t>
            </a:r>
          </a:p>
        </p:txBody>
      </p:sp>
      <p:sp>
        <p:nvSpPr>
          <p:cNvPr id="12" name="Text Box 4"/>
          <p:cNvSpPr txBox="1">
            <a:spLocks noChangeArrowheads="1"/>
          </p:cNvSpPr>
          <p:nvPr/>
        </p:nvSpPr>
        <p:spPr bwMode="auto">
          <a:xfrm>
            <a:off x="467295" y="2348058"/>
            <a:ext cx="8353425" cy="3267433"/>
          </a:xfrm>
          <a:prstGeom prst="rect">
            <a:avLst/>
          </a:prstGeom>
          <a:solidFill>
            <a:schemeClr val="bg2">
              <a:lumMod val="20000"/>
              <a:lumOff val="80000"/>
            </a:schemeClr>
          </a:solidFill>
          <a:ln w="9525">
            <a:noFill/>
            <a:miter lim="800000"/>
            <a:headEnd/>
            <a:tailEnd/>
          </a:ln>
        </p:spPr>
        <p:txBody>
          <a:bodyPr>
            <a:spAutoFit/>
          </a:bodyPr>
          <a:lstStyle/>
          <a:p>
            <a:pPr marL="0" marR="0" lvl="0" indent="0" algn="just" defTabSz="914400" eaLnBrk="1" fontAlgn="auto" latinLnBrk="0" hangingPunct="1">
              <a:lnSpc>
                <a:spcPct val="100000"/>
              </a:lnSpc>
              <a:spcBef>
                <a:spcPct val="50000"/>
              </a:spcBef>
              <a:spcAft>
                <a:spcPts val="0"/>
              </a:spcAft>
              <a:buClrTx/>
              <a:buSzTx/>
              <a:buFontTx/>
              <a:buNone/>
              <a:tabLst/>
              <a:defRPr/>
            </a:pPr>
            <a:r>
              <a:rPr kumimoji="0" lang="zh-CN" altLang="en-US" sz="1600" b="1" i="0" u="none" strike="noStrike" kern="0" cap="none" spc="0" normalizeH="0" baseline="0" noProof="0" dirty="0">
                <a:ln>
                  <a:noFill/>
                </a:ln>
                <a:solidFill>
                  <a:srgbClr val="000000"/>
                </a:solidFill>
                <a:effectLst/>
                <a:uLnTx/>
                <a:uFillTx/>
              </a:rPr>
              <a:t>所有</a:t>
            </a:r>
            <a:r>
              <a:rPr kumimoji="0" lang="zh-CN" altLang="en-US" sz="1600" b="1" i="0" u="none" strike="noStrike" kern="0" cap="none" spc="0" normalizeH="0" baseline="0" noProof="0" dirty="0">
                <a:ln>
                  <a:noFill/>
                </a:ln>
                <a:solidFill>
                  <a:srgbClr val="0033CC"/>
                </a:solidFill>
                <a:effectLst/>
                <a:uLnTx/>
                <a:uFillTx/>
              </a:rPr>
              <a:t>信号量均被初始化为</a:t>
            </a:r>
            <a:r>
              <a:rPr kumimoji="0" lang="en-US" altLang="zh-CN" sz="1600" b="1" i="0" u="none" strike="noStrike" kern="0" cap="none" spc="0" normalizeH="0" baseline="0" noProof="0" dirty="0">
                <a:ln>
                  <a:noFill/>
                </a:ln>
                <a:solidFill>
                  <a:srgbClr val="0033CC"/>
                </a:solidFill>
                <a:effectLst/>
                <a:uLnTx/>
                <a:uFillTx/>
              </a:rPr>
              <a:t>1</a:t>
            </a:r>
            <a:r>
              <a:rPr kumimoji="0" lang="zh-CN" altLang="en-US" sz="1600" b="1" i="0" u="none" strike="noStrike" kern="0" cap="none" spc="0" normalizeH="0" baseline="0" noProof="0" dirty="0">
                <a:ln>
                  <a:noFill/>
                </a:ln>
                <a:solidFill>
                  <a:srgbClr val="000000"/>
                </a:solidFill>
                <a:effectLst/>
                <a:uLnTx/>
                <a:uFillTx/>
              </a:rPr>
              <a:t>， 第</a:t>
            </a:r>
            <a:r>
              <a:rPr kumimoji="0" lang="en-US" altLang="zh-CN" sz="1600" b="1" i="0" u="none" strike="noStrike" kern="0" cap="none" spc="0" normalizeH="0" baseline="0" noProof="0" dirty="0" err="1">
                <a:ln>
                  <a:noFill/>
                </a:ln>
                <a:solidFill>
                  <a:srgbClr val="000000"/>
                </a:solidFill>
                <a:effectLst/>
                <a:uLnTx/>
                <a:uFillTx/>
              </a:rPr>
              <a:t>i</a:t>
            </a:r>
            <a:r>
              <a:rPr kumimoji="0" lang="zh-CN" altLang="en-US" sz="1600" b="1" i="0" u="none" strike="noStrike" kern="0" cap="none" spc="0" normalizeH="0" baseline="0" noProof="0" dirty="0">
                <a:ln>
                  <a:noFill/>
                </a:ln>
                <a:solidFill>
                  <a:srgbClr val="000000"/>
                </a:solidFill>
                <a:effectLst/>
                <a:uLnTx/>
                <a:uFillTx/>
              </a:rPr>
              <a:t>位哲学家的活动可描述为：     </a:t>
            </a:r>
          </a:p>
          <a:p>
            <a:pPr marL="0" marR="0" lvl="0" indent="0" algn="just" defTabSz="914400" eaLnBrk="1" fontAlgn="auto" latinLnBrk="0" hangingPunct="1">
              <a:lnSpc>
                <a:spcPct val="12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000000"/>
                </a:solidFill>
                <a:effectLst/>
                <a:uLnTx/>
                <a:uFillTx/>
              </a:rPr>
              <a:t>      </a:t>
            </a:r>
            <a:r>
              <a:rPr kumimoji="0" lang="en-US" altLang="zh-CN" sz="1600" b="1" i="0" u="none" strike="noStrike" kern="0" cap="none" spc="0" normalizeH="0" baseline="0" noProof="0" dirty="0">
                <a:ln>
                  <a:noFill/>
                </a:ln>
                <a:solidFill>
                  <a:srgbClr val="000000"/>
                </a:solidFill>
                <a:effectLst/>
                <a:uLnTx/>
                <a:uFillTx/>
              </a:rPr>
              <a:t>repeat</a:t>
            </a:r>
          </a:p>
          <a:p>
            <a:pPr marL="0" marR="0" lvl="0" indent="0" algn="just" defTabSz="914400" eaLnBrk="1" fontAlgn="auto" latinLnBrk="0" hangingPunct="1">
              <a:lnSpc>
                <a:spcPct val="12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a:t>
            </a:r>
            <a:r>
              <a:rPr kumimoji="0" lang="en-US" altLang="zh-CN" sz="1600" b="1" i="0" u="none" strike="noStrike" kern="0" cap="none" spc="0" normalizeH="0" baseline="0" noProof="0" dirty="0">
                <a:ln>
                  <a:noFill/>
                </a:ln>
                <a:solidFill>
                  <a:srgbClr val="C00000"/>
                </a:solidFill>
                <a:effectLst/>
                <a:uLnTx/>
                <a:uFillTx/>
              </a:rPr>
              <a:t> wait(chopstick</a:t>
            </a:r>
            <a:r>
              <a:rPr kumimoji="0" lang="zh-CN" altLang="en-US" sz="1600" b="1" i="0" u="none" strike="noStrike" kern="0" cap="none" spc="0" normalizeH="0" baseline="0" noProof="0" dirty="0">
                <a:ln>
                  <a:noFill/>
                </a:ln>
                <a:solidFill>
                  <a:srgbClr val="C00000"/>
                </a:solidFill>
                <a:effectLst/>
                <a:uLnTx/>
                <a:uFillTx/>
              </a:rPr>
              <a:t>［</a:t>
            </a:r>
            <a:r>
              <a:rPr kumimoji="0" lang="en-US" altLang="zh-CN" sz="1600" b="1" i="0" u="none" strike="noStrike" kern="0" cap="none" spc="0" normalizeH="0" baseline="0" noProof="0" dirty="0" err="1">
                <a:ln>
                  <a:noFill/>
                </a:ln>
                <a:solidFill>
                  <a:srgbClr val="C00000"/>
                </a:solidFill>
                <a:effectLst/>
                <a:uLnTx/>
                <a:uFillTx/>
              </a:rPr>
              <a:t>i</a:t>
            </a:r>
            <a:r>
              <a:rPr kumimoji="0" lang="zh-CN" altLang="en-US" sz="1600" b="1" i="0" u="none" strike="noStrike" kern="0" cap="none" spc="0" normalizeH="0" baseline="0" noProof="0" dirty="0">
                <a:ln>
                  <a:noFill/>
                </a:ln>
                <a:solidFill>
                  <a:srgbClr val="C00000"/>
                </a:solidFill>
                <a:effectLst/>
                <a:uLnTx/>
                <a:uFillTx/>
              </a:rPr>
              <a:t>］</a:t>
            </a:r>
            <a:r>
              <a:rPr kumimoji="0" lang="en-US" altLang="zh-CN" sz="1600" b="1" i="0" u="none" strike="noStrike" kern="0" cap="none" spc="0" normalizeH="0" baseline="0" noProof="0" dirty="0">
                <a:ln>
                  <a:noFill/>
                </a:ln>
                <a:solidFill>
                  <a:srgbClr val="C00000"/>
                </a:solidFill>
                <a:effectLst/>
                <a:uLnTx/>
                <a:uFillTx/>
              </a:rPr>
              <a:t>);</a:t>
            </a:r>
          </a:p>
          <a:p>
            <a:pPr marL="0" marR="0" lvl="0" indent="0" algn="just" defTabSz="914400" eaLnBrk="1" fontAlgn="auto" latinLnBrk="0" hangingPunct="1">
              <a:lnSpc>
                <a:spcPct val="12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C00000"/>
                </a:solidFill>
                <a:effectLst/>
                <a:uLnTx/>
                <a:uFillTx/>
              </a:rPr>
              <a:t>    	 wait(chopstick</a:t>
            </a:r>
            <a:r>
              <a:rPr kumimoji="0" lang="zh-CN" altLang="en-US" sz="1600" b="1" i="0" u="none" strike="noStrike" kern="0" cap="none" spc="0" normalizeH="0" baseline="0" noProof="0" dirty="0">
                <a:ln>
                  <a:noFill/>
                </a:ln>
                <a:solidFill>
                  <a:srgbClr val="C00000"/>
                </a:solidFill>
                <a:effectLst/>
                <a:uLnTx/>
                <a:uFillTx/>
              </a:rPr>
              <a:t>［</a:t>
            </a:r>
            <a:r>
              <a:rPr kumimoji="0" lang="en-US" altLang="zh-CN" sz="1600" b="1" i="0" u="none" strike="noStrike" kern="0" cap="none" spc="0" normalizeH="0" baseline="0" noProof="0" dirty="0">
                <a:ln>
                  <a:noFill/>
                </a:ln>
                <a:solidFill>
                  <a:srgbClr val="C00000"/>
                </a:solidFill>
                <a:effectLst/>
                <a:uLnTx/>
                <a:uFillTx/>
              </a:rPr>
              <a:t>(i+1) mod 5</a:t>
            </a:r>
            <a:r>
              <a:rPr kumimoji="0" lang="zh-CN" altLang="en-US" sz="1600" b="1" i="0" u="none" strike="noStrike" kern="0" cap="none" spc="0" normalizeH="0" baseline="0" noProof="0" dirty="0">
                <a:ln>
                  <a:noFill/>
                </a:ln>
                <a:solidFill>
                  <a:srgbClr val="C00000"/>
                </a:solidFill>
                <a:effectLst/>
                <a:uLnTx/>
                <a:uFillTx/>
              </a:rPr>
              <a:t>］</a:t>
            </a:r>
            <a:r>
              <a:rPr kumimoji="0" lang="en-US" altLang="zh-CN" sz="1600" b="1" i="0" u="none" strike="noStrike" kern="0" cap="none" spc="0" normalizeH="0" baseline="0" noProof="0" dirty="0">
                <a:ln>
                  <a:noFill/>
                </a:ln>
                <a:solidFill>
                  <a:srgbClr val="C00000"/>
                </a:solidFill>
                <a:effectLst/>
                <a:uLnTx/>
                <a:uFillTx/>
              </a:rPr>
              <a:t>);</a:t>
            </a:r>
          </a:p>
          <a:p>
            <a:pPr marL="0" marR="0" lvl="0" indent="0" algn="just" defTabSz="914400" eaLnBrk="1" fontAlgn="auto" latinLnBrk="0" hangingPunct="1">
              <a:lnSpc>
                <a:spcPct val="12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a:t>
            </a:r>
            <a:r>
              <a:rPr kumimoji="0" lang="en-US" altLang="zh-CN" sz="1600" b="1" i="0" u="none" strike="noStrike" kern="0" cap="none" spc="0" normalizeH="0" baseline="0" noProof="0" dirty="0">
                <a:ln>
                  <a:noFill/>
                </a:ln>
                <a:solidFill>
                  <a:srgbClr val="000000"/>
                </a:solidFill>
                <a:effectLst/>
                <a:uLnTx/>
                <a:uFillTx/>
                <a:latin typeface="Courier New" pitchFamily="49" charset="0"/>
              </a:rPr>
              <a:t>…</a:t>
            </a:r>
            <a:r>
              <a:rPr kumimoji="0" lang="en-US" altLang="zh-CN" sz="1600" b="1" i="0" u="none" strike="noStrike" kern="0" cap="none" spc="0" normalizeH="0" baseline="0" noProof="0" dirty="0">
                <a:ln>
                  <a:noFill/>
                </a:ln>
                <a:solidFill>
                  <a:srgbClr val="000000"/>
                </a:solidFill>
                <a:effectLst/>
                <a:uLnTx/>
                <a:uFillTx/>
              </a:rPr>
              <a:t> </a:t>
            </a:r>
          </a:p>
          <a:p>
            <a:pPr marL="0" marR="0" lvl="0" indent="0" algn="just" defTabSz="914400" eaLnBrk="1" fontAlgn="auto" latinLnBrk="0" hangingPunct="1">
              <a:lnSpc>
                <a:spcPct val="12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a:t>
            </a:r>
            <a:r>
              <a:rPr kumimoji="0" lang="en-US" altLang="zh-CN" sz="1600" b="1" i="0" u="none" strike="noStrike" kern="0" cap="none" spc="0" normalizeH="0" baseline="0" noProof="0" dirty="0">
                <a:ln>
                  <a:noFill/>
                </a:ln>
                <a:solidFill>
                  <a:srgbClr val="FF0000"/>
                </a:solidFill>
                <a:effectLst/>
                <a:uLnTx/>
                <a:uFillTx/>
              </a:rPr>
              <a:t>	 eat; </a:t>
            </a:r>
          </a:p>
          <a:p>
            <a:pPr marL="0" marR="0" lvl="0" indent="0" algn="just" defTabSz="914400" eaLnBrk="1" fontAlgn="auto" latinLnBrk="0" hangingPunct="1">
              <a:lnSpc>
                <a:spcPct val="12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a:t>
            </a:r>
            <a:r>
              <a:rPr kumimoji="0" lang="en-US" altLang="zh-CN" sz="1600" b="1" i="0" u="none" strike="noStrike" kern="0" cap="none" spc="0" normalizeH="0" baseline="0" noProof="0" dirty="0">
                <a:ln>
                  <a:noFill/>
                </a:ln>
                <a:solidFill>
                  <a:srgbClr val="000000"/>
                </a:solidFill>
                <a:effectLst/>
                <a:uLnTx/>
                <a:uFillTx/>
                <a:latin typeface="Courier New" pitchFamily="49" charset="0"/>
              </a:rPr>
              <a:t>…</a:t>
            </a:r>
            <a:r>
              <a:rPr kumimoji="0" lang="en-US" altLang="zh-CN" sz="1600" b="1" i="0" u="none" strike="noStrike" kern="0" cap="none" spc="0" normalizeH="0" baseline="0" noProof="0" dirty="0">
                <a:ln>
                  <a:noFill/>
                </a:ln>
                <a:solidFill>
                  <a:srgbClr val="000000"/>
                </a:solidFill>
                <a:effectLst/>
                <a:uLnTx/>
                <a:uFillTx/>
              </a:rPr>
              <a:t> </a:t>
            </a:r>
          </a:p>
          <a:p>
            <a:pPr marL="0" marR="0" lvl="0" indent="0" algn="just" defTabSz="914400" eaLnBrk="1" fontAlgn="auto" latinLnBrk="0" hangingPunct="1">
              <a:lnSpc>
                <a:spcPct val="12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a:t>
            </a:r>
            <a:r>
              <a:rPr kumimoji="0" lang="en-US" altLang="zh-CN" sz="1600" b="1" i="0" u="none" strike="noStrike" kern="0" cap="none" spc="0" normalizeH="0" baseline="0" noProof="0" dirty="0">
                <a:ln>
                  <a:noFill/>
                </a:ln>
                <a:solidFill>
                  <a:srgbClr val="C00000"/>
                </a:solidFill>
                <a:effectLst/>
                <a:uLnTx/>
                <a:uFillTx/>
              </a:rPr>
              <a:t> signal(chopstick</a:t>
            </a:r>
            <a:r>
              <a:rPr kumimoji="0" lang="zh-CN" altLang="en-US" sz="1600" b="1" i="0" u="none" strike="noStrike" kern="0" cap="none" spc="0" normalizeH="0" baseline="0" noProof="0" dirty="0">
                <a:ln>
                  <a:noFill/>
                </a:ln>
                <a:solidFill>
                  <a:srgbClr val="C00000"/>
                </a:solidFill>
                <a:effectLst/>
                <a:uLnTx/>
                <a:uFillTx/>
              </a:rPr>
              <a:t>［</a:t>
            </a:r>
            <a:r>
              <a:rPr kumimoji="0" lang="en-US" altLang="zh-CN" sz="1600" b="1" i="0" u="none" strike="noStrike" kern="0" cap="none" spc="0" normalizeH="0" baseline="0" noProof="0" dirty="0" err="1">
                <a:ln>
                  <a:noFill/>
                </a:ln>
                <a:solidFill>
                  <a:srgbClr val="C00000"/>
                </a:solidFill>
                <a:effectLst/>
                <a:uLnTx/>
                <a:uFillTx/>
              </a:rPr>
              <a:t>i</a:t>
            </a:r>
            <a:r>
              <a:rPr kumimoji="0" lang="zh-CN" altLang="en-US" sz="1600" b="1" i="0" u="none" strike="noStrike" kern="0" cap="none" spc="0" normalizeH="0" baseline="0" noProof="0" dirty="0">
                <a:ln>
                  <a:noFill/>
                </a:ln>
                <a:solidFill>
                  <a:srgbClr val="C00000"/>
                </a:solidFill>
                <a:effectLst/>
                <a:uLnTx/>
                <a:uFillTx/>
              </a:rPr>
              <a:t>］</a:t>
            </a:r>
            <a:r>
              <a:rPr kumimoji="0" lang="en-US" altLang="zh-CN" sz="1600" b="1" i="0" u="none" strike="noStrike" kern="0" cap="none" spc="0" normalizeH="0" baseline="0" noProof="0" dirty="0">
                <a:ln>
                  <a:noFill/>
                </a:ln>
                <a:solidFill>
                  <a:srgbClr val="C00000"/>
                </a:solidFill>
                <a:effectLst/>
                <a:uLnTx/>
                <a:uFillTx/>
              </a:rPr>
              <a:t>); </a:t>
            </a:r>
          </a:p>
          <a:p>
            <a:pPr marL="0" marR="0" lvl="0" indent="0" algn="just" defTabSz="914400" eaLnBrk="1" fontAlgn="auto" latinLnBrk="0" hangingPunct="1">
              <a:lnSpc>
                <a:spcPct val="12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C00000"/>
                </a:solidFill>
                <a:effectLst/>
                <a:uLnTx/>
                <a:uFillTx/>
              </a:rPr>
              <a:t>   	 signal(chopstick</a:t>
            </a:r>
            <a:r>
              <a:rPr kumimoji="0" lang="zh-CN" altLang="en-US" sz="1600" b="1" i="0" u="none" strike="noStrike" kern="0" cap="none" spc="0" normalizeH="0" baseline="0" noProof="0" dirty="0">
                <a:ln>
                  <a:noFill/>
                </a:ln>
                <a:solidFill>
                  <a:srgbClr val="C00000"/>
                </a:solidFill>
                <a:effectLst/>
                <a:uLnTx/>
                <a:uFillTx/>
              </a:rPr>
              <a:t>［</a:t>
            </a:r>
            <a:r>
              <a:rPr kumimoji="0" lang="en-US" altLang="zh-CN" sz="1600" b="1" i="0" u="none" strike="noStrike" kern="0" cap="none" spc="0" normalizeH="0" baseline="0" noProof="0" dirty="0">
                <a:ln>
                  <a:noFill/>
                </a:ln>
                <a:solidFill>
                  <a:srgbClr val="C00000"/>
                </a:solidFill>
                <a:effectLst/>
                <a:uLnTx/>
                <a:uFillTx/>
              </a:rPr>
              <a:t>(i+1) mod 5</a:t>
            </a:r>
            <a:r>
              <a:rPr kumimoji="0" lang="zh-CN" altLang="en-US" sz="1600" b="1" i="0" u="none" strike="noStrike" kern="0" cap="none" spc="0" normalizeH="0" baseline="0" noProof="0" dirty="0">
                <a:ln>
                  <a:noFill/>
                </a:ln>
                <a:solidFill>
                  <a:srgbClr val="C00000"/>
                </a:solidFill>
                <a:effectLst/>
                <a:uLnTx/>
                <a:uFillTx/>
              </a:rPr>
              <a:t>］</a:t>
            </a:r>
            <a:r>
              <a:rPr kumimoji="0" lang="en-US" altLang="zh-CN" sz="1600" b="1" i="0" u="none" strike="noStrike" kern="0" cap="none" spc="0" normalizeH="0" baseline="0" noProof="0" dirty="0">
                <a:ln>
                  <a:noFill/>
                </a:ln>
                <a:solidFill>
                  <a:srgbClr val="C00000"/>
                </a:solidFill>
                <a:effectLst/>
                <a:uLnTx/>
                <a:uFillTx/>
              </a:rPr>
              <a:t>); </a:t>
            </a:r>
          </a:p>
          <a:p>
            <a:pPr marL="0" marR="0" lvl="0" indent="0" algn="just" defTabSz="914400" eaLnBrk="1" fontAlgn="auto" latinLnBrk="0" hangingPunct="1">
              <a:lnSpc>
                <a:spcPct val="12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a:t>
            </a:r>
            <a:r>
              <a:rPr kumimoji="0" lang="en-US" altLang="zh-CN" sz="1600" b="1" i="0" u="none" strike="noStrike" kern="0" cap="none" spc="0" normalizeH="0" baseline="0" noProof="0" dirty="0">
                <a:ln>
                  <a:noFill/>
                </a:ln>
                <a:solidFill>
                  <a:srgbClr val="000000"/>
                </a:solidFill>
                <a:effectLst/>
                <a:uLnTx/>
                <a:uFillTx/>
                <a:latin typeface="Courier New" pitchFamily="49" charset="0"/>
              </a:rPr>
              <a:t>… </a:t>
            </a:r>
            <a:endParaRPr kumimoji="0" lang="en-US" altLang="zh-CN" sz="1600" b="1" i="0" u="none" strike="noStrike" kern="0" cap="none" spc="0" normalizeH="0" baseline="0" noProof="0" dirty="0">
              <a:ln>
                <a:noFill/>
              </a:ln>
              <a:solidFill>
                <a:srgbClr val="000000"/>
              </a:solidFill>
              <a:effectLst/>
              <a:uLnTx/>
              <a:uFillTx/>
            </a:endParaRPr>
          </a:p>
          <a:p>
            <a:pPr marL="0" marR="0" lvl="0" indent="0" algn="just" defTabSz="914400" eaLnBrk="1" fontAlgn="auto" latinLnBrk="0" hangingPunct="1">
              <a:lnSpc>
                <a:spcPct val="12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think;    until false; </a:t>
            </a:r>
          </a:p>
        </p:txBody>
      </p:sp>
      <p:sp>
        <p:nvSpPr>
          <p:cNvPr id="13" name="Rectangle 5"/>
          <p:cNvSpPr>
            <a:spLocks noChangeArrowheads="1"/>
          </p:cNvSpPr>
          <p:nvPr/>
        </p:nvSpPr>
        <p:spPr bwMode="auto">
          <a:xfrm>
            <a:off x="773286" y="5760875"/>
            <a:ext cx="7345363" cy="477054"/>
          </a:xfrm>
          <a:prstGeom prst="rect">
            <a:avLst/>
          </a:prstGeom>
          <a:gradFill rotWithShape="1">
            <a:gsLst>
              <a:gs pos="0">
                <a:srgbClr val="008080">
                  <a:shade val="51000"/>
                  <a:satMod val="130000"/>
                </a:srgbClr>
              </a:gs>
              <a:gs pos="80000">
                <a:srgbClr val="008080">
                  <a:shade val="93000"/>
                  <a:satMod val="130000"/>
                </a:srgbClr>
              </a:gs>
              <a:gs pos="100000">
                <a:srgbClr val="008080">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spAutoFit/>
          </a:bodyPr>
          <a:lstStyle/>
          <a:p>
            <a:pPr marL="0" marR="0" lvl="0" indent="0" algn="l" defTabSz="914400" eaLnBrk="1" fontAlgn="auto" latinLnBrk="1" hangingPunct="1">
              <a:lnSpc>
                <a:spcPts val="3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问题：如果哲学家各自拿起左边的筷子时？</a:t>
            </a:r>
          </a:p>
        </p:txBody>
      </p:sp>
      <p:sp>
        <p:nvSpPr>
          <p:cNvPr id="14" name="Rectangle 6"/>
          <p:cNvSpPr>
            <a:spLocks noChangeArrowheads="1"/>
          </p:cNvSpPr>
          <p:nvPr/>
        </p:nvSpPr>
        <p:spPr bwMode="auto">
          <a:xfrm>
            <a:off x="5940426" y="6255081"/>
            <a:ext cx="2376487" cy="535531"/>
          </a:xfrm>
          <a:prstGeom prst="rect">
            <a:avLst/>
          </a:prstGeom>
          <a:gradFill rotWithShape="1">
            <a:gsLst>
              <a:gs pos="0">
                <a:srgbClr val="FFFF99">
                  <a:shade val="51000"/>
                  <a:satMod val="130000"/>
                </a:srgbClr>
              </a:gs>
              <a:gs pos="80000">
                <a:srgbClr val="FFFF99">
                  <a:shade val="93000"/>
                  <a:satMod val="130000"/>
                </a:srgbClr>
              </a:gs>
              <a:gs pos="100000">
                <a:srgbClr val="FFFF99">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algn="l" defTabSz="914400" eaLnBrk="1" fontAlgn="auto" latinLnBrk="0" hangingPunct="1">
              <a:lnSpc>
                <a:spcPct val="12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000000"/>
                </a:solidFill>
                <a:effectLst/>
                <a:uLnTx/>
                <a:uFillTx/>
                <a:latin typeface="黑体" pitchFamily="2" charset="-122"/>
                <a:ea typeface="黑体" pitchFamily="2" charset="-122"/>
                <a:cs typeface="+mn-cs"/>
              </a:rPr>
              <a:t>就会产生死锁！</a:t>
            </a:r>
            <a:endParaRPr kumimoji="0" lang="en-US" altLang="zh-CN" sz="1800" b="1" i="0" u="none" strike="noStrike" kern="0" cap="none" spc="0" normalizeH="0" baseline="0" noProof="0" dirty="0">
              <a:ln>
                <a:noFill/>
              </a:ln>
              <a:solidFill>
                <a:srgbClr val="000000"/>
              </a:solidFill>
              <a:effectLst/>
              <a:uLnTx/>
              <a:uFillTx/>
              <a:latin typeface="黑体" pitchFamily="2" charset="-122"/>
              <a:ea typeface="黑体" pitchFamily="2" charset="-122"/>
              <a:cs typeface="+mn-cs"/>
            </a:endParaRPr>
          </a:p>
        </p:txBody>
      </p:sp>
    </p:spTree>
    <p:extLst>
      <p:ext uri="{BB962C8B-B14F-4D97-AF65-F5344CB8AC3E}">
        <p14:creationId xmlns:p14="http://schemas.microsoft.com/office/powerpoint/2010/main" val="142073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睡眠理发师</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8" name="Rectangle 2"/>
          <p:cNvSpPr txBox="1">
            <a:spLocks noRot="1" noChangeArrowheads="1"/>
          </p:cNvSpPr>
          <p:nvPr/>
        </p:nvSpPr>
        <p:spPr bwMode="auto">
          <a:xfrm>
            <a:off x="175593" y="1412776"/>
            <a:ext cx="8788895" cy="822920"/>
          </a:xfrm>
          <a:prstGeom prst="rect">
            <a:avLst/>
          </a:prstGeom>
          <a:solidFill>
            <a:srgbClr val="FFFFCC"/>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rPr>
              <a:t>利用记录型信号量解决哲学家就餐问题</a:t>
            </a:r>
          </a:p>
        </p:txBody>
      </p:sp>
      <p:sp>
        <p:nvSpPr>
          <p:cNvPr id="15" name="Rectangle 4"/>
          <p:cNvSpPr>
            <a:spLocks noChangeArrowheads="1"/>
          </p:cNvSpPr>
          <p:nvPr/>
        </p:nvSpPr>
        <p:spPr bwMode="auto">
          <a:xfrm>
            <a:off x="490065" y="2376341"/>
            <a:ext cx="8175625" cy="4118718"/>
          </a:xfrm>
          <a:prstGeom prst="rect">
            <a:avLst/>
          </a:prstGeom>
          <a:noFill/>
          <a:ln w="9525">
            <a:noFill/>
            <a:miter lim="800000"/>
            <a:headEnd/>
            <a:tailEnd/>
          </a:ln>
        </p:spPr>
        <p:txBody>
          <a:bodyPr anchor="ctr"/>
          <a:lstStyle/>
          <a:p>
            <a:pPr marL="342900" indent="-342900" algn="l">
              <a:lnSpc>
                <a:spcPct val="150000"/>
              </a:lnSpc>
              <a:spcBef>
                <a:spcPct val="15000"/>
              </a:spcBef>
              <a:buClr>
                <a:srgbClr val="0099FF"/>
              </a:buClr>
              <a:buSzPct val="80000"/>
              <a:buFont typeface="Wingdings 2" pitchFamily="18" charset="2"/>
              <a:buNone/>
            </a:pPr>
            <a:r>
              <a:rPr kumimoji="0" lang="en-US" altLang="zh-CN" sz="1800" b="1" dirty="0">
                <a:solidFill>
                  <a:schemeClr val="tx1"/>
                </a:solidFill>
                <a:latin typeface="微软雅黑" panose="020B0503020204020204" pitchFamily="34" charset="-122"/>
                <a:ea typeface="微软雅黑" panose="020B0503020204020204" pitchFamily="34" charset="-122"/>
              </a:rPr>
              <a:t>对于这样的死锁问题可采取以下几种解决方法:</a:t>
            </a:r>
          </a:p>
          <a:p>
            <a:pPr marL="342900" indent="-342900" algn="l">
              <a:lnSpc>
                <a:spcPct val="150000"/>
              </a:lnSpc>
              <a:spcBef>
                <a:spcPct val="15000"/>
              </a:spcBef>
              <a:buClr>
                <a:srgbClr val="0099FF"/>
              </a:buClr>
              <a:buSzPct val="80000"/>
              <a:buFont typeface="Wingdings 2" pitchFamily="18" charset="2"/>
              <a:buNone/>
            </a:pPr>
            <a:r>
              <a:rPr kumimoji="0" lang="en-US" altLang="zh-CN" sz="1800" b="1" dirty="0">
                <a:solidFill>
                  <a:schemeClr val="tx1"/>
                </a:solidFill>
                <a:latin typeface="微软雅黑" panose="020B0503020204020204" pitchFamily="34" charset="-122"/>
                <a:ea typeface="微软雅黑" panose="020B0503020204020204" pitchFamily="34" charset="-122"/>
              </a:rPr>
              <a:t>1</a:t>
            </a:r>
            <a:r>
              <a:rPr kumimoji="0" lang="zh-CN" altLang="en-US" sz="1800" b="1" dirty="0">
                <a:solidFill>
                  <a:schemeClr val="tx1"/>
                </a:solidFill>
                <a:latin typeface="微软雅黑" panose="020B0503020204020204" pitchFamily="34" charset="-122"/>
                <a:ea typeface="微软雅黑" panose="020B0503020204020204" pitchFamily="34" charset="-122"/>
              </a:rPr>
              <a:t>、至多只允许四个哲学家同时进餐，以保证至少有一个哲学</a:t>
            </a:r>
            <a:r>
              <a:rPr kumimoji="0" lang="en-US" altLang="zh-CN" sz="1800" b="1" dirty="0" err="1">
                <a:solidFill>
                  <a:schemeClr val="tx1"/>
                </a:solidFill>
                <a:latin typeface="微软雅黑" panose="020B0503020204020204" pitchFamily="34" charset="-122"/>
                <a:ea typeface="微软雅黑" panose="020B0503020204020204" pitchFamily="34" charset="-122"/>
              </a:rPr>
              <a:t>家能够进餐，最终总会释放出他所使用过的两支筷子，而可使更多的哲学家进餐</a:t>
            </a:r>
            <a:r>
              <a:rPr kumimoji="0" lang="en-US" altLang="zh-CN" sz="1800" b="1" dirty="0">
                <a:solidFill>
                  <a:schemeClr val="tx1"/>
                </a:solidFill>
                <a:latin typeface="微软雅黑" panose="020B0503020204020204" pitchFamily="34" charset="-122"/>
                <a:ea typeface="微软雅黑" panose="020B0503020204020204" pitchFamily="34" charset="-122"/>
              </a:rPr>
              <a:t>。</a:t>
            </a:r>
          </a:p>
          <a:p>
            <a:pPr marL="342900" indent="-342900" algn="l">
              <a:lnSpc>
                <a:spcPct val="150000"/>
              </a:lnSpc>
              <a:spcBef>
                <a:spcPct val="15000"/>
              </a:spcBef>
              <a:buClr>
                <a:srgbClr val="0099FF"/>
              </a:buClr>
              <a:buSzPct val="80000"/>
              <a:buFont typeface="Wingdings 2" pitchFamily="18" charset="2"/>
              <a:buNone/>
            </a:pPr>
            <a:r>
              <a:rPr kumimoji="0" lang="en-US" altLang="zh-CN" sz="1800" b="1" dirty="0">
                <a:solidFill>
                  <a:schemeClr val="tx1"/>
                </a:solidFill>
                <a:latin typeface="微软雅黑" panose="020B0503020204020204" pitchFamily="34" charset="-122"/>
                <a:ea typeface="微软雅黑" panose="020B0503020204020204" pitchFamily="34" charset="-122"/>
              </a:rPr>
              <a:t>2</a:t>
            </a:r>
            <a:r>
              <a:rPr kumimoji="0" lang="zh-CN" altLang="en-US" sz="1800" b="1" dirty="0">
                <a:solidFill>
                  <a:schemeClr val="tx1"/>
                </a:solidFill>
                <a:latin typeface="微软雅黑" panose="020B0503020204020204" pitchFamily="34" charset="-122"/>
                <a:ea typeface="微软雅黑" panose="020B0503020204020204" pitchFamily="34" charset="-122"/>
              </a:rPr>
              <a:t>、</a:t>
            </a:r>
            <a:r>
              <a:rPr kumimoji="0" lang="en-US" altLang="zh-CN" sz="1800" b="1" dirty="0" err="1">
                <a:solidFill>
                  <a:srgbClr val="FF0000"/>
                </a:solidFill>
                <a:latin typeface="微软雅黑" panose="020B0503020204020204" pitchFamily="34" charset="-122"/>
                <a:ea typeface="微软雅黑" panose="020B0503020204020204" pitchFamily="34" charset="-122"/>
              </a:rPr>
              <a:t>仅当哲学家的左、右两支筷子均可用时，才允许他拿起筷子进餐</a:t>
            </a:r>
            <a:r>
              <a:rPr kumimoji="0" lang="en-US" altLang="zh-CN" sz="1800" b="1" dirty="0">
                <a:solidFill>
                  <a:srgbClr val="C00000"/>
                </a:solidFill>
                <a:latin typeface="微软雅黑" panose="020B0503020204020204" pitchFamily="34" charset="-122"/>
                <a:ea typeface="微软雅黑" panose="020B0503020204020204" pitchFamily="34" charset="-122"/>
              </a:rPr>
              <a:t>。</a:t>
            </a:r>
          </a:p>
          <a:p>
            <a:pPr marL="342900" indent="-342900" algn="l">
              <a:lnSpc>
                <a:spcPct val="150000"/>
              </a:lnSpc>
              <a:spcBef>
                <a:spcPct val="15000"/>
              </a:spcBef>
              <a:buClr>
                <a:srgbClr val="0099FF"/>
              </a:buClr>
              <a:buSzPct val="80000"/>
              <a:buFont typeface="Wingdings 2" pitchFamily="18" charset="2"/>
              <a:buNone/>
            </a:pPr>
            <a:r>
              <a:rPr kumimoji="0" lang="en-US" altLang="zh-CN" sz="1800" b="1" dirty="0">
                <a:solidFill>
                  <a:schemeClr val="tx1"/>
                </a:solidFill>
                <a:latin typeface="微软雅黑" panose="020B0503020204020204" pitchFamily="34" charset="-122"/>
                <a:ea typeface="微软雅黑" panose="020B0503020204020204" pitchFamily="34" charset="-122"/>
              </a:rPr>
              <a:t>3</a:t>
            </a:r>
            <a:r>
              <a:rPr kumimoji="0" lang="zh-CN" altLang="en-US" sz="1800" b="1" dirty="0">
                <a:solidFill>
                  <a:schemeClr val="tx1"/>
                </a:solidFill>
                <a:latin typeface="微软雅黑" panose="020B0503020204020204" pitchFamily="34" charset="-122"/>
                <a:ea typeface="微软雅黑" panose="020B0503020204020204" pitchFamily="34" charset="-122"/>
              </a:rPr>
              <a:t>、</a:t>
            </a:r>
            <a:r>
              <a:rPr kumimoji="0" lang="en-US" altLang="zh-CN" sz="1800" b="1" dirty="0">
                <a:solidFill>
                  <a:schemeClr val="tx1"/>
                </a:solidFill>
                <a:latin typeface="微软雅黑" panose="020B0503020204020204" pitchFamily="34" charset="-122"/>
                <a:ea typeface="微软雅黑" panose="020B0503020204020204" pitchFamily="34" charset="-122"/>
              </a:rPr>
              <a:t>规定奇数号哲学家先拿他左边的筷子，然后再去拿他右边的筷子；而偶数号哲学家则相反。按此规定，将是1、2号哲学家竞争1号筷子；3、4号哲学家竞争3号筷子。即五个哲学家都先竞争奇数号筷子，获得后，再去竞争偶数号筷子，最后总会有一个哲学家能获得两支筷子而进餐。</a:t>
            </a:r>
          </a:p>
        </p:txBody>
      </p:sp>
    </p:spTree>
    <p:extLst>
      <p:ext uri="{BB962C8B-B14F-4D97-AF65-F5344CB8AC3E}">
        <p14:creationId xmlns:p14="http://schemas.microsoft.com/office/powerpoint/2010/main" val="2841508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睡眠理发师</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8" name="Rectangle 2"/>
          <p:cNvSpPr txBox="1">
            <a:spLocks noRot="1" noChangeArrowheads="1"/>
          </p:cNvSpPr>
          <p:nvPr/>
        </p:nvSpPr>
        <p:spPr bwMode="auto">
          <a:xfrm>
            <a:off x="175593" y="1412776"/>
            <a:ext cx="8788895" cy="822920"/>
          </a:xfrm>
          <a:prstGeom prst="rect">
            <a:avLst/>
          </a:prstGeom>
          <a:solidFill>
            <a:srgbClr val="FFFFCC"/>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lvl="0" eaLnBrk="1" hangingPunct="1">
              <a:defRPr/>
            </a:pPr>
            <a:r>
              <a:rPr lang="zh-CN" altLang="en-US" sz="3200" b="1" kern="0" dirty="0">
                <a:solidFill>
                  <a:srgbClr val="000000"/>
                </a:solidFill>
                <a:latin typeface="Arial Black"/>
                <a:ea typeface="黑体" pitchFamily="2" charset="-122"/>
              </a:rPr>
              <a:t>利用</a:t>
            </a:r>
            <a:r>
              <a:rPr lang="en-US" altLang="zh-CN" sz="3200" b="1" kern="0" dirty="0">
                <a:solidFill>
                  <a:srgbClr val="000000"/>
                </a:solidFill>
                <a:latin typeface="Arial Black"/>
                <a:ea typeface="黑体" pitchFamily="2" charset="-122"/>
              </a:rPr>
              <a:t>AND</a:t>
            </a:r>
            <a:r>
              <a:rPr lang="zh-CN" altLang="en-US" sz="3200" b="1" kern="0" dirty="0">
                <a:solidFill>
                  <a:srgbClr val="000000"/>
                </a:solidFill>
                <a:latin typeface="Arial Black"/>
                <a:ea typeface="黑体" pitchFamily="2" charset="-122"/>
              </a:rPr>
              <a:t>信号量机制解决哲学家进餐问题</a:t>
            </a:r>
            <a:endPar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endParaRPr>
          </a:p>
        </p:txBody>
      </p:sp>
      <p:sp>
        <p:nvSpPr>
          <p:cNvPr id="10" name="Rectangle 5"/>
          <p:cNvSpPr txBox="1">
            <a:spLocks noRot="1" noChangeArrowheads="1"/>
          </p:cNvSpPr>
          <p:nvPr/>
        </p:nvSpPr>
        <p:spPr bwMode="auto">
          <a:xfrm>
            <a:off x="755302" y="2499927"/>
            <a:ext cx="7345363" cy="4093840"/>
          </a:xfrm>
          <a:prstGeom prst="rect">
            <a:avLst/>
          </a:prstGeom>
          <a:solidFill>
            <a:schemeClr val="bg2">
              <a:lumMod val="20000"/>
              <a:lumOff val="80000"/>
            </a:schemeClr>
          </a:solidFill>
          <a:ln w="9525">
            <a:noFill/>
            <a:miter lim="800000"/>
            <a:headEnd/>
            <a:tailEnd/>
          </a:ln>
        </p:spPr>
        <p:txBody>
          <a:bodyPr vert="horz" wrap="square" lIns="36000" tIns="45720" rIns="3600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eaLnBrk="1" hangingPunct="1">
              <a:lnSpc>
                <a:spcPct val="120000"/>
              </a:lnSpc>
              <a:spcBef>
                <a:spcPct val="15000"/>
              </a:spcBef>
              <a:buFont typeface="Wingdings 2" pitchFamily="18" charset="2"/>
              <a:buNone/>
            </a:pPr>
            <a:r>
              <a:rPr kumimoji="0" lang="en-US" altLang="zh-CN" sz="1600" kern="0" dirty="0">
                <a:solidFill>
                  <a:srgbClr val="CC3300"/>
                </a:solidFill>
                <a:latin typeface="黑体" pitchFamily="2" charset="-122"/>
                <a:ea typeface="黑体" pitchFamily="2" charset="-122"/>
              </a:rPr>
              <a:t>      </a:t>
            </a:r>
            <a:r>
              <a:rPr kumimoji="0" lang="en-US" altLang="en-US" sz="1800" kern="0" dirty="0" err="1">
                <a:solidFill>
                  <a:srgbClr val="CC3300"/>
                </a:solidFill>
                <a:latin typeface="黑体" pitchFamily="2" charset="-122"/>
                <a:ea typeface="黑体" pitchFamily="2" charset="-122"/>
              </a:rPr>
              <a:t>在哲学家进餐问题中，要求每个哲学家先获得两个临界资源</a:t>
            </a:r>
            <a:r>
              <a:rPr kumimoji="0" lang="en-US" altLang="en-US" sz="1800" kern="0" dirty="0">
                <a:solidFill>
                  <a:srgbClr val="CC3300"/>
                </a:solidFill>
                <a:latin typeface="黑体" pitchFamily="2" charset="-122"/>
                <a:ea typeface="黑体" pitchFamily="2" charset="-122"/>
              </a:rPr>
              <a:t> (</a:t>
            </a:r>
            <a:r>
              <a:rPr kumimoji="0" lang="en-US" altLang="en-US" sz="1800" kern="0" dirty="0" err="1">
                <a:solidFill>
                  <a:srgbClr val="CC3300"/>
                </a:solidFill>
                <a:latin typeface="黑体" pitchFamily="2" charset="-122"/>
                <a:ea typeface="黑体" pitchFamily="2" charset="-122"/>
              </a:rPr>
              <a:t>筷子</a:t>
            </a:r>
            <a:r>
              <a:rPr kumimoji="0" lang="en-US" altLang="en-US" sz="1800" kern="0" dirty="0">
                <a:solidFill>
                  <a:srgbClr val="CC3300"/>
                </a:solidFill>
                <a:latin typeface="黑体" pitchFamily="2" charset="-122"/>
                <a:ea typeface="黑体" pitchFamily="2" charset="-122"/>
              </a:rPr>
              <a:t>)</a:t>
            </a:r>
            <a:r>
              <a:rPr kumimoji="0" lang="en-US" altLang="en-US" sz="1800" kern="0" dirty="0" err="1">
                <a:solidFill>
                  <a:srgbClr val="CC3300"/>
                </a:solidFill>
                <a:latin typeface="黑体" pitchFamily="2" charset="-122"/>
                <a:ea typeface="黑体" pitchFamily="2" charset="-122"/>
              </a:rPr>
              <a:t>后方能进餐，这在本质上就是前面所介绍的AND同步问题，故用AND信号量机制可获得最简洁的解法</a:t>
            </a:r>
            <a:r>
              <a:rPr kumimoji="0" lang="en-US" altLang="en-US" sz="1800" kern="0" dirty="0">
                <a:solidFill>
                  <a:srgbClr val="CC3300"/>
                </a:solidFill>
                <a:latin typeface="黑体" pitchFamily="2" charset="-122"/>
                <a:ea typeface="黑体" pitchFamily="2" charset="-122"/>
              </a:rPr>
              <a:t>。</a:t>
            </a:r>
            <a:endParaRPr kumimoji="0" lang="en-US" altLang="zh-CN" sz="1800" kern="0" dirty="0">
              <a:solidFill>
                <a:srgbClr val="CC3300"/>
              </a:solidFill>
              <a:latin typeface="黑体" pitchFamily="2" charset="-122"/>
              <a:ea typeface="黑体" pitchFamily="2" charset="-122"/>
            </a:endParaRPr>
          </a:p>
          <a:p>
            <a:pPr eaLnBrk="1" hangingPunct="1">
              <a:lnSpc>
                <a:spcPct val="120000"/>
              </a:lnSpc>
              <a:spcBef>
                <a:spcPct val="15000"/>
              </a:spcBef>
              <a:buFont typeface="Wingdings 2" pitchFamily="18" charset="2"/>
              <a:buNone/>
            </a:pPr>
            <a:endParaRPr kumimoji="0" lang="en-US" altLang="en-US" sz="1600" kern="0" dirty="0">
              <a:solidFill>
                <a:srgbClr val="CC3300"/>
              </a:solidFill>
              <a:latin typeface="黑体" pitchFamily="2" charset="-122"/>
              <a:ea typeface="黑体" pitchFamily="2" charset="-122"/>
            </a:endParaRPr>
          </a:p>
          <a:p>
            <a:pPr eaLnBrk="1" hangingPunct="1">
              <a:lnSpc>
                <a:spcPct val="120000"/>
              </a:lnSpc>
              <a:spcBef>
                <a:spcPct val="15000"/>
              </a:spcBef>
              <a:buFont typeface="Wingdings 2" pitchFamily="18" charset="2"/>
              <a:buNone/>
            </a:pPr>
            <a:r>
              <a:rPr kumimoji="0" lang="en-US" altLang="en-US" sz="1600" kern="0" dirty="0">
                <a:solidFill>
                  <a:srgbClr val="000066"/>
                </a:solidFill>
                <a:latin typeface="Arial Unicode MS" pitchFamily="34" charset="-122"/>
                <a:ea typeface="Arial Unicode MS" pitchFamily="34" charset="-122"/>
                <a:cs typeface="Arial Unicode MS" pitchFamily="34" charset="-122"/>
              </a:rPr>
              <a:t>Var  chopstick: array[0,…,4]  of  semaphore:=(1,1,1,1,1);</a:t>
            </a:r>
          </a:p>
          <a:p>
            <a:pPr eaLnBrk="1" hangingPunct="1">
              <a:lnSpc>
                <a:spcPct val="120000"/>
              </a:lnSpc>
              <a:spcBef>
                <a:spcPct val="15000"/>
              </a:spcBef>
              <a:buFont typeface="Wingdings 2" pitchFamily="18" charset="2"/>
              <a:buNone/>
            </a:pPr>
            <a:r>
              <a:rPr kumimoji="0" lang="en-US" altLang="en-US" sz="1600" kern="0" dirty="0">
                <a:solidFill>
                  <a:srgbClr val="000066"/>
                </a:solidFill>
                <a:latin typeface="Arial Unicode MS" pitchFamily="34" charset="-122"/>
                <a:ea typeface="Arial Unicode MS" pitchFamily="34" charset="-122"/>
                <a:cs typeface="Arial Unicode MS" pitchFamily="34" charset="-122"/>
              </a:rPr>
              <a:t>Process </a:t>
            </a:r>
            <a:r>
              <a:rPr kumimoji="0" lang="en-US" altLang="en-US" sz="1600" kern="0" dirty="0" err="1">
                <a:solidFill>
                  <a:srgbClr val="000066"/>
                </a:solidFill>
                <a:latin typeface="Arial Unicode MS" pitchFamily="34" charset="-122"/>
                <a:ea typeface="Arial Unicode MS" pitchFamily="34" charset="-122"/>
                <a:cs typeface="Arial Unicode MS" pitchFamily="34" charset="-122"/>
              </a:rPr>
              <a:t>i</a:t>
            </a:r>
            <a:endParaRPr kumimoji="0" lang="en-US" altLang="en-US" sz="1600" kern="0" dirty="0">
              <a:solidFill>
                <a:srgbClr val="000066"/>
              </a:solidFill>
              <a:latin typeface="Arial Unicode MS" pitchFamily="34" charset="-122"/>
              <a:ea typeface="Arial Unicode MS" pitchFamily="34" charset="-122"/>
              <a:cs typeface="Arial Unicode MS" pitchFamily="34" charset="-122"/>
            </a:endParaRPr>
          </a:p>
          <a:p>
            <a:pPr eaLnBrk="1" hangingPunct="1">
              <a:lnSpc>
                <a:spcPct val="120000"/>
              </a:lnSpc>
              <a:spcBef>
                <a:spcPct val="15000"/>
              </a:spcBef>
              <a:buFont typeface="Wingdings 2" pitchFamily="18" charset="2"/>
              <a:buNone/>
            </a:pPr>
            <a:r>
              <a:rPr kumimoji="0" lang="en-US" altLang="en-US" sz="1600" kern="0" dirty="0">
                <a:solidFill>
                  <a:srgbClr val="000066"/>
                </a:solidFill>
                <a:latin typeface="Arial Unicode MS" pitchFamily="34" charset="-122"/>
                <a:ea typeface="Arial Unicode MS" pitchFamily="34" charset="-122"/>
                <a:cs typeface="Arial Unicode MS" pitchFamily="34" charset="-122"/>
              </a:rPr>
              <a:t>     Repeat</a:t>
            </a:r>
          </a:p>
          <a:p>
            <a:pPr eaLnBrk="1" hangingPunct="1">
              <a:lnSpc>
                <a:spcPct val="120000"/>
              </a:lnSpc>
              <a:spcBef>
                <a:spcPct val="15000"/>
              </a:spcBef>
              <a:buFont typeface="Wingdings 2" pitchFamily="18" charset="2"/>
              <a:buNone/>
            </a:pPr>
            <a:r>
              <a:rPr kumimoji="0" lang="en-US" altLang="en-US" sz="1600" kern="0" dirty="0">
                <a:solidFill>
                  <a:srgbClr val="000066"/>
                </a:solidFill>
                <a:latin typeface="Arial Unicode MS" pitchFamily="34" charset="-122"/>
                <a:ea typeface="Arial Unicode MS" pitchFamily="34" charset="-122"/>
                <a:cs typeface="Arial Unicode MS" pitchFamily="34" charset="-122"/>
              </a:rPr>
              <a:t>       </a:t>
            </a:r>
            <a:r>
              <a:rPr kumimoji="0" lang="en-US" altLang="zh-CN" sz="1600" kern="0" dirty="0">
                <a:solidFill>
                  <a:srgbClr val="000066"/>
                </a:solidFill>
                <a:latin typeface="Arial Unicode MS" pitchFamily="34" charset="-122"/>
                <a:ea typeface="Arial Unicode MS" pitchFamily="34" charset="-122"/>
                <a:cs typeface="Arial Unicode MS" pitchFamily="34" charset="-122"/>
              </a:rPr>
              <a:t>   </a:t>
            </a:r>
            <a:r>
              <a:rPr kumimoji="0" lang="en-US" altLang="en-US" sz="1600" kern="0" dirty="0">
                <a:solidFill>
                  <a:srgbClr val="000066"/>
                </a:solidFill>
                <a:latin typeface="Arial Unicode MS" pitchFamily="34" charset="-122"/>
                <a:ea typeface="Arial Unicode MS" pitchFamily="34" charset="-122"/>
                <a:cs typeface="Arial Unicode MS" pitchFamily="34" charset="-122"/>
              </a:rPr>
              <a:t> think;</a:t>
            </a:r>
          </a:p>
          <a:p>
            <a:pPr eaLnBrk="1" hangingPunct="1">
              <a:lnSpc>
                <a:spcPct val="120000"/>
              </a:lnSpc>
              <a:spcBef>
                <a:spcPct val="15000"/>
              </a:spcBef>
              <a:buFont typeface="Wingdings 2" pitchFamily="18" charset="2"/>
              <a:buNone/>
            </a:pPr>
            <a:r>
              <a:rPr kumimoji="0" lang="en-US" altLang="en-US" sz="1600" kern="0" dirty="0">
                <a:solidFill>
                  <a:srgbClr val="000066"/>
                </a:solidFill>
                <a:latin typeface="Arial Unicode MS" pitchFamily="34" charset="-122"/>
                <a:ea typeface="Arial Unicode MS" pitchFamily="34" charset="-122"/>
                <a:cs typeface="Arial Unicode MS" pitchFamily="34" charset="-122"/>
              </a:rPr>
              <a:t>           </a:t>
            </a:r>
            <a:r>
              <a:rPr kumimoji="0" lang="en-US" altLang="en-US" sz="1600" kern="0" dirty="0" err="1">
                <a:solidFill>
                  <a:srgbClr val="C00000"/>
                </a:solidFill>
                <a:latin typeface="Arial Unicode MS" pitchFamily="34" charset="-122"/>
                <a:ea typeface="Arial Unicode MS" pitchFamily="34" charset="-122"/>
                <a:cs typeface="Arial Unicode MS" pitchFamily="34" charset="-122"/>
              </a:rPr>
              <a:t>Swait</a:t>
            </a:r>
            <a:r>
              <a:rPr kumimoji="0" lang="en-US" altLang="en-US" sz="1600" kern="0" dirty="0">
                <a:solidFill>
                  <a:srgbClr val="C00000"/>
                </a:solidFill>
                <a:latin typeface="Arial Unicode MS" pitchFamily="34" charset="-122"/>
                <a:ea typeface="Arial Unicode MS" pitchFamily="34" charset="-122"/>
                <a:cs typeface="Arial Unicode MS" pitchFamily="34" charset="-122"/>
              </a:rPr>
              <a:t>(chopstick[(i+1) mod 5],chopstick[</a:t>
            </a:r>
            <a:r>
              <a:rPr kumimoji="0" lang="en-US" altLang="en-US" sz="1600" kern="0" dirty="0" err="1">
                <a:solidFill>
                  <a:srgbClr val="C00000"/>
                </a:solidFill>
                <a:latin typeface="Arial Unicode MS" pitchFamily="34" charset="-122"/>
                <a:ea typeface="Arial Unicode MS" pitchFamily="34" charset="-122"/>
                <a:cs typeface="Arial Unicode MS" pitchFamily="34" charset="-122"/>
              </a:rPr>
              <a:t>i</a:t>
            </a:r>
            <a:r>
              <a:rPr kumimoji="0" lang="en-US" altLang="en-US" sz="1600" kern="0" dirty="0">
                <a:solidFill>
                  <a:srgbClr val="C00000"/>
                </a:solidFill>
                <a:latin typeface="Arial Unicode MS" pitchFamily="34" charset="-122"/>
                <a:ea typeface="Arial Unicode MS" pitchFamily="34" charset="-122"/>
                <a:cs typeface="Arial Unicode MS" pitchFamily="34" charset="-122"/>
              </a:rPr>
              <a:t>]);</a:t>
            </a:r>
          </a:p>
          <a:p>
            <a:pPr eaLnBrk="1" hangingPunct="1">
              <a:lnSpc>
                <a:spcPct val="120000"/>
              </a:lnSpc>
              <a:spcBef>
                <a:spcPct val="15000"/>
              </a:spcBef>
              <a:buFont typeface="Wingdings 2" pitchFamily="18" charset="2"/>
              <a:buNone/>
            </a:pPr>
            <a:r>
              <a:rPr kumimoji="0" lang="en-US" altLang="en-US" sz="1600" kern="0" dirty="0">
                <a:solidFill>
                  <a:srgbClr val="000066"/>
                </a:solidFill>
                <a:latin typeface="Arial Unicode MS" pitchFamily="34" charset="-122"/>
                <a:ea typeface="Arial Unicode MS" pitchFamily="34" charset="-122"/>
                <a:cs typeface="Arial Unicode MS" pitchFamily="34" charset="-122"/>
              </a:rPr>
              <a:t>           eat;</a:t>
            </a:r>
          </a:p>
          <a:p>
            <a:pPr eaLnBrk="1" hangingPunct="1">
              <a:lnSpc>
                <a:spcPct val="120000"/>
              </a:lnSpc>
              <a:spcBef>
                <a:spcPct val="15000"/>
              </a:spcBef>
              <a:buFont typeface="Wingdings 2" pitchFamily="18" charset="2"/>
              <a:buNone/>
            </a:pPr>
            <a:r>
              <a:rPr kumimoji="0" lang="en-US" altLang="en-US" sz="1600" kern="0" dirty="0">
                <a:solidFill>
                  <a:srgbClr val="000066"/>
                </a:solidFill>
                <a:latin typeface="Arial Unicode MS" pitchFamily="34" charset="-122"/>
                <a:ea typeface="Arial Unicode MS" pitchFamily="34" charset="-122"/>
                <a:cs typeface="Arial Unicode MS" pitchFamily="34" charset="-122"/>
              </a:rPr>
              <a:t>           </a:t>
            </a:r>
            <a:r>
              <a:rPr kumimoji="0" lang="en-US" altLang="en-US" sz="1600" kern="0" dirty="0" err="1">
                <a:solidFill>
                  <a:srgbClr val="C00000"/>
                </a:solidFill>
                <a:latin typeface="Arial Unicode MS" pitchFamily="34" charset="-122"/>
                <a:ea typeface="Arial Unicode MS" pitchFamily="34" charset="-122"/>
                <a:cs typeface="Arial Unicode MS" pitchFamily="34" charset="-122"/>
              </a:rPr>
              <a:t>Ssignal</a:t>
            </a:r>
            <a:r>
              <a:rPr kumimoji="0" lang="en-US" altLang="en-US" sz="1600" kern="0" dirty="0">
                <a:solidFill>
                  <a:srgbClr val="C00000"/>
                </a:solidFill>
                <a:latin typeface="Arial Unicode MS" pitchFamily="34" charset="-122"/>
                <a:ea typeface="Arial Unicode MS" pitchFamily="34" charset="-122"/>
                <a:cs typeface="Arial Unicode MS" pitchFamily="34" charset="-122"/>
              </a:rPr>
              <a:t>(chopstick[(i+1) mod 5],chopstick[</a:t>
            </a:r>
            <a:r>
              <a:rPr kumimoji="0" lang="en-US" altLang="en-US" sz="1600" kern="0" dirty="0" err="1">
                <a:solidFill>
                  <a:srgbClr val="C00000"/>
                </a:solidFill>
                <a:latin typeface="Arial Unicode MS" pitchFamily="34" charset="-122"/>
                <a:ea typeface="Arial Unicode MS" pitchFamily="34" charset="-122"/>
                <a:cs typeface="Arial Unicode MS" pitchFamily="34" charset="-122"/>
              </a:rPr>
              <a:t>i</a:t>
            </a:r>
            <a:r>
              <a:rPr kumimoji="0" lang="en-US" altLang="en-US" sz="1600" kern="0" dirty="0">
                <a:solidFill>
                  <a:srgbClr val="C00000"/>
                </a:solidFill>
                <a:latin typeface="Arial Unicode MS" pitchFamily="34" charset="-122"/>
                <a:ea typeface="Arial Unicode MS" pitchFamily="34" charset="-122"/>
                <a:cs typeface="Arial Unicode MS" pitchFamily="34" charset="-122"/>
              </a:rPr>
              <a:t>]);</a:t>
            </a:r>
          </a:p>
          <a:p>
            <a:pPr eaLnBrk="1" hangingPunct="1">
              <a:lnSpc>
                <a:spcPct val="120000"/>
              </a:lnSpc>
              <a:spcBef>
                <a:spcPct val="15000"/>
              </a:spcBef>
              <a:buFont typeface="Wingdings 2" pitchFamily="18" charset="2"/>
              <a:buNone/>
            </a:pPr>
            <a:r>
              <a:rPr kumimoji="0" lang="en-US" altLang="en-US" sz="1600" kern="0" dirty="0">
                <a:solidFill>
                  <a:srgbClr val="000066"/>
                </a:solidFill>
                <a:latin typeface="Arial Unicode MS" pitchFamily="34" charset="-122"/>
                <a:ea typeface="Arial Unicode MS" pitchFamily="34" charset="-122"/>
                <a:cs typeface="Arial Unicode MS" pitchFamily="34" charset="-122"/>
              </a:rPr>
              <a:t>     </a:t>
            </a:r>
            <a:r>
              <a:rPr kumimoji="0" lang="en-US" altLang="en-US" sz="1600" kern="0" dirty="0" err="1">
                <a:solidFill>
                  <a:srgbClr val="000066"/>
                </a:solidFill>
                <a:latin typeface="Arial Unicode MS" pitchFamily="34" charset="-122"/>
                <a:ea typeface="Arial Unicode MS" pitchFamily="34" charset="-122"/>
                <a:cs typeface="Arial Unicode MS" pitchFamily="34" charset="-122"/>
              </a:rPr>
              <a:t>uniil</a:t>
            </a:r>
            <a:r>
              <a:rPr kumimoji="0" lang="en-US" altLang="en-US" sz="1600" kern="0" dirty="0">
                <a:solidFill>
                  <a:srgbClr val="000066"/>
                </a:solidFill>
                <a:latin typeface="Arial Unicode MS" pitchFamily="34" charset="-122"/>
                <a:ea typeface="Arial Unicode MS" pitchFamily="34" charset="-122"/>
                <a:cs typeface="Arial Unicode MS" pitchFamily="34" charset="-122"/>
              </a:rPr>
              <a:t>  false；</a:t>
            </a:r>
          </a:p>
          <a:p>
            <a:pPr eaLnBrk="1" hangingPunct="1">
              <a:lnSpc>
                <a:spcPct val="120000"/>
              </a:lnSpc>
            </a:pPr>
            <a:endParaRPr kumimoji="0" lang="zh-CN" altLang="en-US" sz="1800" kern="0" dirty="0">
              <a:latin typeface="黑体" pitchFamily="2" charset="-122"/>
              <a:ea typeface="黑体" pitchFamily="2" charset="-122"/>
            </a:endParaRPr>
          </a:p>
        </p:txBody>
      </p:sp>
    </p:spTree>
    <p:extLst>
      <p:ext uri="{BB962C8B-B14F-4D97-AF65-F5344CB8AC3E}">
        <p14:creationId xmlns:p14="http://schemas.microsoft.com/office/powerpoint/2010/main" val="19473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睡眠理发师</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8" name="Rectangle 5"/>
          <p:cNvSpPr>
            <a:spLocks noChangeArrowheads="1"/>
          </p:cNvSpPr>
          <p:nvPr/>
        </p:nvSpPr>
        <p:spPr bwMode="auto">
          <a:xfrm>
            <a:off x="467420" y="1557338"/>
            <a:ext cx="5040684" cy="4608512"/>
          </a:xfrm>
          <a:prstGeom prst="rect">
            <a:avLst/>
          </a:prstGeom>
          <a:noFill/>
          <a:ln w="9525">
            <a:noFill/>
            <a:miter lim="800000"/>
            <a:headEnd/>
            <a:tailEnd/>
          </a:ln>
        </p:spPr>
        <p:txBody>
          <a:bodyPr/>
          <a:lstStyle/>
          <a:p>
            <a:pPr marL="342900" indent="-342900" algn="l">
              <a:lnSpc>
                <a:spcPct val="120000"/>
              </a:lnSpc>
              <a:spcBef>
                <a:spcPct val="20000"/>
              </a:spcBef>
              <a:buClr>
                <a:srgbClr val="0099FF"/>
              </a:buClr>
              <a:buSzPct val="80000"/>
              <a:defRPr/>
            </a:pPr>
            <a:r>
              <a:rPr kumimoji="0" lang="zh-CN" altLang="en-US" dirty="0">
                <a:solidFill>
                  <a:schemeClr val="tx1"/>
                </a:solidFill>
                <a:latin typeface="黑体" pitchFamily="2" charset="-122"/>
                <a:ea typeface="黑体" pitchFamily="2" charset="-122"/>
              </a:rPr>
              <a:t>问题描述</a:t>
            </a:r>
          </a:p>
          <a:p>
            <a:pPr marL="285750" indent="-285750" algn="l">
              <a:lnSpc>
                <a:spcPct val="120000"/>
              </a:lnSpc>
              <a:spcBef>
                <a:spcPct val="20000"/>
              </a:spcBef>
              <a:buClr>
                <a:srgbClr val="FF9933"/>
              </a:buClr>
              <a:buSzPct val="85000"/>
              <a:buFont typeface="Wingdings" pitchFamily="2" charset="2"/>
              <a:buChar char=""/>
              <a:defRPr/>
            </a:pPr>
            <a:r>
              <a:rPr kumimoji="0" lang="zh-CN" altLang="en-US" dirty="0">
                <a:solidFill>
                  <a:schemeClr val="tx1"/>
                </a:solidFill>
                <a:latin typeface="黑体" pitchFamily="2" charset="-122"/>
                <a:ea typeface="黑体" pitchFamily="2" charset="-122"/>
              </a:rPr>
              <a:t>写者向数据区放数据，读者从数据区获取数据</a:t>
            </a:r>
          </a:p>
          <a:p>
            <a:pPr marL="285750" indent="-285750" algn="l">
              <a:lnSpc>
                <a:spcPct val="120000"/>
              </a:lnSpc>
              <a:spcBef>
                <a:spcPct val="20000"/>
              </a:spcBef>
              <a:buClr>
                <a:srgbClr val="FF9933"/>
              </a:buClr>
              <a:buSzPct val="85000"/>
              <a:buFont typeface="Wingdings" pitchFamily="2" charset="2"/>
              <a:buChar char=""/>
              <a:defRPr/>
            </a:pPr>
            <a:r>
              <a:rPr kumimoji="0" lang="zh-CN" altLang="en-US" dirty="0">
                <a:solidFill>
                  <a:schemeClr val="tx1"/>
                </a:solidFill>
                <a:latin typeface="黑体" pitchFamily="2" charset="-122"/>
                <a:ea typeface="黑体" pitchFamily="2" charset="-122"/>
              </a:rPr>
              <a:t>多个读者</a:t>
            </a:r>
            <a:r>
              <a:rPr kumimoji="0" lang="zh-CN" altLang="en-US" dirty="0">
                <a:solidFill>
                  <a:srgbClr val="FF0000"/>
                </a:solidFill>
                <a:latin typeface="黑体" pitchFamily="2" charset="-122"/>
                <a:ea typeface="黑体" pitchFamily="2" charset="-122"/>
              </a:rPr>
              <a:t>可同时读取</a:t>
            </a:r>
            <a:r>
              <a:rPr kumimoji="0" lang="zh-CN" altLang="en-US" dirty="0">
                <a:solidFill>
                  <a:schemeClr val="tx1"/>
                </a:solidFill>
                <a:latin typeface="黑体" pitchFamily="2" charset="-122"/>
                <a:ea typeface="黑体" pitchFamily="2" charset="-122"/>
              </a:rPr>
              <a:t>数据</a:t>
            </a:r>
          </a:p>
          <a:p>
            <a:pPr marL="285750" indent="-285750" algn="l">
              <a:lnSpc>
                <a:spcPct val="120000"/>
              </a:lnSpc>
              <a:spcBef>
                <a:spcPct val="20000"/>
              </a:spcBef>
              <a:buClr>
                <a:srgbClr val="FF9933"/>
              </a:buClr>
              <a:buSzPct val="85000"/>
              <a:buFont typeface="Wingdings" pitchFamily="2" charset="2"/>
              <a:buChar char=""/>
              <a:defRPr/>
            </a:pPr>
            <a:r>
              <a:rPr kumimoji="0" lang="zh-CN" altLang="en-US" dirty="0">
                <a:solidFill>
                  <a:schemeClr val="tx1"/>
                </a:solidFill>
                <a:latin typeface="黑体" pitchFamily="2" charset="-122"/>
                <a:ea typeface="黑体" pitchFamily="2" charset="-122"/>
              </a:rPr>
              <a:t>多个写者</a:t>
            </a:r>
            <a:r>
              <a:rPr kumimoji="0" lang="zh-CN" altLang="en-US" dirty="0">
                <a:solidFill>
                  <a:srgbClr val="FF0000"/>
                </a:solidFill>
                <a:latin typeface="黑体" pitchFamily="2" charset="-122"/>
                <a:ea typeface="黑体" pitchFamily="2" charset="-122"/>
              </a:rPr>
              <a:t>不能同时写</a:t>
            </a:r>
            <a:r>
              <a:rPr kumimoji="0" lang="zh-CN" altLang="en-US" dirty="0">
                <a:solidFill>
                  <a:schemeClr val="tx1"/>
                </a:solidFill>
                <a:latin typeface="黑体" pitchFamily="2" charset="-122"/>
                <a:ea typeface="黑体" pitchFamily="2" charset="-122"/>
              </a:rPr>
              <a:t>数据</a:t>
            </a:r>
          </a:p>
          <a:p>
            <a:pPr marL="285750" indent="-285750" algn="l">
              <a:lnSpc>
                <a:spcPct val="120000"/>
              </a:lnSpc>
              <a:spcBef>
                <a:spcPct val="20000"/>
              </a:spcBef>
              <a:buClr>
                <a:srgbClr val="FF9933"/>
              </a:buClr>
              <a:buSzPct val="85000"/>
              <a:buFont typeface="Wingdings" pitchFamily="2" charset="2"/>
              <a:buChar char=""/>
              <a:defRPr/>
            </a:pPr>
            <a:r>
              <a:rPr kumimoji="0" lang="zh-CN" altLang="en-US" dirty="0">
                <a:solidFill>
                  <a:schemeClr val="tx1"/>
                </a:solidFill>
                <a:latin typeface="黑体" pitchFamily="2" charset="-122"/>
                <a:ea typeface="黑体" pitchFamily="2" charset="-122"/>
              </a:rPr>
              <a:t>读者和写者的控制策略变化多端</a:t>
            </a:r>
          </a:p>
          <a:p>
            <a:pPr marL="285750" indent="-285750" algn="l">
              <a:lnSpc>
                <a:spcPct val="120000"/>
              </a:lnSpc>
              <a:spcBef>
                <a:spcPct val="20000"/>
              </a:spcBef>
              <a:buClr>
                <a:srgbClr val="FF9933"/>
              </a:buClr>
              <a:buSzPct val="85000"/>
              <a:buFont typeface="Wingdings" pitchFamily="2" charset="2"/>
              <a:buChar char=""/>
              <a:defRPr/>
            </a:pPr>
            <a:r>
              <a:rPr lang="zh-CN" altLang="en-US" dirty="0">
                <a:solidFill>
                  <a:srgbClr val="FFC000"/>
                </a:solidFill>
                <a:latin typeface="黑体" pitchFamily="2" charset="-122"/>
                <a:ea typeface="黑体" pitchFamily="2" charset="-122"/>
              </a:rPr>
              <a:t>保证</a:t>
            </a:r>
            <a:r>
              <a:rPr lang="zh-CN" altLang="en-US" dirty="0">
                <a:solidFill>
                  <a:srgbClr val="FF0000"/>
                </a:solidFill>
                <a:latin typeface="黑体" pitchFamily="2" charset="-122"/>
                <a:ea typeface="黑体" pitchFamily="2" charset="-122"/>
              </a:rPr>
              <a:t>一个</a:t>
            </a:r>
            <a:r>
              <a:rPr lang="en-US" altLang="zh-CN" dirty="0">
                <a:solidFill>
                  <a:srgbClr val="FF0000"/>
                </a:solidFill>
                <a:latin typeface="黑体" pitchFamily="2" charset="-122"/>
                <a:ea typeface="黑体" pitchFamily="2" charset="-122"/>
              </a:rPr>
              <a:t>writer</a:t>
            </a:r>
            <a:r>
              <a:rPr lang="zh-CN" altLang="en-US" dirty="0">
                <a:solidFill>
                  <a:srgbClr val="FF0000"/>
                </a:solidFill>
                <a:latin typeface="黑体" pitchFamily="2" charset="-122"/>
                <a:ea typeface="黑体" pitchFamily="2" charset="-122"/>
              </a:rPr>
              <a:t>进程必须与其它进程互斥地访问共享对象</a:t>
            </a:r>
            <a:r>
              <a:rPr lang="zh-CN" altLang="en-US" dirty="0">
                <a:solidFill>
                  <a:srgbClr val="FFC000"/>
                </a:solidFill>
                <a:latin typeface="黑体" pitchFamily="2" charset="-122"/>
                <a:ea typeface="黑体" pitchFamily="2" charset="-122"/>
              </a:rPr>
              <a:t>的同步问题</a:t>
            </a:r>
          </a:p>
        </p:txBody>
      </p:sp>
      <p:pic>
        <p:nvPicPr>
          <p:cNvPr id="10" name="Picture 7" descr="读者—写者问题"/>
          <p:cNvPicPr>
            <a:picLocks noChangeAspect="1" noChangeArrowheads="1"/>
          </p:cNvPicPr>
          <p:nvPr/>
        </p:nvPicPr>
        <p:blipFill>
          <a:blip r:embed="rId3" cstate="print"/>
          <a:srcRect/>
          <a:stretch>
            <a:fillRect/>
          </a:stretch>
        </p:blipFill>
        <p:spPr bwMode="auto">
          <a:xfrm>
            <a:off x="5631568" y="2928934"/>
            <a:ext cx="3548943" cy="2082264"/>
          </a:xfrm>
          <a:prstGeom prst="rect">
            <a:avLst/>
          </a:prstGeom>
          <a:noFill/>
          <a:ln w="9525">
            <a:noFill/>
            <a:miter lim="800000"/>
            <a:headEnd/>
            <a:tailEnd/>
          </a:ln>
        </p:spPr>
      </p:pic>
    </p:spTree>
    <p:extLst>
      <p:ext uri="{BB962C8B-B14F-4D97-AF65-F5344CB8AC3E}">
        <p14:creationId xmlns:p14="http://schemas.microsoft.com/office/powerpoint/2010/main" val="419656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睡眠理发师</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2" name="Rectangle 5"/>
          <p:cNvSpPr>
            <a:spLocks noChangeArrowheads="1"/>
          </p:cNvSpPr>
          <p:nvPr/>
        </p:nvSpPr>
        <p:spPr bwMode="auto">
          <a:xfrm>
            <a:off x="755576" y="1385797"/>
            <a:ext cx="7920880" cy="5544616"/>
          </a:xfrm>
          <a:prstGeom prst="rect">
            <a:avLst/>
          </a:prstGeom>
          <a:noFill/>
          <a:ln w="9525">
            <a:noFill/>
            <a:miter lim="800000"/>
            <a:headEnd/>
            <a:tailEnd/>
          </a:ln>
        </p:spPr>
        <p:txBody>
          <a:bodyPr/>
          <a:lstStyle/>
          <a:p>
            <a:pPr marL="342900" indent="-342900" algn="l">
              <a:lnSpc>
                <a:spcPct val="150000"/>
              </a:lnSpc>
              <a:spcBef>
                <a:spcPct val="20000"/>
              </a:spcBef>
              <a:buClr>
                <a:srgbClr val="0099FF"/>
              </a:buClr>
              <a:buSzPct val="80000"/>
              <a:buFont typeface="Wingdings 2" pitchFamily="18" charset="2"/>
              <a:buChar char="®"/>
            </a:pPr>
            <a:r>
              <a:rPr kumimoji="0" lang="zh-CN" altLang="en-US" sz="2000" b="1" dirty="0">
                <a:solidFill>
                  <a:schemeClr val="tx1"/>
                </a:solidFill>
                <a:latin typeface="黑体" pitchFamily="2" charset="-122"/>
                <a:ea typeface="黑体" pitchFamily="2" charset="-122"/>
              </a:rPr>
              <a:t>互斥关系分析</a:t>
            </a:r>
          </a:p>
          <a:p>
            <a:pPr marL="742950" lvl="1" indent="-285750" algn="l">
              <a:lnSpc>
                <a:spcPct val="150000"/>
              </a:lnSpc>
              <a:spcBef>
                <a:spcPct val="20000"/>
              </a:spcBef>
              <a:buClr>
                <a:srgbClr val="FF9933"/>
              </a:buClr>
              <a:buSzPct val="85000"/>
              <a:buFont typeface="Wingdings" pitchFamily="2" charset="2"/>
              <a:buChar char=""/>
            </a:pPr>
            <a:r>
              <a:rPr kumimoji="0" lang="zh-CN" altLang="en-US" sz="2000" b="1" dirty="0">
                <a:solidFill>
                  <a:schemeClr val="tx1"/>
                </a:solidFill>
                <a:latin typeface="黑体" pitchFamily="2" charset="-122"/>
                <a:ea typeface="黑体" pitchFamily="2" charset="-122"/>
              </a:rPr>
              <a:t>读者和写者不能同时进入共享数据区</a:t>
            </a:r>
          </a:p>
          <a:p>
            <a:pPr marL="742950" lvl="1" indent="-285750" algn="l">
              <a:lnSpc>
                <a:spcPct val="150000"/>
              </a:lnSpc>
              <a:spcBef>
                <a:spcPct val="20000"/>
              </a:spcBef>
              <a:buClr>
                <a:srgbClr val="FF9933"/>
              </a:buClr>
              <a:buSzPct val="85000"/>
              <a:buFont typeface="Wingdings" pitchFamily="2" charset="2"/>
              <a:buChar char=""/>
            </a:pPr>
            <a:r>
              <a:rPr kumimoji="0" lang="zh-CN" altLang="en-US" sz="2000" b="1" dirty="0">
                <a:solidFill>
                  <a:schemeClr val="tx1"/>
                </a:solidFill>
                <a:latin typeface="黑体" pitchFamily="2" charset="-122"/>
                <a:ea typeface="黑体" pitchFamily="2" charset="-122"/>
              </a:rPr>
              <a:t>多个写者不能同时进入共享数据区</a:t>
            </a:r>
          </a:p>
          <a:p>
            <a:pPr marL="742950" lvl="1" indent="-285750" algn="l">
              <a:lnSpc>
                <a:spcPct val="150000"/>
              </a:lnSpc>
              <a:spcBef>
                <a:spcPct val="20000"/>
              </a:spcBef>
              <a:buClr>
                <a:srgbClr val="FF9933"/>
              </a:buClr>
              <a:buSzPct val="85000"/>
              <a:buFont typeface="Wingdings" pitchFamily="2" charset="2"/>
              <a:buChar char=""/>
            </a:pPr>
            <a:r>
              <a:rPr kumimoji="0" lang="zh-CN" altLang="en-US" sz="2000" b="1" dirty="0">
                <a:solidFill>
                  <a:schemeClr val="tx1"/>
                </a:solidFill>
                <a:latin typeface="黑体" pitchFamily="2" charset="-122"/>
                <a:ea typeface="黑体" pitchFamily="2" charset="-122"/>
              </a:rPr>
              <a:t>多个读者可以同时进入共享数据区</a:t>
            </a:r>
          </a:p>
          <a:p>
            <a:pPr marL="342900" indent="-342900" algn="l">
              <a:lnSpc>
                <a:spcPct val="150000"/>
              </a:lnSpc>
              <a:spcBef>
                <a:spcPct val="20000"/>
              </a:spcBef>
              <a:buClr>
                <a:srgbClr val="0099FF"/>
              </a:buClr>
              <a:buSzPct val="80000"/>
              <a:buFont typeface="Wingdings 2" pitchFamily="18" charset="2"/>
              <a:buChar char="®"/>
            </a:pPr>
            <a:r>
              <a:rPr kumimoji="0" lang="zh-CN" altLang="en-US" sz="2000" b="1" dirty="0">
                <a:solidFill>
                  <a:schemeClr val="tx1"/>
                </a:solidFill>
                <a:latin typeface="黑体" pitchFamily="2" charset="-122"/>
                <a:ea typeface="黑体" pitchFamily="2" charset="-122"/>
              </a:rPr>
              <a:t>同步关系分析</a:t>
            </a:r>
          </a:p>
          <a:p>
            <a:pPr marL="742950" lvl="1" indent="-285750" algn="l">
              <a:lnSpc>
                <a:spcPct val="150000"/>
              </a:lnSpc>
              <a:spcBef>
                <a:spcPct val="20000"/>
              </a:spcBef>
              <a:buClr>
                <a:srgbClr val="FF9933"/>
              </a:buClr>
              <a:buSzPct val="85000"/>
              <a:buFont typeface="Wingdings" pitchFamily="2" charset="2"/>
              <a:buChar char=""/>
            </a:pPr>
            <a:r>
              <a:rPr kumimoji="0" lang="zh-CN" altLang="en-US" sz="2000" b="1" dirty="0">
                <a:solidFill>
                  <a:schemeClr val="tx1"/>
                </a:solidFill>
                <a:latin typeface="黑体" pitchFamily="2" charset="-122"/>
                <a:ea typeface="黑体" pitchFamily="2" charset="-122"/>
              </a:rPr>
              <a:t>读者进入缓冲区，写者必须等待</a:t>
            </a:r>
          </a:p>
          <a:p>
            <a:pPr marL="742950" lvl="1" indent="-285750" algn="l">
              <a:lnSpc>
                <a:spcPct val="150000"/>
              </a:lnSpc>
              <a:spcBef>
                <a:spcPct val="20000"/>
              </a:spcBef>
              <a:buClr>
                <a:srgbClr val="FF9933"/>
              </a:buClr>
              <a:buSzPct val="85000"/>
              <a:buFont typeface="Wingdings" pitchFamily="2" charset="2"/>
              <a:buChar char=""/>
            </a:pPr>
            <a:r>
              <a:rPr kumimoji="0" lang="zh-CN" altLang="en-US" sz="2000" b="1" dirty="0">
                <a:solidFill>
                  <a:schemeClr val="tx1"/>
                </a:solidFill>
                <a:latin typeface="黑体" pitchFamily="2" charset="-122"/>
                <a:ea typeface="黑体" pitchFamily="2" charset="-122"/>
              </a:rPr>
              <a:t>写者进入缓冲区，读者必须等待</a:t>
            </a:r>
          </a:p>
          <a:p>
            <a:pPr marL="742950" lvl="1" indent="-285750" algn="l">
              <a:lnSpc>
                <a:spcPct val="150000"/>
              </a:lnSpc>
              <a:spcBef>
                <a:spcPct val="20000"/>
              </a:spcBef>
              <a:buClr>
                <a:srgbClr val="FF9933"/>
              </a:buClr>
              <a:buSzPct val="85000"/>
              <a:buFont typeface="Wingdings" pitchFamily="2" charset="2"/>
              <a:buChar char=""/>
            </a:pPr>
            <a:r>
              <a:rPr kumimoji="0" lang="zh-CN" altLang="en-US" sz="2000" b="1" dirty="0">
                <a:solidFill>
                  <a:schemeClr val="tx1"/>
                </a:solidFill>
                <a:latin typeface="黑体" pitchFamily="2" charset="-122"/>
                <a:ea typeface="黑体" pitchFamily="2" charset="-122"/>
              </a:rPr>
              <a:t>读者优先：一旦有读者进入，则后续读者均可进入</a:t>
            </a:r>
          </a:p>
          <a:p>
            <a:pPr marL="742950" lvl="1" indent="-285750" algn="l">
              <a:lnSpc>
                <a:spcPct val="150000"/>
              </a:lnSpc>
              <a:spcBef>
                <a:spcPct val="20000"/>
              </a:spcBef>
              <a:buClr>
                <a:srgbClr val="FF9933"/>
              </a:buClr>
              <a:buSzPct val="85000"/>
              <a:buFont typeface="Wingdings" pitchFamily="2" charset="2"/>
              <a:buChar char=""/>
            </a:pPr>
            <a:r>
              <a:rPr kumimoji="0" lang="zh-CN" altLang="en-US" sz="2000" b="1" i="1" dirty="0">
                <a:solidFill>
                  <a:schemeClr val="tx1"/>
                </a:solidFill>
                <a:latin typeface="黑体" pitchFamily="2" charset="-122"/>
                <a:ea typeface="黑体" pitchFamily="2" charset="-122"/>
              </a:rPr>
              <a:t>合理顺序：读者在先来的写者之后</a:t>
            </a:r>
          </a:p>
          <a:p>
            <a:pPr marL="742950" lvl="1" indent="-285750" algn="l">
              <a:lnSpc>
                <a:spcPct val="150000"/>
              </a:lnSpc>
              <a:spcBef>
                <a:spcPct val="20000"/>
              </a:spcBef>
              <a:buClr>
                <a:srgbClr val="FF9933"/>
              </a:buClr>
              <a:buSzPct val="85000"/>
              <a:buFont typeface="Wingdings" pitchFamily="2" charset="2"/>
              <a:buChar char=""/>
            </a:pPr>
            <a:r>
              <a:rPr kumimoji="0" lang="zh-CN" altLang="en-US" sz="2000" b="1" i="1" dirty="0">
                <a:solidFill>
                  <a:srgbClr val="FF0000"/>
                </a:solidFill>
                <a:latin typeface="黑体" pitchFamily="2" charset="-122"/>
                <a:ea typeface="黑体" pitchFamily="2" charset="-122"/>
              </a:rPr>
              <a:t>写者优先：只要有写者等待，则后续读者必须等待 </a:t>
            </a:r>
            <a:r>
              <a:rPr kumimoji="0" lang="en-US" altLang="zh-CN" sz="2000" b="1" i="1" dirty="0">
                <a:solidFill>
                  <a:srgbClr val="FF0000"/>
                </a:solidFill>
                <a:latin typeface="黑体" pitchFamily="2" charset="-122"/>
                <a:ea typeface="黑体" pitchFamily="2" charset="-122"/>
              </a:rPr>
              <a:t>?</a:t>
            </a:r>
            <a:endParaRPr kumimoji="0" lang="zh-CN" altLang="en-US" sz="2000" b="1" i="1"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382610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睡眠理发师</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0" name="Rectangle 2"/>
          <p:cNvSpPr txBox="1">
            <a:spLocks noRot="1" noChangeArrowheads="1"/>
          </p:cNvSpPr>
          <p:nvPr/>
        </p:nvSpPr>
        <p:spPr bwMode="auto">
          <a:xfrm>
            <a:off x="175593" y="1412776"/>
            <a:ext cx="8788895" cy="822920"/>
          </a:xfrm>
          <a:prstGeom prst="rect">
            <a:avLst/>
          </a:prstGeom>
          <a:solidFill>
            <a:srgbClr val="FFFFCC"/>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rPr>
              <a:t>利用记录型信号量解决读者</a:t>
            </a:r>
            <a:r>
              <a:rPr kumimoji="1" lang="en-US" altLang="zh-CN"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rPr>
              <a:t>-</a:t>
            </a:r>
            <a:r>
              <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rPr>
              <a:t>写者问题</a:t>
            </a:r>
          </a:p>
        </p:txBody>
      </p:sp>
      <p:sp>
        <p:nvSpPr>
          <p:cNvPr id="13" name="Text Box 4"/>
          <p:cNvSpPr txBox="1">
            <a:spLocks noChangeArrowheads="1"/>
          </p:cNvSpPr>
          <p:nvPr/>
        </p:nvSpPr>
        <p:spPr bwMode="auto">
          <a:xfrm>
            <a:off x="545628" y="2449598"/>
            <a:ext cx="8064500" cy="4339650"/>
          </a:xfrm>
          <a:prstGeom prst="rect">
            <a:avLst/>
          </a:prstGeom>
          <a:noFill/>
          <a:ln w="9525">
            <a:noFill/>
            <a:miter lim="800000"/>
            <a:headEnd/>
            <a:tailEnd/>
          </a:ln>
        </p:spPr>
        <p:txBody>
          <a:bodyPr>
            <a:spAutoFit/>
          </a:bodyPr>
          <a:lstStyle/>
          <a:p>
            <a:pPr algn="just">
              <a:lnSpc>
                <a:spcPct val="150000"/>
              </a:lnSpc>
              <a:spcBef>
                <a:spcPct val="50000"/>
              </a:spcBef>
            </a:pPr>
            <a:r>
              <a:rPr lang="zh-CN" altLang="en-US" b="1" dirty="0">
                <a:solidFill>
                  <a:srgbClr val="FF0000"/>
                </a:solidFill>
                <a:latin typeface="黑体" pitchFamily="2" charset="-122"/>
                <a:ea typeface="黑体" pitchFamily="2" charset="-122"/>
              </a:rPr>
              <a:t>互斥信号量</a:t>
            </a:r>
            <a:r>
              <a:rPr lang="en-US" altLang="zh-CN" b="1" dirty="0" err="1">
                <a:solidFill>
                  <a:srgbClr val="FF0000"/>
                </a:solidFill>
                <a:latin typeface="黑体" pitchFamily="2" charset="-122"/>
                <a:ea typeface="黑体" pitchFamily="2" charset="-122"/>
              </a:rPr>
              <a:t>Wmutex</a:t>
            </a:r>
            <a:r>
              <a:rPr lang="zh-CN" altLang="en-US" b="1" dirty="0">
                <a:solidFill>
                  <a:srgbClr val="FF0000"/>
                </a:solidFill>
                <a:latin typeface="黑体" pitchFamily="2" charset="-122"/>
                <a:ea typeface="黑体" pitchFamily="2" charset="-122"/>
              </a:rPr>
              <a:t>：</a:t>
            </a:r>
            <a:endParaRPr lang="en-US" altLang="zh-CN" b="1" dirty="0">
              <a:solidFill>
                <a:srgbClr val="FF0000"/>
              </a:solidFill>
              <a:latin typeface="黑体" pitchFamily="2" charset="-122"/>
              <a:ea typeface="黑体" pitchFamily="2" charset="-122"/>
            </a:endParaRPr>
          </a:p>
          <a:p>
            <a:pPr marL="457200" lvl="2" algn="just">
              <a:lnSpc>
                <a:spcPct val="150000"/>
              </a:lnSpc>
              <a:spcBef>
                <a:spcPct val="50000"/>
              </a:spcBef>
            </a:pPr>
            <a:r>
              <a:rPr lang="zh-CN" altLang="en-US" b="1" dirty="0">
                <a:solidFill>
                  <a:schemeClr val="tx1"/>
                </a:solidFill>
                <a:latin typeface="黑体" pitchFamily="2" charset="-122"/>
                <a:ea typeface="黑体" pitchFamily="2" charset="-122"/>
              </a:rPr>
              <a:t>为实现</a:t>
            </a:r>
            <a:r>
              <a:rPr lang="en-US" altLang="zh-CN" b="1" dirty="0">
                <a:solidFill>
                  <a:schemeClr val="tx1"/>
                </a:solidFill>
                <a:latin typeface="黑体" pitchFamily="2" charset="-122"/>
                <a:ea typeface="黑体" pitchFamily="2" charset="-122"/>
              </a:rPr>
              <a:t>Reader</a:t>
            </a:r>
            <a:r>
              <a:rPr lang="zh-CN" altLang="en-US" b="1" dirty="0">
                <a:solidFill>
                  <a:schemeClr val="tx1"/>
                </a:solidFill>
                <a:latin typeface="黑体" pitchFamily="2" charset="-122"/>
                <a:ea typeface="黑体" pitchFamily="2" charset="-122"/>
              </a:rPr>
              <a:t>与</a:t>
            </a:r>
            <a:r>
              <a:rPr lang="en-US" altLang="zh-CN" b="1" dirty="0">
                <a:solidFill>
                  <a:schemeClr val="tx1"/>
                </a:solidFill>
                <a:latin typeface="黑体" pitchFamily="2" charset="-122"/>
                <a:ea typeface="黑体" pitchFamily="2" charset="-122"/>
              </a:rPr>
              <a:t>Writer</a:t>
            </a:r>
            <a:r>
              <a:rPr lang="zh-CN" altLang="en-US" b="1" dirty="0">
                <a:solidFill>
                  <a:schemeClr val="tx1"/>
                </a:solidFill>
                <a:latin typeface="黑体" pitchFamily="2" charset="-122"/>
                <a:ea typeface="黑体" pitchFamily="2" charset="-122"/>
              </a:rPr>
              <a:t>进程间在读或写时的互斥而设置；</a:t>
            </a:r>
          </a:p>
          <a:p>
            <a:pPr algn="just">
              <a:lnSpc>
                <a:spcPct val="150000"/>
              </a:lnSpc>
              <a:spcBef>
                <a:spcPct val="50000"/>
              </a:spcBef>
            </a:pPr>
            <a:r>
              <a:rPr lang="zh-CN" altLang="en-US" b="1" dirty="0">
                <a:solidFill>
                  <a:srgbClr val="FF0000"/>
                </a:solidFill>
                <a:latin typeface="黑体" pitchFamily="2" charset="-122"/>
                <a:ea typeface="黑体" pitchFamily="2" charset="-122"/>
              </a:rPr>
              <a:t>整型变量</a:t>
            </a:r>
            <a:r>
              <a:rPr lang="en-US" altLang="zh-CN" b="1" dirty="0" err="1">
                <a:solidFill>
                  <a:srgbClr val="FF0000"/>
                </a:solidFill>
                <a:latin typeface="黑体" pitchFamily="2" charset="-122"/>
                <a:ea typeface="黑体" pitchFamily="2" charset="-122"/>
              </a:rPr>
              <a:t>Readcount</a:t>
            </a:r>
            <a:r>
              <a:rPr lang="zh-CN" altLang="en-US" b="1" dirty="0">
                <a:solidFill>
                  <a:srgbClr val="FF0000"/>
                </a:solidFill>
                <a:latin typeface="黑体" pitchFamily="2" charset="-122"/>
                <a:ea typeface="黑体" pitchFamily="2" charset="-122"/>
              </a:rPr>
              <a:t>：</a:t>
            </a:r>
            <a:endParaRPr lang="en-US" altLang="zh-CN" b="1" dirty="0">
              <a:solidFill>
                <a:srgbClr val="FF0000"/>
              </a:solidFill>
              <a:latin typeface="黑体" pitchFamily="2" charset="-122"/>
              <a:ea typeface="黑体" pitchFamily="2" charset="-122"/>
            </a:endParaRPr>
          </a:p>
          <a:p>
            <a:pPr lvl="1" algn="just">
              <a:lnSpc>
                <a:spcPct val="150000"/>
              </a:lnSpc>
              <a:spcBef>
                <a:spcPct val="50000"/>
              </a:spcBef>
            </a:pPr>
            <a:r>
              <a:rPr lang="zh-CN" altLang="en-US" b="1" dirty="0">
                <a:solidFill>
                  <a:schemeClr val="tx1"/>
                </a:solidFill>
                <a:latin typeface="黑体" pitchFamily="2" charset="-122"/>
                <a:ea typeface="黑体" pitchFamily="2" charset="-122"/>
              </a:rPr>
              <a:t>表示正在读的进程数目。</a:t>
            </a:r>
          </a:p>
          <a:p>
            <a:pPr algn="just">
              <a:lnSpc>
                <a:spcPct val="150000"/>
              </a:lnSpc>
              <a:spcBef>
                <a:spcPct val="50000"/>
              </a:spcBef>
            </a:pPr>
            <a:r>
              <a:rPr lang="zh-CN" altLang="en-US" b="1" dirty="0">
                <a:solidFill>
                  <a:srgbClr val="FF0000"/>
                </a:solidFill>
                <a:latin typeface="黑体" pitchFamily="2" charset="-122"/>
                <a:ea typeface="黑体" pitchFamily="2" charset="-122"/>
              </a:rPr>
              <a:t>互斥信号量</a:t>
            </a:r>
            <a:r>
              <a:rPr lang="en-US" altLang="zh-CN" b="1" dirty="0" err="1">
                <a:solidFill>
                  <a:srgbClr val="FF0000"/>
                </a:solidFill>
                <a:latin typeface="黑体" pitchFamily="2" charset="-122"/>
                <a:ea typeface="黑体" pitchFamily="2" charset="-122"/>
              </a:rPr>
              <a:t>rmutex</a:t>
            </a:r>
            <a:r>
              <a:rPr lang="en-US" altLang="zh-CN" b="1" dirty="0">
                <a:solidFill>
                  <a:srgbClr val="FF0000"/>
                </a:solidFill>
                <a:latin typeface="黑体" pitchFamily="2" charset="-122"/>
                <a:ea typeface="黑体" pitchFamily="2" charset="-122"/>
              </a:rPr>
              <a:t> </a:t>
            </a:r>
            <a:r>
              <a:rPr lang="zh-CN" altLang="en-US" b="1" dirty="0">
                <a:solidFill>
                  <a:srgbClr val="FF0000"/>
                </a:solidFill>
                <a:latin typeface="黑体" pitchFamily="2" charset="-122"/>
                <a:ea typeface="黑体" pitchFamily="2" charset="-122"/>
              </a:rPr>
              <a:t>：</a:t>
            </a:r>
            <a:endParaRPr lang="en-US" altLang="zh-CN" b="1" dirty="0">
              <a:solidFill>
                <a:srgbClr val="FF0000"/>
              </a:solidFill>
              <a:latin typeface="黑体" pitchFamily="2" charset="-122"/>
              <a:ea typeface="黑体" pitchFamily="2" charset="-122"/>
            </a:endParaRPr>
          </a:p>
          <a:p>
            <a:pPr lvl="1" algn="just">
              <a:lnSpc>
                <a:spcPct val="150000"/>
              </a:lnSpc>
              <a:spcBef>
                <a:spcPct val="50000"/>
              </a:spcBef>
            </a:pPr>
            <a:r>
              <a:rPr lang="zh-CN" altLang="en-US" b="1" dirty="0">
                <a:solidFill>
                  <a:schemeClr val="tx1"/>
                </a:solidFill>
                <a:latin typeface="黑体" pitchFamily="2" charset="-122"/>
                <a:ea typeface="黑体" pitchFamily="2" charset="-122"/>
              </a:rPr>
              <a:t>实现</a:t>
            </a:r>
            <a:r>
              <a:rPr lang="en-US" altLang="zh-CN" b="1" dirty="0">
                <a:solidFill>
                  <a:schemeClr val="tx1"/>
                </a:solidFill>
                <a:latin typeface="黑体" pitchFamily="2" charset="-122"/>
                <a:ea typeface="黑体" pitchFamily="2" charset="-122"/>
              </a:rPr>
              <a:t>Writer</a:t>
            </a:r>
            <a:r>
              <a:rPr lang="zh-CN" altLang="en-US" b="1" dirty="0">
                <a:solidFill>
                  <a:schemeClr val="tx1"/>
                </a:solidFill>
                <a:latin typeface="黑体" pitchFamily="2" charset="-122"/>
                <a:ea typeface="黑体" pitchFamily="2" charset="-122"/>
              </a:rPr>
              <a:t>进程对临界资源</a:t>
            </a:r>
            <a:r>
              <a:rPr lang="en-US" altLang="zh-CN" b="1" dirty="0" err="1">
                <a:solidFill>
                  <a:schemeClr val="tx1"/>
                </a:solidFill>
                <a:latin typeface="黑体" pitchFamily="2" charset="-122"/>
                <a:ea typeface="黑体" pitchFamily="2" charset="-122"/>
              </a:rPr>
              <a:t>Readcount</a:t>
            </a:r>
            <a:r>
              <a:rPr lang="zh-CN" altLang="en-US" b="1" dirty="0">
                <a:solidFill>
                  <a:schemeClr val="tx1"/>
                </a:solidFill>
                <a:latin typeface="黑体" pitchFamily="2" charset="-122"/>
                <a:ea typeface="黑体" pitchFamily="2" charset="-122"/>
              </a:rPr>
              <a:t>的访问。</a:t>
            </a:r>
            <a:r>
              <a:rPr lang="zh-CN" altLang="en-US" b="1" dirty="0">
                <a:solidFill>
                  <a:srgbClr val="000000"/>
                </a:solidFill>
                <a:latin typeface="黑体" pitchFamily="2" charset="-122"/>
                <a:ea typeface="黑体" pitchFamily="2" charset="-122"/>
              </a:rPr>
              <a:t> </a:t>
            </a:r>
          </a:p>
        </p:txBody>
      </p:sp>
    </p:spTree>
    <p:extLst>
      <p:ext uri="{BB962C8B-B14F-4D97-AF65-F5344CB8AC3E}">
        <p14:creationId xmlns:p14="http://schemas.microsoft.com/office/powerpoint/2010/main" val="371197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 calcmode="lin" valueType="num">
                                      <p:cBhvr additive="base">
                                        <p:cTn id="13"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anim calcmode="lin" valueType="num">
                                      <p:cBhvr additive="base">
                                        <p:cTn id="19"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anim calcmode="lin" valueType="num">
                                      <p:cBhvr additive="base">
                                        <p:cTn id="25"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xEl>
                                              <p:pRg st="4" end="4"/>
                                            </p:txEl>
                                          </p:spTgt>
                                        </p:tgtEl>
                                        <p:attrNameLst>
                                          <p:attrName>style.visibility</p:attrName>
                                        </p:attrNameLst>
                                      </p:cBhvr>
                                      <p:to>
                                        <p:strVal val="visible"/>
                                      </p:to>
                                    </p:set>
                                    <p:anim calcmode="lin" valueType="num">
                                      <p:cBhvr additive="base">
                                        <p:cTn id="31"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
                                            <p:txEl>
                                              <p:pRg st="5" end="5"/>
                                            </p:txEl>
                                          </p:spTgt>
                                        </p:tgtEl>
                                        <p:attrNameLst>
                                          <p:attrName>style.visibility</p:attrName>
                                        </p:attrNameLst>
                                      </p:cBhvr>
                                      <p:to>
                                        <p:strVal val="visible"/>
                                      </p:to>
                                    </p:set>
                                    <p:anim calcmode="lin" valueType="num">
                                      <p:cBhvr additive="base">
                                        <p:cTn id="37"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程序执行与进程</a:t>
            </a: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108704" y="1376510"/>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2799045"/>
          </a:xfrm>
          <a:prstGeom prst="wedgeRectCallout">
            <a:avLst>
              <a:gd name="adj1" fmla="val -54141"/>
              <a:gd name="adj2" fmla="val -20901"/>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defRPr/>
            </a:pPr>
            <a:r>
              <a:rPr kumimoji="0" lang="zh-CN" altLang="en-US" sz="3200" b="1"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为什么要有进程？</a:t>
            </a:r>
            <a:endParaRPr kumimoji="0" lang="en-US" altLang="zh-CN" sz="3200" b="1"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a:p>
            <a:pPr lvl="0" algn="l">
              <a:defRPr/>
            </a:pPr>
            <a:endParaRPr kumimoji="0" lang="en-US" altLang="zh-CN" sz="3200" b="1"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a:p>
            <a:pPr lvl="0" algn="l">
              <a:defRPr/>
            </a:pPr>
            <a:r>
              <a:rPr kumimoji="0" lang="zh-CN" altLang="en-US" b="1"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引入进程前：</a:t>
            </a:r>
          </a:p>
        </p:txBody>
      </p:sp>
      <p:pic>
        <p:nvPicPr>
          <p:cNvPr id="16" name="Picture 4"/>
          <p:cNvPicPr>
            <a:picLocks noChangeAspect="1" noChangeArrowheads="1"/>
          </p:cNvPicPr>
          <p:nvPr/>
        </p:nvPicPr>
        <p:blipFill>
          <a:blip r:embed="rId2" cstate="print"/>
          <a:srcRect/>
          <a:stretch>
            <a:fillRect/>
          </a:stretch>
        </p:blipFill>
        <p:spPr bwMode="auto">
          <a:xfrm>
            <a:off x="2781" y="3684616"/>
            <a:ext cx="9099550" cy="3173383"/>
          </a:xfrm>
          <a:prstGeom prst="rect">
            <a:avLst/>
          </a:prstGeom>
          <a:noFill/>
          <a:ln w="9525">
            <a:noFill/>
            <a:miter lim="800000"/>
            <a:headEnd/>
            <a:tailEnd/>
          </a:ln>
        </p:spPr>
      </p:pic>
    </p:spTree>
    <p:extLst>
      <p:ext uri="{BB962C8B-B14F-4D97-AF65-F5344CB8AC3E}">
        <p14:creationId xmlns:p14="http://schemas.microsoft.com/office/powerpoint/2010/main" val="155514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睡眠理发师</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0" name="Rectangle 2"/>
          <p:cNvSpPr txBox="1">
            <a:spLocks noRot="1" noChangeArrowheads="1"/>
          </p:cNvSpPr>
          <p:nvPr/>
        </p:nvSpPr>
        <p:spPr bwMode="auto">
          <a:xfrm>
            <a:off x="175593" y="1412776"/>
            <a:ext cx="8788895" cy="822920"/>
          </a:xfrm>
          <a:prstGeom prst="rect">
            <a:avLst/>
          </a:prstGeom>
          <a:solidFill>
            <a:srgbClr val="FFFFCC"/>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rPr>
              <a:t>利用记录型信号量解决读者</a:t>
            </a:r>
            <a:r>
              <a:rPr kumimoji="1" lang="en-US" altLang="zh-CN"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rPr>
              <a:t>-</a:t>
            </a:r>
            <a:r>
              <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rPr>
              <a:t>写者问题</a:t>
            </a:r>
          </a:p>
        </p:txBody>
      </p:sp>
      <p:sp>
        <p:nvSpPr>
          <p:cNvPr id="12" name="Text Box 4"/>
          <p:cNvSpPr txBox="1">
            <a:spLocks noChangeArrowheads="1"/>
          </p:cNvSpPr>
          <p:nvPr/>
        </p:nvSpPr>
        <p:spPr bwMode="auto">
          <a:xfrm>
            <a:off x="606865" y="2345284"/>
            <a:ext cx="3810478" cy="4391972"/>
          </a:xfrm>
          <a:prstGeom prst="rect">
            <a:avLst/>
          </a:prstGeom>
          <a:solidFill>
            <a:schemeClr val="bg2">
              <a:lumMod val="20000"/>
              <a:lumOff val="80000"/>
            </a:schemeClr>
          </a:solidFill>
          <a:ln w="25400">
            <a:solidFill>
              <a:srgbClr val="000000"/>
            </a:solidFill>
            <a:miter lim="800000"/>
            <a:headEnd/>
            <a:tailEnd/>
          </a:ln>
        </p:spPr>
        <p:txBody>
          <a:bodyPr wrap="square">
            <a:spAutoFit/>
          </a:bodyPr>
          <a:lstStyle/>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000000"/>
                </a:solidFill>
                <a:effectLst/>
                <a:uLnTx/>
                <a:uFillTx/>
                <a:latin typeface="Arial Unicode MS" pitchFamily="34" charset="-122"/>
                <a:ea typeface="Arial Unicode MS" pitchFamily="34" charset="-122"/>
                <a:cs typeface="Arial Unicode MS" pitchFamily="34" charset="-122"/>
              </a:rPr>
              <a:t>var</a:t>
            </a: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 </a:t>
            </a:r>
            <a:r>
              <a:rPr kumimoji="0" lang="en-US" altLang="zh-CN" sz="1400" b="0" i="0" u="none" strike="noStrike" kern="0" cap="none" spc="0" normalizeH="0" baseline="0" noProof="0" dirty="0" err="1">
                <a:ln>
                  <a:noFill/>
                </a:ln>
                <a:solidFill>
                  <a:srgbClr val="FF0000"/>
                </a:solidFill>
                <a:effectLst/>
                <a:uLnTx/>
                <a:uFillTx/>
                <a:latin typeface="Arial Unicode MS" pitchFamily="34" charset="-122"/>
                <a:ea typeface="Arial Unicode MS" pitchFamily="34" charset="-122"/>
                <a:cs typeface="Arial Unicode MS" pitchFamily="34" charset="-122"/>
              </a:rPr>
              <a:t>rmutex</a:t>
            </a: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 </a:t>
            </a:r>
            <a:r>
              <a:rPr kumimoji="0" lang="en-US" altLang="zh-CN" sz="1400" b="0" i="0" u="none" strike="noStrike" kern="0" cap="none" spc="0" normalizeH="0" baseline="0" noProof="0" dirty="0" err="1">
                <a:ln>
                  <a:noFill/>
                </a:ln>
                <a:solidFill>
                  <a:srgbClr val="000000"/>
                </a:solidFill>
                <a:effectLst/>
                <a:uLnTx/>
                <a:uFillTx/>
                <a:latin typeface="Arial Unicode MS" pitchFamily="34" charset="-122"/>
                <a:ea typeface="Arial Unicode MS" pitchFamily="34" charset="-122"/>
                <a:cs typeface="Arial Unicode MS" pitchFamily="34" charset="-122"/>
              </a:rPr>
              <a:t>wmutex:semaphore</a:t>
            </a: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∶=1,1;</a:t>
            </a: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    </a:t>
            </a:r>
            <a:r>
              <a:rPr kumimoji="0" lang="en-US" altLang="zh-CN" sz="1400" b="0" i="0" u="none" strike="noStrike" kern="0" cap="none" spc="0" normalizeH="0" baseline="0" noProof="0" dirty="0" err="1">
                <a:ln>
                  <a:noFill/>
                </a:ln>
                <a:solidFill>
                  <a:srgbClr val="FF0000"/>
                </a:solidFill>
                <a:effectLst/>
                <a:uLnTx/>
                <a:uFillTx/>
                <a:latin typeface="Arial Unicode MS" pitchFamily="34" charset="-122"/>
                <a:ea typeface="Arial Unicode MS" pitchFamily="34" charset="-122"/>
                <a:cs typeface="Arial Unicode MS" pitchFamily="34" charset="-122"/>
              </a:rPr>
              <a:t>Readcount</a:t>
            </a:r>
            <a:r>
              <a:rPr kumimoji="0" lang="en-US" altLang="zh-CN" sz="1400" b="0" i="0" u="none" strike="noStrike" kern="0" cap="none" spc="0" normalizeH="0" baseline="0" noProof="0" dirty="0" err="1">
                <a:ln>
                  <a:noFill/>
                </a:ln>
                <a:solidFill>
                  <a:srgbClr val="000000"/>
                </a:solidFill>
                <a:effectLst/>
                <a:uLnTx/>
                <a:uFillTx/>
                <a:latin typeface="Arial Unicode MS" pitchFamily="34" charset="-122"/>
                <a:ea typeface="Arial Unicode MS" pitchFamily="34" charset="-122"/>
                <a:cs typeface="Arial Unicode MS" pitchFamily="34" charset="-122"/>
              </a:rPr>
              <a:t>:integer</a:t>
            </a: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∶=0;</a:t>
            </a: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    begin</a:t>
            </a: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    </a:t>
            </a:r>
            <a:r>
              <a:rPr kumimoji="0" lang="en-US" altLang="zh-CN" sz="1400" b="0" i="0" u="none" strike="noStrike" kern="0" cap="none" spc="0" normalizeH="0" baseline="0" noProof="0" dirty="0" err="1">
                <a:ln>
                  <a:noFill/>
                </a:ln>
                <a:solidFill>
                  <a:srgbClr val="000000"/>
                </a:solidFill>
                <a:effectLst/>
                <a:uLnTx/>
                <a:uFillTx/>
                <a:latin typeface="Arial Unicode MS" pitchFamily="34" charset="-122"/>
                <a:ea typeface="Arial Unicode MS" pitchFamily="34" charset="-122"/>
                <a:cs typeface="Arial Unicode MS" pitchFamily="34" charset="-122"/>
              </a:rPr>
              <a:t>parbegin</a:t>
            </a:r>
            <a:endPar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endParaRP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      </a:t>
            </a:r>
            <a:r>
              <a:rPr kumimoji="0" lang="en-US" altLang="zh-CN" sz="1400" b="0" i="0" u="none" strike="noStrike" kern="0" cap="none" spc="0" normalizeH="0" baseline="0" noProof="0" dirty="0" err="1">
                <a:ln>
                  <a:noFill/>
                </a:ln>
                <a:solidFill>
                  <a:srgbClr val="000000"/>
                </a:solidFill>
                <a:effectLst/>
                <a:uLnTx/>
                <a:uFillTx/>
                <a:latin typeface="Arial Unicode MS" pitchFamily="34" charset="-122"/>
                <a:ea typeface="Arial Unicode MS" pitchFamily="34" charset="-122"/>
                <a:cs typeface="Arial Unicode MS" pitchFamily="34" charset="-122"/>
              </a:rPr>
              <a:t>Reader:begin</a:t>
            </a:r>
            <a:endPar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endParaRP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         repeat</a:t>
            </a: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         </a:t>
            </a:r>
            <a:r>
              <a:rPr kumimoji="0" lang="en-US" altLang="zh-CN" sz="1400" b="1" i="0" u="none" strike="noStrike" kern="0" cap="none" spc="0" normalizeH="0" baseline="0" noProof="0" dirty="0">
                <a:ln>
                  <a:noFill/>
                </a:ln>
                <a:solidFill>
                  <a:srgbClr val="008080"/>
                </a:solidFill>
                <a:effectLst/>
                <a:uLnTx/>
                <a:uFillTx/>
                <a:latin typeface="Arial Unicode MS" pitchFamily="34" charset="-122"/>
                <a:ea typeface="Arial Unicode MS" pitchFamily="34" charset="-122"/>
                <a:cs typeface="Arial Unicode MS" pitchFamily="34" charset="-122"/>
              </a:rPr>
              <a:t>wait(</a:t>
            </a:r>
            <a:r>
              <a:rPr kumimoji="0" lang="en-US" altLang="zh-CN" sz="1400" b="1" i="0" u="none" strike="noStrike" kern="0" cap="none" spc="0" normalizeH="0" baseline="0" noProof="0" dirty="0" err="1">
                <a:ln>
                  <a:noFill/>
                </a:ln>
                <a:solidFill>
                  <a:srgbClr val="9900FF"/>
                </a:solidFill>
                <a:effectLst/>
                <a:uLnTx/>
                <a:uFillTx/>
                <a:latin typeface="Arial Unicode MS" pitchFamily="34" charset="-122"/>
                <a:ea typeface="Arial Unicode MS" pitchFamily="34" charset="-122"/>
                <a:cs typeface="Arial Unicode MS" pitchFamily="34" charset="-122"/>
              </a:rPr>
              <a:t>rmutex</a:t>
            </a:r>
            <a:r>
              <a:rPr kumimoji="0" lang="en-US" altLang="zh-CN" sz="1400" b="1" i="0" u="none" strike="noStrike" kern="0" cap="none" spc="0" normalizeH="0" baseline="0" noProof="0" dirty="0">
                <a:ln>
                  <a:noFill/>
                </a:ln>
                <a:solidFill>
                  <a:srgbClr val="008080"/>
                </a:solidFill>
                <a:effectLst/>
                <a:uLnTx/>
                <a:uFillTx/>
                <a:latin typeface="Arial Unicode MS" pitchFamily="34" charset="-122"/>
                <a:ea typeface="Arial Unicode MS" pitchFamily="34" charset="-122"/>
                <a:cs typeface="Arial Unicode MS" pitchFamily="34" charset="-122"/>
              </a:rPr>
              <a:t>);</a:t>
            </a: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8080"/>
                </a:solidFill>
                <a:effectLst/>
                <a:uLnTx/>
                <a:uFillTx/>
                <a:latin typeface="Arial Unicode MS" pitchFamily="34" charset="-122"/>
                <a:ea typeface="Arial Unicode MS" pitchFamily="34" charset="-122"/>
                <a:cs typeface="Arial Unicode MS" pitchFamily="34" charset="-122"/>
              </a:rPr>
              <a:t>         if </a:t>
            </a:r>
            <a:r>
              <a:rPr kumimoji="0" lang="en-US" altLang="zh-CN" sz="1400" b="1" i="0" u="none" strike="noStrike" kern="0" cap="none" spc="0" normalizeH="0" baseline="0" noProof="0" dirty="0" err="1">
                <a:ln>
                  <a:noFill/>
                </a:ln>
                <a:solidFill>
                  <a:srgbClr val="008080"/>
                </a:solidFill>
                <a:effectLst/>
                <a:uLnTx/>
                <a:uFillTx/>
                <a:latin typeface="Arial Unicode MS" pitchFamily="34" charset="-122"/>
                <a:ea typeface="Arial Unicode MS" pitchFamily="34" charset="-122"/>
                <a:cs typeface="Arial Unicode MS" pitchFamily="34" charset="-122"/>
              </a:rPr>
              <a:t>readcount</a:t>
            </a:r>
            <a:r>
              <a:rPr kumimoji="0" lang="en-US" altLang="zh-CN" sz="1400" b="1" i="0" u="none" strike="noStrike" kern="0" cap="none" spc="0" normalizeH="0" baseline="0" noProof="0" dirty="0">
                <a:ln>
                  <a:noFill/>
                </a:ln>
                <a:solidFill>
                  <a:srgbClr val="008080"/>
                </a:solidFill>
                <a:effectLst/>
                <a:uLnTx/>
                <a:uFillTx/>
                <a:latin typeface="Arial Unicode MS" pitchFamily="34" charset="-122"/>
                <a:ea typeface="Arial Unicode MS" pitchFamily="34" charset="-122"/>
                <a:cs typeface="Arial Unicode MS" pitchFamily="34" charset="-122"/>
              </a:rPr>
              <a:t>=0 then wait(</a:t>
            </a:r>
            <a:r>
              <a:rPr kumimoji="0" lang="en-US" altLang="zh-CN" sz="1400" b="1" i="0" u="none" strike="noStrike" kern="0" cap="none" spc="0" normalizeH="0" baseline="0" noProof="0" dirty="0" err="1">
                <a:ln>
                  <a:noFill/>
                </a:ln>
                <a:solidFill>
                  <a:srgbClr val="FF0000"/>
                </a:solidFill>
                <a:effectLst/>
                <a:uLnTx/>
                <a:uFillTx/>
                <a:latin typeface="Arial Unicode MS" pitchFamily="34" charset="-122"/>
                <a:ea typeface="Arial Unicode MS" pitchFamily="34" charset="-122"/>
                <a:cs typeface="Arial Unicode MS" pitchFamily="34" charset="-122"/>
              </a:rPr>
              <a:t>wmutex</a:t>
            </a:r>
            <a:r>
              <a:rPr kumimoji="0" lang="en-US" altLang="zh-CN" sz="1400" b="1" i="0" u="none" strike="noStrike" kern="0" cap="none" spc="0" normalizeH="0" baseline="0" noProof="0" dirty="0">
                <a:ln>
                  <a:noFill/>
                </a:ln>
                <a:solidFill>
                  <a:srgbClr val="008080"/>
                </a:solidFill>
                <a:effectLst/>
                <a:uLnTx/>
                <a:uFillTx/>
                <a:latin typeface="Arial Unicode MS" pitchFamily="34" charset="-122"/>
                <a:ea typeface="Arial Unicode MS" pitchFamily="34" charset="-122"/>
                <a:cs typeface="Arial Unicode MS" pitchFamily="34" charset="-122"/>
              </a:rPr>
              <a:t>);</a:t>
            </a: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8080"/>
                </a:solidFill>
                <a:effectLst/>
                <a:uLnTx/>
                <a:uFillTx/>
                <a:latin typeface="Arial Unicode MS" pitchFamily="34" charset="-122"/>
                <a:ea typeface="Arial Unicode MS" pitchFamily="34" charset="-122"/>
                <a:cs typeface="Arial Unicode MS" pitchFamily="34" charset="-122"/>
              </a:rPr>
              <a:t>        </a:t>
            </a:r>
            <a:r>
              <a:rPr kumimoji="0" lang="en-US" altLang="zh-CN" sz="1400" b="1" i="0" u="none" strike="noStrike" kern="0" cap="none" spc="0" normalizeH="0" baseline="0" noProof="0" dirty="0">
                <a:ln>
                  <a:noFill/>
                </a:ln>
                <a:solidFill>
                  <a:srgbClr val="9900FF"/>
                </a:solidFill>
                <a:effectLst/>
                <a:uLnTx/>
                <a:uFillTx/>
                <a:latin typeface="Arial Unicode MS" pitchFamily="34" charset="-122"/>
                <a:ea typeface="Arial Unicode MS" pitchFamily="34" charset="-122"/>
                <a:cs typeface="Arial Unicode MS" pitchFamily="34" charset="-122"/>
              </a:rPr>
              <a:t> </a:t>
            </a:r>
            <a:r>
              <a:rPr kumimoji="0" lang="en-US" altLang="zh-CN" sz="1400" b="1" i="0" u="none" strike="noStrike" kern="0" cap="none" spc="0" normalizeH="0" baseline="0" noProof="0" dirty="0" err="1">
                <a:ln>
                  <a:noFill/>
                </a:ln>
                <a:solidFill>
                  <a:srgbClr val="9900FF"/>
                </a:solidFill>
                <a:effectLst/>
                <a:uLnTx/>
                <a:uFillTx/>
                <a:latin typeface="Arial Unicode MS" pitchFamily="34" charset="-122"/>
                <a:ea typeface="Arial Unicode MS" pitchFamily="34" charset="-122"/>
                <a:cs typeface="Arial Unicode MS" pitchFamily="34" charset="-122"/>
              </a:rPr>
              <a:t>readcount</a:t>
            </a:r>
            <a:r>
              <a:rPr kumimoji="0" lang="en-US" altLang="zh-CN" sz="1400" b="1" i="0" u="none" strike="noStrike" kern="0" cap="none" spc="0" normalizeH="0" baseline="0" noProof="0" dirty="0">
                <a:ln>
                  <a:noFill/>
                </a:ln>
                <a:solidFill>
                  <a:srgbClr val="9900FF"/>
                </a:solidFill>
                <a:effectLst/>
                <a:uLnTx/>
                <a:uFillTx/>
                <a:latin typeface="Arial Unicode MS" pitchFamily="34" charset="-122"/>
                <a:ea typeface="Arial Unicode MS" pitchFamily="34" charset="-122"/>
                <a:cs typeface="Arial Unicode MS" pitchFamily="34" charset="-122"/>
              </a:rPr>
              <a:t>∶=readcount+1;</a:t>
            </a:r>
            <a:endParaRPr kumimoji="0" lang="en-US" altLang="zh-CN" sz="1400" b="1" i="0" u="none" strike="noStrike" kern="0" cap="none" spc="0" normalizeH="0" baseline="0" noProof="0" dirty="0">
              <a:ln>
                <a:noFill/>
              </a:ln>
              <a:solidFill>
                <a:srgbClr val="008080"/>
              </a:solidFill>
              <a:effectLst/>
              <a:uLnTx/>
              <a:uFillTx/>
              <a:latin typeface="Arial Unicode MS" pitchFamily="34" charset="-122"/>
              <a:ea typeface="Arial Unicode MS" pitchFamily="34" charset="-122"/>
              <a:cs typeface="Arial Unicode MS" pitchFamily="34" charset="-122"/>
            </a:endParaRP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8080"/>
                </a:solidFill>
                <a:effectLst/>
                <a:uLnTx/>
                <a:uFillTx/>
                <a:latin typeface="Arial Unicode MS" pitchFamily="34" charset="-122"/>
                <a:ea typeface="Arial Unicode MS" pitchFamily="34" charset="-122"/>
                <a:cs typeface="Arial Unicode MS" pitchFamily="34" charset="-122"/>
              </a:rPr>
              <a:t>         signal(</a:t>
            </a:r>
            <a:r>
              <a:rPr kumimoji="0" lang="en-US" altLang="zh-CN" sz="1400" b="1" i="0" u="none" strike="noStrike" kern="0" cap="none" spc="0" normalizeH="0" baseline="0" noProof="0" dirty="0" err="1">
                <a:ln>
                  <a:noFill/>
                </a:ln>
                <a:solidFill>
                  <a:srgbClr val="9900FF"/>
                </a:solidFill>
                <a:effectLst/>
                <a:uLnTx/>
                <a:uFillTx/>
                <a:latin typeface="Arial Unicode MS" pitchFamily="34" charset="-122"/>
                <a:ea typeface="Arial Unicode MS" pitchFamily="34" charset="-122"/>
                <a:cs typeface="Arial Unicode MS" pitchFamily="34" charset="-122"/>
              </a:rPr>
              <a:t>rmutex</a:t>
            </a:r>
            <a:r>
              <a:rPr kumimoji="0" lang="en-US" altLang="zh-CN" sz="1400" b="1" i="0" u="none" strike="noStrike" kern="0" cap="none" spc="0" normalizeH="0" baseline="0" noProof="0" dirty="0">
                <a:ln>
                  <a:noFill/>
                </a:ln>
                <a:solidFill>
                  <a:srgbClr val="008080"/>
                </a:solidFill>
                <a:effectLst/>
                <a:uLnTx/>
                <a:uFillTx/>
                <a:latin typeface="Arial Unicode MS" pitchFamily="34" charset="-122"/>
                <a:ea typeface="Arial Unicode MS" pitchFamily="34" charset="-122"/>
                <a:cs typeface="Arial Unicode MS" pitchFamily="34" charset="-122"/>
              </a:rPr>
              <a:t>);</a:t>
            </a:r>
            <a:endPar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endParaRP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           …</a:t>
            </a: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         </a:t>
            </a:r>
            <a:r>
              <a:rPr kumimoji="0" lang="en-US" altLang="zh-CN" sz="1400" b="1" i="0" u="none" strike="noStrike" kern="0" cap="none" spc="0" normalizeH="0" baseline="0" noProof="0" dirty="0">
                <a:ln>
                  <a:noFill/>
                </a:ln>
                <a:solidFill>
                  <a:srgbClr val="FF0000"/>
                </a:solidFill>
                <a:effectLst/>
                <a:uLnTx/>
                <a:uFillTx/>
                <a:latin typeface="Arial Unicode MS" pitchFamily="34" charset="-122"/>
                <a:ea typeface="Arial Unicode MS" pitchFamily="34" charset="-122"/>
                <a:cs typeface="Arial Unicode MS" pitchFamily="34" charset="-122"/>
              </a:rPr>
              <a:t>perform read operation;</a:t>
            </a: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           … </a:t>
            </a: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charset="0"/>
              </a:rPr>
              <a:t>         </a:t>
            </a:r>
            <a:r>
              <a:rPr kumimoji="0" lang="en-US" altLang="zh-CN" sz="1200" b="1" i="0" u="none" strike="noStrike" kern="0" cap="none" spc="0" normalizeH="0" baseline="0" noProof="0" dirty="0">
                <a:ln>
                  <a:noFill/>
                </a:ln>
                <a:solidFill>
                  <a:srgbClr val="008080"/>
                </a:solidFill>
                <a:effectLst/>
                <a:uLnTx/>
                <a:uFillTx/>
                <a:latin typeface="Arial" charset="0"/>
              </a:rPr>
              <a:t>wait(</a:t>
            </a:r>
            <a:r>
              <a:rPr kumimoji="0" lang="en-US" altLang="zh-CN" sz="1200" b="1" i="0" u="none" strike="noStrike" kern="0" cap="none" spc="0" normalizeH="0" baseline="0" noProof="0" dirty="0" err="1">
                <a:ln>
                  <a:noFill/>
                </a:ln>
                <a:solidFill>
                  <a:srgbClr val="9900FF"/>
                </a:solidFill>
                <a:effectLst/>
                <a:uLnTx/>
                <a:uFillTx/>
                <a:latin typeface="Arial" charset="0"/>
              </a:rPr>
              <a:t>rmutex</a:t>
            </a:r>
            <a:r>
              <a:rPr kumimoji="0" lang="en-US" altLang="zh-CN" sz="1200" b="1" i="0" u="none" strike="noStrike" kern="0" cap="none" spc="0" normalizeH="0" baseline="0" noProof="0" dirty="0">
                <a:ln>
                  <a:noFill/>
                </a:ln>
                <a:solidFill>
                  <a:srgbClr val="008080"/>
                </a:solidFill>
                <a:effectLst/>
                <a:uLnTx/>
                <a:uFillTx/>
                <a:latin typeface="Arial" charset="0"/>
              </a:rPr>
              <a:t>);</a:t>
            </a: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008080"/>
                </a:solidFill>
                <a:effectLst/>
                <a:uLnTx/>
                <a:uFillTx/>
                <a:latin typeface="Arial" charset="0"/>
              </a:rPr>
              <a:t>         </a:t>
            </a:r>
            <a:r>
              <a:rPr kumimoji="0" lang="en-US" altLang="zh-CN" sz="1200" b="1" i="0" u="none" strike="noStrike" kern="0" cap="none" spc="0" normalizeH="0" baseline="0" noProof="0" dirty="0" err="1">
                <a:ln>
                  <a:noFill/>
                </a:ln>
                <a:solidFill>
                  <a:srgbClr val="9900FF"/>
                </a:solidFill>
                <a:effectLst/>
                <a:uLnTx/>
                <a:uFillTx/>
                <a:latin typeface="Arial" charset="0"/>
              </a:rPr>
              <a:t>readcount</a:t>
            </a:r>
            <a:r>
              <a:rPr kumimoji="0" lang="en-US" altLang="zh-CN" sz="1200" b="1" i="0" u="none" strike="noStrike" kern="0" cap="none" spc="0" normalizeH="0" baseline="0" noProof="0" dirty="0">
                <a:ln>
                  <a:noFill/>
                </a:ln>
                <a:solidFill>
                  <a:srgbClr val="9900FF"/>
                </a:solidFill>
                <a:effectLst/>
                <a:uLnTx/>
                <a:uFillTx/>
                <a:latin typeface="Arial" charset="0"/>
              </a:rPr>
              <a:t>∶=readcount-1;</a:t>
            </a: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008080"/>
                </a:solidFill>
                <a:effectLst/>
                <a:uLnTx/>
                <a:uFillTx/>
                <a:latin typeface="Arial" charset="0"/>
              </a:rPr>
              <a:t>         if </a:t>
            </a:r>
            <a:r>
              <a:rPr kumimoji="0" lang="en-US" altLang="zh-CN" sz="1200" b="1" i="0" u="none" strike="noStrike" kern="0" cap="none" spc="0" normalizeH="0" baseline="0" noProof="0" dirty="0" err="1">
                <a:ln>
                  <a:noFill/>
                </a:ln>
                <a:solidFill>
                  <a:srgbClr val="008080"/>
                </a:solidFill>
                <a:effectLst/>
                <a:uLnTx/>
                <a:uFillTx/>
                <a:latin typeface="Arial" charset="0"/>
              </a:rPr>
              <a:t>readcount</a:t>
            </a:r>
            <a:r>
              <a:rPr kumimoji="0" lang="en-US" altLang="zh-CN" sz="1200" b="1" i="0" u="none" strike="noStrike" kern="0" cap="none" spc="0" normalizeH="0" baseline="0" noProof="0" dirty="0">
                <a:ln>
                  <a:noFill/>
                </a:ln>
                <a:solidFill>
                  <a:srgbClr val="008080"/>
                </a:solidFill>
                <a:effectLst/>
                <a:uLnTx/>
                <a:uFillTx/>
                <a:latin typeface="Arial" charset="0"/>
              </a:rPr>
              <a:t>=0  then signal(</a:t>
            </a:r>
            <a:r>
              <a:rPr kumimoji="0" lang="en-US" altLang="zh-CN" sz="1200" b="1" i="0" u="none" strike="noStrike" kern="0" cap="none" spc="0" normalizeH="0" baseline="0" noProof="0" dirty="0" err="1">
                <a:ln>
                  <a:noFill/>
                </a:ln>
                <a:solidFill>
                  <a:srgbClr val="FF0000"/>
                </a:solidFill>
                <a:effectLst/>
                <a:uLnTx/>
                <a:uFillTx/>
                <a:latin typeface="Arial" charset="0"/>
              </a:rPr>
              <a:t>wmutex</a:t>
            </a:r>
            <a:r>
              <a:rPr kumimoji="0" lang="en-US" altLang="zh-CN" sz="1200" b="1" i="0" u="none" strike="noStrike" kern="0" cap="none" spc="0" normalizeH="0" baseline="0" noProof="0" dirty="0">
                <a:ln>
                  <a:noFill/>
                </a:ln>
                <a:solidFill>
                  <a:srgbClr val="008080"/>
                </a:solidFill>
                <a:effectLst/>
                <a:uLnTx/>
                <a:uFillTx/>
                <a:latin typeface="Arial" charset="0"/>
              </a:rPr>
              <a:t>);</a:t>
            </a: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008080"/>
                </a:solidFill>
                <a:effectLst/>
                <a:uLnTx/>
                <a:uFillTx/>
                <a:latin typeface="Arial" charset="0"/>
              </a:rPr>
              <a:t>         signal(</a:t>
            </a:r>
            <a:r>
              <a:rPr kumimoji="0" lang="en-US" altLang="zh-CN" sz="1200" b="1" i="0" u="none" strike="noStrike" kern="0" cap="none" spc="0" normalizeH="0" baseline="0" noProof="0" dirty="0" err="1">
                <a:ln>
                  <a:noFill/>
                </a:ln>
                <a:solidFill>
                  <a:srgbClr val="9900FF"/>
                </a:solidFill>
                <a:effectLst/>
                <a:uLnTx/>
                <a:uFillTx/>
                <a:latin typeface="Arial" charset="0"/>
              </a:rPr>
              <a:t>rmutex</a:t>
            </a:r>
            <a:r>
              <a:rPr kumimoji="0" lang="en-US" altLang="zh-CN" sz="1200" b="1" i="0" u="none" strike="noStrike" kern="0" cap="none" spc="0" normalizeH="0" baseline="0" noProof="0" dirty="0">
                <a:ln>
                  <a:noFill/>
                </a:ln>
                <a:solidFill>
                  <a:srgbClr val="008080"/>
                </a:solidFill>
                <a:effectLst/>
                <a:uLnTx/>
                <a:uFillTx/>
                <a:latin typeface="Arial" charset="0"/>
              </a:rPr>
              <a:t>);</a:t>
            </a: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charset="0"/>
              </a:rPr>
              <a:t>         until false;</a:t>
            </a:r>
          </a:p>
          <a:p>
            <a:pPr marL="0" marR="0" lvl="0" indent="0" algn="l" defTabSz="914400" eaLnBrk="1" fontAlgn="auto" latinLnBrk="0" hangingPunct="1">
              <a:lnSpc>
                <a:spcPct val="11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charset="0"/>
              </a:rPr>
              <a:t>       end</a:t>
            </a:r>
          </a:p>
        </p:txBody>
      </p:sp>
      <p:sp>
        <p:nvSpPr>
          <p:cNvPr id="14" name="Text Box 5"/>
          <p:cNvSpPr txBox="1">
            <a:spLocks noChangeArrowheads="1"/>
          </p:cNvSpPr>
          <p:nvPr/>
        </p:nvSpPr>
        <p:spPr bwMode="auto">
          <a:xfrm>
            <a:off x="5364088" y="2852936"/>
            <a:ext cx="3386296" cy="2793072"/>
          </a:xfrm>
          <a:prstGeom prst="rect">
            <a:avLst/>
          </a:prstGeom>
          <a:solidFill>
            <a:schemeClr val="bg2">
              <a:lumMod val="20000"/>
              <a:lumOff val="80000"/>
            </a:schemeClr>
          </a:solidFill>
          <a:ln w="28575">
            <a:solidFill>
              <a:srgbClr val="800000"/>
            </a:solidFill>
            <a:miter lim="800000"/>
            <a:headEnd/>
            <a:tailEnd/>
          </a:ln>
        </p:spPr>
        <p:txBody>
          <a:bodyPr wrap="square">
            <a:spAutoFit/>
          </a:bodyPr>
          <a:lstStyle/>
          <a:p>
            <a:pPr marL="0" marR="0" lvl="0" indent="0" algn="l" defTabSz="914400" eaLnBrk="1" fontAlgn="auto" latinLnBrk="0" hangingPunct="1">
              <a:lnSpc>
                <a:spcPct val="135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rPr>
              <a:t>   </a:t>
            </a:r>
            <a:r>
              <a:rPr kumimoji="0" lang="en-US" altLang="zh-CN" sz="1400" b="1" i="0" u="none" strike="noStrike" kern="0" cap="none" spc="0" normalizeH="0" baseline="0" noProof="0" dirty="0" err="1">
                <a:ln>
                  <a:noFill/>
                </a:ln>
                <a:solidFill>
                  <a:srgbClr val="CC3300"/>
                </a:solidFill>
                <a:effectLst/>
                <a:uLnTx/>
                <a:uFillTx/>
              </a:rPr>
              <a:t>writer:begin</a:t>
            </a:r>
            <a:endParaRPr kumimoji="0" lang="en-US" altLang="zh-CN" sz="1400" b="1" i="0" u="none" strike="noStrike" kern="0" cap="none" spc="0" normalizeH="0" baseline="0" noProof="0" dirty="0">
              <a:ln>
                <a:noFill/>
              </a:ln>
              <a:solidFill>
                <a:srgbClr val="CC3300"/>
              </a:solidFill>
              <a:effectLst/>
              <a:uLnTx/>
              <a:uFillTx/>
            </a:endParaRPr>
          </a:p>
          <a:p>
            <a:pPr marL="0" marR="0" lvl="0" indent="0" algn="l" defTabSz="914400" eaLnBrk="1" fontAlgn="auto" latinLnBrk="0" hangingPunct="1">
              <a:lnSpc>
                <a:spcPct val="135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rPr>
              <a:t>         repeat</a:t>
            </a:r>
          </a:p>
          <a:p>
            <a:pPr marL="0" marR="0" lvl="0" indent="0" algn="l" defTabSz="914400" eaLnBrk="1" fontAlgn="auto" latinLnBrk="0" hangingPunct="1">
              <a:lnSpc>
                <a:spcPct val="135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rPr>
              <a:t>         </a:t>
            </a:r>
            <a:r>
              <a:rPr kumimoji="0" lang="en-US" altLang="zh-CN" sz="1400" b="1" i="0" u="none" strike="noStrike" kern="0" cap="none" spc="0" normalizeH="0" baseline="0" noProof="0" dirty="0">
                <a:ln>
                  <a:noFill/>
                </a:ln>
                <a:solidFill>
                  <a:srgbClr val="008080"/>
                </a:solidFill>
                <a:effectLst/>
                <a:uLnTx/>
                <a:uFillTx/>
              </a:rPr>
              <a:t>wait(</a:t>
            </a:r>
            <a:r>
              <a:rPr kumimoji="0" lang="en-US" altLang="zh-CN" sz="1400" b="1" i="0" u="none" strike="noStrike" kern="0" cap="none" spc="0" normalizeH="0" baseline="0" noProof="0" dirty="0" err="1">
                <a:ln>
                  <a:noFill/>
                </a:ln>
                <a:solidFill>
                  <a:srgbClr val="008080"/>
                </a:solidFill>
                <a:effectLst/>
                <a:uLnTx/>
                <a:uFillTx/>
              </a:rPr>
              <a:t>wmutex</a:t>
            </a:r>
            <a:r>
              <a:rPr kumimoji="0" lang="en-US" altLang="zh-CN" sz="1400" b="1" i="0" u="none" strike="noStrike" kern="0" cap="none" spc="0" normalizeH="0" baseline="0" noProof="0" dirty="0">
                <a:ln>
                  <a:noFill/>
                </a:ln>
                <a:solidFill>
                  <a:srgbClr val="008080"/>
                </a:solidFill>
                <a:effectLst/>
                <a:uLnTx/>
                <a:uFillTx/>
              </a:rPr>
              <a:t>);</a:t>
            </a:r>
          </a:p>
          <a:p>
            <a:pPr marL="0" marR="0" lvl="0" indent="0" algn="l" defTabSz="914400" eaLnBrk="1" fontAlgn="auto" latinLnBrk="0" hangingPunct="1">
              <a:lnSpc>
                <a:spcPct val="135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rPr>
              <a:t>         </a:t>
            </a:r>
            <a:r>
              <a:rPr kumimoji="0" lang="en-US" altLang="zh-CN" sz="1400" b="1" i="0" u="none" strike="noStrike" kern="0" cap="none" spc="0" normalizeH="0" baseline="0" noProof="0" dirty="0">
                <a:ln>
                  <a:noFill/>
                </a:ln>
                <a:solidFill>
                  <a:srgbClr val="FF0000"/>
                </a:solidFill>
                <a:effectLst/>
                <a:uLnTx/>
                <a:uFillTx/>
              </a:rPr>
              <a:t>perform write operation;</a:t>
            </a:r>
          </a:p>
          <a:p>
            <a:pPr marL="0" marR="0" lvl="0" indent="0" algn="l" defTabSz="914400" eaLnBrk="1" fontAlgn="auto" latinLnBrk="0" hangingPunct="1">
              <a:lnSpc>
                <a:spcPct val="135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rPr>
              <a:t>         </a:t>
            </a:r>
            <a:r>
              <a:rPr kumimoji="0" lang="en-US" altLang="zh-CN" sz="1400" b="1" i="0" u="none" strike="noStrike" kern="0" cap="none" spc="0" normalizeH="0" baseline="0" noProof="0" dirty="0">
                <a:ln>
                  <a:noFill/>
                </a:ln>
                <a:solidFill>
                  <a:srgbClr val="008080"/>
                </a:solidFill>
                <a:effectLst/>
                <a:uLnTx/>
                <a:uFillTx/>
              </a:rPr>
              <a:t>signal(</a:t>
            </a:r>
            <a:r>
              <a:rPr kumimoji="0" lang="en-US" altLang="zh-CN" sz="1400" b="1" i="0" u="none" strike="noStrike" kern="0" cap="none" spc="0" normalizeH="0" baseline="0" noProof="0" dirty="0" err="1">
                <a:ln>
                  <a:noFill/>
                </a:ln>
                <a:solidFill>
                  <a:srgbClr val="008080"/>
                </a:solidFill>
                <a:effectLst/>
                <a:uLnTx/>
                <a:uFillTx/>
              </a:rPr>
              <a:t>wmutex</a:t>
            </a:r>
            <a:r>
              <a:rPr kumimoji="0" lang="en-US" altLang="zh-CN" sz="1400" b="1" i="0" u="none" strike="noStrike" kern="0" cap="none" spc="0" normalizeH="0" baseline="0" noProof="0" dirty="0">
                <a:ln>
                  <a:noFill/>
                </a:ln>
                <a:solidFill>
                  <a:srgbClr val="008080"/>
                </a:solidFill>
                <a:effectLst/>
                <a:uLnTx/>
                <a:uFillTx/>
              </a:rPr>
              <a:t>);</a:t>
            </a:r>
            <a:endParaRPr kumimoji="0" lang="en-US" altLang="zh-CN" sz="1400" b="1" i="0" u="none" strike="noStrike" kern="0" cap="none" spc="0" normalizeH="0" baseline="0" noProof="0" dirty="0">
              <a:ln>
                <a:noFill/>
              </a:ln>
              <a:solidFill>
                <a:srgbClr val="000000"/>
              </a:solidFill>
              <a:effectLst/>
              <a:uLnTx/>
              <a:uFillTx/>
            </a:endParaRPr>
          </a:p>
          <a:p>
            <a:pPr marL="0" marR="0" lvl="0" indent="0" algn="l" defTabSz="914400" eaLnBrk="1" fontAlgn="auto" latinLnBrk="0" hangingPunct="1">
              <a:lnSpc>
                <a:spcPct val="135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rPr>
              <a:t>         until false;</a:t>
            </a:r>
          </a:p>
          <a:p>
            <a:pPr marL="0" marR="0" lvl="0" indent="0" algn="l" defTabSz="914400" eaLnBrk="1" fontAlgn="auto" latinLnBrk="0" hangingPunct="1">
              <a:lnSpc>
                <a:spcPct val="135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rPr>
              <a:t>     </a:t>
            </a:r>
            <a:r>
              <a:rPr kumimoji="0" lang="en-US" altLang="zh-CN" sz="1400" b="1" i="0" u="none" strike="noStrike" kern="0" cap="none" spc="0" normalizeH="0" baseline="0" noProof="0" dirty="0">
                <a:ln>
                  <a:noFill/>
                </a:ln>
                <a:solidFill>
                  <a:srgbClr val="CC3300"/>
                </a:solidFill>
                <a:effectLst/>
                <a:uLnTx/>
                <a:uFillTx/>
              </a:rPr>
              <a:t>end</a:t>
            </a:r>
          </a:p>
          <a:p>
            <a:pPr marL="0" marR="0" lvl="0" indent="0" algn="l" defTabSz="914400" eaLnBrk="1" fontAlgn="auto" latinLnBrk="0" hangingPunct="1">
              <a:lnSpc>
                <a:spcPct val="135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rPr>
              <a:t>   </a:t>
            </a:r>
            <a:r>
              <a:rPr kumimoji="0" lang="en-US" altLang="zh-CN" sz="1400" b="1" i="0" u="none" strike="noStrike" kern="0" cap="none" spc="0" normalizeH="0" baseline="0" noProof="0" dirty="0" err="1">
                <a:ln>
                  <a:noFill/>
                </a:ln>
                <a:solidFill>
                  <a:srgbClr val="000000"/>
                </a:solidFill>
                <a:effectLst/>
                <a:uLnTx/>
                <a:uFillTx/>
              </a:rPr>
              <a:t>parend</a:t>
            </a:r>
            <a:endParaRPr kumimoji="0" lang="en-US" altLang="zh-CN" sz="1400" b="1" i="0" u="none" strike="noStrike" kern="0" cap="none" spc="0" normalizeH="0" baseline="0" noProof="0" dirty="0">
              <a:ln>
                <a:noFill/>
              </a:ln>
              <a:solidFill>
                <a:srgbClr val="000000"/>
              </a:solidFill>
              <a:effectLst/>
              <a:uLnTx/>
              <a:uFillTx/>
            </a:endParaRPr>
          </a:p>
          <a:p>
            <a:pPr marL="0" marR="0" lvl="0" indent="0" algn="l" defTabSz="914400" eaLnBrk="1" fontAlgn="auto" latinLnBrk="0" hangingPunct="1">
              <a:lnSpc>
                <a:spcPct val="135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rPr>
              <a:t>end </a:t>
            </a:r>
          </a:p>
        </p:txBody>
      </p:sp>
    </p:spTree>
    <p:extLst>
      <p:ext uri="{BB962C8B-B14F-4D97-AF65-F5344CB8AC3E}">
        <p14:creationId xmlns:p14="http://schemas.microsoft.com/office/powerpoint/2010/main" val="373301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 calcmode="lin" valueType="num">
                                      <p:cBhvr additive="base">
                                        <p:cTn id="7"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anim calcmode="lin" valueType="num">
                                      <p:cBhvr additive="base">
                                        <p:cTn id="13" dur="500" fill="hold"/>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xEl>
                                              <p:pRg st="7" end="7"/>
                                            </p:txEl>
                                          </p:spTgt>
                                        </p:tgtEl>
                                        <p:attrNameLst>
                                          <p:attrName>style.visibility</p:attrName>
                                        </p:attrNameLst>
                                      </p:cBhvr>
                                      <p:to>
                                        <p:strVal val="visible"/>
                                      </p:to>
                                    </p:set>
                                    <p:anim calcmode="lin" valueType="num">
                                      <p:cBhvr additive="base">
                                        <p:cTn id="19" dur="500" fill="hold"/>
                                        <p:tgtEl>
                                          <p:spTgt spid="12">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xEl>
                                              <p:pRg st="15" end="15"/>
                                            </p:txEl>
                                          </p:spTgt>
                                        </p:tgtEl>
                                        <p:attrNameLst>
                                          <p:attrName>style.visibility</p:attrName>
                                        </p:attrNameLst>
                                      </p:cBhvr>
                                      <p:to>
                                        <p:strVal val="visible"/>
                                      </p:to>
                                    </p:set>
                                    <p:anim calcmode="lin" valueType="num">
                                      <p:cBhvr additive="base">
                                        <p:cTn id="25" dur="500" fill="hold"/>
                                        <p:tgtEl>
                                          <p:spTgt spid="12">
                                            <p:txEl>
                                              <p:pRg st="15" end="1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anim calcmode="lin" valueType="num">
                                      <p:cBhvr additive="base">
                                        <p:cTn id="31" dur="500" fill="hold"/>
                                        <p:tgtEl>
                                          <p:spTgt spid="1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xEl>
                                              <p:pRg st="9" end="9"/>
                                            </p:txEl>
                                          </p:spTgt>
                                        </p:tgtEl>
                                        <p:attrNameLst>
                                          <p:attrName>style.visibility</p:attrName>
                                        </p:attrNameLst>
                                      </p:cBhvr>
                                      <p:to>
                                        <p:strVal val="visible"/>
                                      </p:to>
                                    </p:set>
                                    <p:anim calcmode="lin" valueType="num">
                                      <p:cBhvr additive="base">
                                        <p:cTn id="37" dur="500" fill="hold"/>
                                        <p:tgtEl>
                                          <p:spTgt spid="12">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xEl>
                                              <p:pRg st="13" end="13"/>
                                            </p:txEl>
                                          </p:spTgt>
                                        </p:tgtEl>
                                        <p:attrNameLst>
                                          <p:attrName>style.visibility</p:attrName>
                                        </p:attrNameLst>
                                      </p:cBhvr>
                                      <p:to>
                                        <p:strVal val="visible"/>
                                      </p:to>
                                    </p:set>
                                    <p:anim calcmode="lin" valueType="num">
                                      <p:cBhvr additive="base">
                                        <p:cTn id="43" dur="500" fill="hold"/>
                                        <p:tgtEl>
                                          <p:spTgt spid="12">
                                            <p:txEl>
                                              <p:pRg st="13" end="1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2">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2">
                                            <p:txEl>
                                              <p:pRg st="16" end="16"/>
                                            </p:txEl>
                                          </p:spTgt>
                                        </p:tgtEl>
                                        <p:attrNameLst>
                                          <p:attrName>style.visibility</p:attrName>
                                        </p:attrNameLst>
                                      </p:cBhvr>
                                      <p:to>
                                        <p:strVal val="visible"/>
                                      </p:to>
                                    </p:set>
                                    <p:anim calcmode="lin" valueType="num">
                                      <p:cBhvr additive="base">
                                        <p:cTn id="49" dur="500" fill="hold"/>
                                        <p:tgtEl>
                                          <p:spTgt spid="12">
                                            <p:txEl>
                                              <p:pRg st="16" end="1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2">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睡眠理发师</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0" name="Rectangle 2"/>
          <p:cNvSpPr txBox="1">
            <a:spLocks noRot="1" noChangeArrowheads="1"/>
          </p:cNvSpPr>
          <p:nvPr/>
        </p:nvSpPr>
        <p:spPr bwMode="auto">
          <a:xfrm>
            <a:off x="175593" y="1412776"/>
            <a:ext cx="8788895" cy="822920"/>
          </a:xfrm>
          <a:prstGeom prst="rect">
            <a:avLst/>
          </a:prstGeom>
          <a:solidFill>
            <a:srgbClr val="FFFFCC"/>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lvl="0" eaLnBrk="1" hangingPunct="1">
              <a:defRPr/>
            </a:pPr>
            <a:r>
              <a:rPr lang="zh-CN" altLang="en-US" sz="3200" b="1" kern="0" dirty="0">
                <a:solidFill>
                  <a:srgbClr val="000000"/>
                </a:solidFill>
                <a:latin typeface="Arial Black"/>
                <a:ea typeface="黑体" pitchFamily="2" charset="-122"/>
              </a:rPr>
              <a:t>利用</a:t>
            </a:r>
            <a:r>
              <a:rPr lang="zh-CN" altLang="en-US" sz="3200" b="1" kern="0" dirty="0">
                <a:solidFill>
                  <a:srgbClr val="FF0000"/>
                </a:solidFill>
                <a:latin typeface="Arial Black"/>
                <a:ea typeface="黑体" pitchFamily="2" charset="-122"/>
              </a:rPr>
              <a:t>信号量集</a:t>
            </a:r>
            <a:r>
              <a:rPr lang="zh-CN" altLang="en-US" sz="3200" b="1" kern="0" dirty="0">
                <a:solidFill>
                  <a:srgbClr val="000000"/>
                </a:solidFill>
                <a:latin typeface="Arial Black"/>
                <a:ea typeface="黑体" pitchFamily="2" charset="-122"/>
              </a:rPr>
              <a:t>机制解决读者</a:t>
            </a:r>
            <a:r>
              <a:rPr lang="en-US" altLang="zh-CN" sz="3200" b="1" kern="0" dirty="0">
                <a:solidFill>
                  <a:srgbClr val="000000"/>
                </a:solidFill>
                <a:latin typeface="Arial Black"/>
                <a:ea typeface="黑体" pitchFamily="2" charset="-122"/>
              </a:rPr>
              <a:t>-</a:t>
            </a:r>
            <a:r>
              <a:rPr lang="zh-CN" altLang="en-US" sz="3200" b="1" kern="0" dirty="0">
                <a:solidFill>
                  <a:srgbClr val="000000"/>
                </a:solidFill>
                <a:latin typeface="Arial Black"/>
                <a:ea typeface="黑体" pitchFamily="2" charset="-122"/>
              </a:rPr>
              <a:t>写者问题</a:t>
            </a:r>
            <a:endPar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endParaRPr>
          </a:p>
        </p:txBody>
      </p:sp>
      <p:sp>
        <p:nvSpPr>
          <p:cNvPr id="13" name="Rectangle 4"/>
          <p:cNvSpPr>
            <a:spLocks noChangeArrowheads="1"/>
          </p:cNvSpPr>
          <p:nvPr/>
        </p:nvSpPr>
        <p:spPr bwMode="auto">
          <a:xfrm>
            <a:off x="357608" y="2564904"/>
            <a:ext cx="8424863" cy="3508653"/>
          </a:xfrm>
          <a:prstGeom prst="rect">
            <a:avLst/>
          </a:prstGeom>
          <a:noFill/>
          <a:ln w="19050" algn="ctr">
            <a:noFill/>
            <a:miter lim="800000"/>
            <a:headEnd/>
            <a:tailEnd/>
          </a:ln>
        </p:spPr>
        <p:txBody>
          <a:bodyPr>
            <a:spAutoFit/>
          </a:bodyPr>
          <a:lstStyle/>
          <a:p>
            <a:pPr marL="342900" indent="-342900" algn="l" latinLnBrk="1">
              <a:lnSpc>
                <a:spcPct val="120000"/>
              </a:lnSpc>
              <a:spcBef>
                <a:spcPct val="50000"/>
              </a:spcBef>
              <a:spcAft>
                <a:spcPct val="35000"/>
              </a:spcAft>
              <a:buFont typeface="Wingdings" pitchFamily="2" charset="2"/>
              <a:buChar char="l"/>
            </a:pPr>
            <a:r>
              <a:rPr lang="zh-CN" altLang="en-US" b="1" dirty="0">
                <a:solidFill>
                  <a:schemeClr val="tx1"/>
                </a:solidFill>
                <a:latin typeface="微软雅黑" panose="020B0503020204020204" pitchFamily="34" charset="-122"/>
                <a:ea typeface="微软雅黑" panose="020B0503020204020204" pitchFamily="34" charset="-122"/>
              </a:rPr>
              <a:t>读者</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写者问题，增加了一条限制，即</a:t>
            </a:r>
            <a:r>
              <a:rPr lang="zh-CN" altLang="en-US" b="1" dirty="0">
                <a:solidFill>
                  <a:srgbClr val="FF0000"/>
                </a:solidFill>
                <a:latin typeface="微软雅黑" panose="020B0503020204020204" pitchFamily="34" charset="-122"/>
                <a:ea typeface="微软雅黑" panose="020B0503020204020204" pitchFamily="34" charset="-122"/>
              </a:rPr>
              <a:t>最多只允许</a:t>
            </a:r>
            <a:r>
              <a:rPr lang="en-US" altLang="zh-CN" b="1" dirty="0">
                <a:solidFill>
                  <a:srgbClr val="FF0000"/>
                </a:solidFill>
                <a:latin typeface="微软雅黑" panose="020B0503020204020204" pitchFamily="34" charset="-122"/>
                <a:ea typeface="微软雅黑" panose="020B0503020204020204" pitchFamily="34" charset="-122"/>
              </a:rPr>
              <a:t>RN</a:t>
            </a:r>
            <a:r>
              <a:rPr lang="zh-CN" altLang="en-US" b="1" dirty="0">
                <a:solidFill>
                  <a:srgbClr val="FF0000"/>
                </a:solidFill>
                <a:latin typeface="微软雅黑" panose="020B0503020204020204" pitchFamily="34" charset="-122"/>
                <a:ea typeface="微软雅黑" panose="020B0503020204020204" pitchFamily="34" charset="-122"/>
              </a:rPr>
              <a:t>个读者同时读</a:t>
            </a:r>
            <a:r>
              <a:rPr lang="zh-CN" altLang="en-US" b="1" dirty="0">
                <a:solidFill>
                  <a:schemeClr val="tx1"/>
                </a:solidFill>
                <a:latin typeface="微软雅黑" panose="020B0503020204020204" pitchFamily="34" charset="-122"/>
                <a:ea typeface="微软雅黑" panose="020B0503020204020204" pitchFamily="34" charset="-122"/>
              </a:rPr>
              <a:t>。</a:t>
            </a:r>
          </a:p>
          <a:p>
            <a:pPr marL="342900" indent="-342900" algn="l" latinLnBrk="1">
              <a:lnSpc>
                <a:spcPct val="120000"/>
              </a:lnSpc>
              <a:spcBef>
                <a:spcPct val="50000"/>
              </a:spcBef>
              <a:spcAft>
                <a:spcPct val="35000"/>
              </a:spcAft>
              <a:buFont typeface="Wingdings" pitchFamily="2" charset="2"/>
              <a:buChar char="l"/>
            </a:pPr>
            <a:r>
              <a:rPr lang="zh-CN" altLang="en-US" b="1" dirty="0">
                <a:solidFill>
                  <a:schemeClr val="tx1"/>
                </a:solidFill>
                <a:latin typeface="微软雅黑" panose="020B0503020204020204" pitchFamily="34" charset="-122"/>
                <a:ea typeface="微软雅黑" panose="020B0503020204020204" pitchFamily="34" charset="-122"/>
              </a:rPr>
              <a:t>为此，又引人了一个</a:t>
            </a:r>
            <a:r>
              <a:rPr lang="zh-CN" altLang="en-US" b="1" dirty="0">
                <a:solidFill>
                  <a:srgbClr val="FF0000"/>
                </a:solidFill>
                <a:latin typeface="微软雅黑" panose="020B0503020204020204" pitchFamily="34" charset="-122"/>
                <a:ea typeface="微软雅黑" panose="020B0503020204020204" pitchFamily="34" charset="-122"/>
              </a:rPr>
              <a:t>信号量</a:t>
            </a:r>
            <a:r>
              <a:rPr lang="en-US" altLang="zh-CN" b="1" dirty="0">
                <a:solidFill>
                  <a:srgbClr val="FF0000"/>
                </a:solidFill>
                <a:latin typeface="微软雅黑" panose="020B0503020204020204" pitchFamily="34" charset="-122"/>
                <a:ea typeface="微软雅黑" panose="020B0503020204020204" pitchFamily="34" charset="-122"/>
              </a:rPr>
              <a:t>L</a:t>
            </a:r>
            <a:r>
              <a:rPr lang="zh-CN" altLang="en-US" b="1" dirty="0">
                <a:solidFill>
                  <a:schemeClr val="tx1"/>
                </a:solidFill>
                <a:latin typeface="微软雅黑" panose="020B0503020204020204" pitchFamily="34" charset="-122"/>
                <a:ea typeface="微软雅黑" panose="020B0503020204020204" pitchFamily="34" charset="-122"/>
              </a:rPr>
              <a:t>，并赋予其</a:t>
            </a:r>
            <a:r>
              <a:rPr lang="zh-CN" altLang="en-US" b="1" dirty="0">
                <a:solidFill>
                  <a:srgbClr val="FF0000"/>
                </a:solidFill>
                <a:latin typeface="微软雅黑" panose="020B0503020204020204" pitchFamily="34" charset="-122"/>
                <a:ea typeface="微软雅黑" panose="020B0503020204020204" pitchFamily="34" charset="-122"/>
              </a:rPr>
              <a:t>初值为</a:t>
            </a:r>
            <a:r>
              <a:rPr lang="en-US" altLang="zh-CN" b="1" dirty="0">
                <a:solidFill>
                  <a:srgbClr val="FF0000"/>
                </a:solidFill>
                <a:latin typeface="微软雅黑" panose="020B0503020204020204" pitchFamily="34" charset="-122"/>
                <a:ea typeface="微软雅黑" panose="020B0503020204020204" pitchFamily="34" charset="-122"/>
              </a:rPr>
              <a:t>RN</a:t>
            </a:r>
            <a:r>
              <a:rPr lang="zh-CN" altLang="en-US" b="1" dirty="0">
                <a:solidFill>
                  <a:schemeClr val="tx1"/>
                </a:solidFill>
                <a:latin typeface="微软雅黑" panose="020B0503020204020204" pitchFamily="34" charset="-122"/>
                <a:ea typeface="微软雅黑" panose="020B0503020204020204" pitchFamily="34" charset="-122"/>
              </a:rPr>
              <a:t>，通过执行</a:t>
            </a:r>
            <a:r>
              <a:rPr lang="en-US" altLang="zh-CN" b="1" dirty="0">
                <a:solidFill>
                  <a:schemeClr val="tx1"/>
                </a:solidFill>
                <a:latin typeface="微软雅黑" panose="020B0503020204020204" pitchFamily="34" charset="-122"/>
                <a:ea typeface="微软雅黑" panose="020B0503020204020204" pitchFamily="34" charset="-122"/>
              </a:rPr>
              <a:t>wait(L,1,1)</a:t>
            </a:r>
            <a:r>
              <a:rPr lang="zh-CN" altLang="en-US" b="1" dirty="0">
                <a:solidFill>
                  <a:schemeClr val="tx1"/>
                </a:solidFill>
                <a:latin typeface="微软雅黑" panose="020B0503020204020204" pitchFamily="34" charset="-122"/>
                <a:ea typeface="微软雅黑" panose="020B0503020204020204" pitchFamily="34" charset="-122"/>
              </a:rPr>
              <a:t>操作，来控制读者的数目，每当有一个读者进入时，都要先执行</a:t>
            </a:r>
            <a:r>
              <a:rPr lang="en-US" altLang="zh-CN" b="1" dirty="0">
                <a:solidFill>
                  <a:schemeClr val="tx1"/>
                </a:solidFill>
                <a:latin typeface="微软雅黑" panose="020B0503020204020204" pitchFamily="34" charset="-122"/>
                <a:ea typeface="微软雅黑" panose="020B0503020204020204" pitchFamily="34" charset="-122"/>
              </a:rPr>
              <a:t>wait(L</a:t>
            </a:r>
            <a:r>
              <a:rPr lang="zh-CN" altLang="en-US" b="1" dirty="0">
                <a:solidFill>
                  <a:schemeClr val="tx1"/>
                </a:solidFill>
                <a:latin typeface="微软雅黑" panose="020B0503020204020204" pitchFamily="34" charset="-122"/>
                <a:ea typeface="微软雅黑" panose="020B0503020204020204" pitchFamily="34" charset="-122"/>
              </a:rPr>
              <a:t>，</a:t>
            </a:r>
            <a:r>
              <a:rPr lang="en-US" altLang="zh-CN" b="1" dirty="0">
                <a:solidFill>
                  <a:schemeClr val="tx1"/>
                </a:solidFill>
                <a:latin typeface="微软雅黑" panose="020B0503020204020204" pitchFamily="34" charset="-122"/>
                <a:ea typeface="微软雅黑" panose="020B0503020204020204" pitchFamily="34" charset="-122"/>
              </a:rPr>
              <a:t>1</a:t>
            </a:r>
            <a:r>
              <a:rPr lang="zh-CN" altLang="en-US" b="1" dirty="0">
                <a:solidFill>
                  <a:schemeClr val="tx1"/>
                </a:solidFill>
                <a:latin typeface="微软雅黑" panose="020B0503020204020204" pitchFamily="34" charset="-122"/>
                <a:ea typeface="微软雅黑" panose="020B0503020204020204" pitchFamily="34" charset="-122"/>
              </a:rPr>
              <a:t>，</a:t>
            </a:r>
            <a:r>
              <a:rPr lang="en-US" altLang="zh-CN" b="1" dirty="0">
                <a:solidFill>
                  <a:schemeClr val="tx1"/>
                </a:solidFill>
                <a:latin typeface="微软雅黑" panose="020B0503020204020204" pitchFamily="34" charset="-122"/>
                <a:ea typeface="微软雅黑" panose="020B0503020204020204" pitchFamily="34" charset="-122"/>
              </a:rPr>
              <a:t>1)</a:t>
            </a:r>
            <a:r>
              <a:rPr lang="zh-CN" altLang="en-US" b="1" dirty="0">
                <a:solidFill>
                  <a:schemeClr val="tx1"/>
                </a:solidFill>
                <a:latin typeface="微软雅黑" panose="020B0503020204020204" pitchFamily="34" charset="-122"/>
                <a:ea typeface="微软雅黑" panose="020B0503020204020204" pitchFamily="34" charset="-122"/>
              </a:rPr>
              <a:t>操作，使</a:t>
            </a:r>
            <a:r>
              <a:rPr lang="en-US" altLang="zh-CN" b="1" dirty="0">
                <a:solidFill>
                  <a:schemeClr val="tx1"/>
                </a:solidFill>
                <a:latin typeface="微软雅黑" panose="020B0503020204020204" pitchFamily="34" charset="-122"/>
                <a:ea typeface="微软雅黑" panose="020B0503020204020204" pitchFamily="34" charset="-122"/>
              </a:rPr>
              <a:t>L</a:t>
            </a:r>
            <a:r>
              <a:rPr lang="zh-CN" altLang="en-US" b="1" dirty="0">
                <a:solidFill>
                  <a:schemeClr val="tx1"/>
                </a:solidFill>
                <a:latin typeface="微软雅黑" panose="020B0503020204020204" pitchFamily="34" charset="-122"/>
                <a:ea typeface="微软雅黑" panose="020B0503020204020204" pitchFamily="34" charset="-122"/>
              </a:rPr>
              <a:t>的值减</a:t>
            </a:r>
            <a:r>
              <a:rPr lang="en-US" altLang="zh-CN" b="1" dirty="0">
                <a:solidFill>
                  <a:schemeClr val="tx1"/>
                </a:solidFill>
                <a:latin typeface="微软雅黑" panose="020B0503020204020204" pitchFamily="34" charset="-122"/>
                <a:ea typeface="微软雅黑" panose="020B0503020204020204" pitchFamily="34" charset="-122"/>
              </a:rPr>
              <a:t>1</a:t>
            </a:r>
            <a:r>
              <a:rPr lang="zh-CN" altLang="en-US" b="1" dirty="0">
                <a:solidFill>
                  <a:schemeClr val="tx1"/>
                </a:solidFill>
                <a:latin typeface="微软雅黑" panose="020B0503020204020204" pitchFamily="34" charset="-122"/>
                <a:ea typeface="微软雅黑" panose="020B0503020204020204" pitchFamily="34" charset="-122"/>
              </a:rPr>
              <a:t>。当有</a:t>
            </a:r>
            <a:r>
              <a:rPr lang="en-US" altLang="zh-CN" b="1" dirty="0">
                <a:solidFill>
                  <a:schemeClr val="tx1"/>
                </a:solidFill>
                <a:latin typeface="微软雅黑" panose="020B0503020204020204" pitchFamily="34" charset="-122"/>
                <a:ea typeface="微软雅黑" panose="020B0503020204020204" pitchFamily="34" charset="-122"/>
              </a:rPr>
              <a:t>RN</a:t>
            </a:r>
            <a:r>
              <a:rPr lang="zh-CN" altLang="en-US" b="1" dirty="0">
                <a:solidFill>
                  <a:schemeClr val="tx1"/>
                </a:solidFill>
                <a:latin typeface="微软雅黑" panose="020B0503020204020204" pitchFamily="34" charset="-122"/>
                <a:ea typeface="微软雅黑" panose="020B0503020204020204" pitchFamily="34" charset="-122"/>
              </a:rPr>
              <a:t>个读者进入读后，</a:t>
            </a:r>
            <a:r>
              <a:rPr lang="en-US" altLang="zh-CN" b="1" dirty="0">
                <a:solidFill>
                  <a:schemeClr val="tx1"/>
                </a:solidFill>
                <a:latin typeface="微软雅黑" panose="020B0503020204020204" pitchFamily="34" charset="-122"/>
                <a:ea typeface="微软雅黑" panose="020B0503020204020204" pitchFamily="34" charset="-122"/>
              </a:rPr>
              <a:t>L</a:t>
            </a:r>
            <a:r>
              <a:rPr lang="zh-CN" altLang="en-US" b="1" dirty="0">
                <a:solidFill>
                  <a:schemeClr val="tx1"/>
                </a:solidFill>
                <a:latin typeface="微软雅黑" panose="020B0503020204020204" pitchFamily="34" charset="-122"/>
                <a:ea typeface="微软雅黑" panose="020B0503020204020204" pitchFamily="34" charset="-122"/>
              </a:rPr>
              <a:t>便减力</a:t>
            </a:r>
            <a:r>
              <a:rPr lang="en-US" altLang="zh-CN" b="1" dirty="0">
                <a:solidFill>
                  <a:schemeClr val="tx1"/>
                </a:solidFill>
                <a:latin typeface="微软雅黑" panose="020B0503020204020204" pitchFamily="34" charset="-122"/>
                <a:ea typeface="微软雅黑" panose="020B0503020204020204" pitchFamily="34" charset="-122"/>
              </a:rPr>
              <a:t>0</a:t>
            </a:r>
            <a:r>
              <a:rPr lang="zh-CN" altLang="en-US" b="1" dirty="0">
                <a:solidFill>
                  <a:schemeClr val="tx1"/>
                </a:solidFill>
                <a:latin typeface="微软雅黑" panose="020B0503020204020204" pitchFamily="34" charset="-122"/>
                <a:ea typeface="微软雅黑" panose="020B0503020204020204" pitchFamily="34" charset="-122"/>
              </a:rPr>
              <a:t>，第</a:t>
            </a:r>
            <a:r>
              <a:rPr lang="en-US" altLang="zh-CN" b="1" dirty="0">
                <a:solidFill>
                  <a:schemeClr val="tx1"/>
                </a:solidFill>
                <a:latin typeface="微软雅黑" panose="020B0503020204020204" pitchFamily="34" charset="-122"/>
                <a:ea typeface="微软雅黑" panose="020B0503020204020204" pitchFamily="34" charset="-122"/>
              </a:rPr>
              <a:t>RN</a:t>
            </a:r>
            <a:r>
              <a:rPr lang="zh-CN" altLang="en-US" b="1" dirty="0">
                <a:solidFill>
                  <a:schemeClr val="tx1"/>
                </a:solidFill>
                <a:latin typeface="微软雅黑" panose="020B0503020204020204" pitchFamily="34" charset="-122"/>
                <a:ea typeface="微软雅黑" panose="020B0503020204020204" pitchFamily="34" charset="-122"/>
              </a:rPr>
              <a:t>＋</a:t>
            </a:r>
            <a:r>
              <a:rPr lang="en-US" altLang="zh-CN" b="1" dirty="0">
                <a:solidFill>
                  <a:schemeClr val="tx1"/>
                </a:solidFill>
                <a:latin typeface="微软雅黑" panose="020B0503020204020204" pitchFamily="34" charset="-122"/>
                <a:ea typeface="微软雅黑" panose="020B0503020204020204" pitchFamily="34" charset="-122"/>
              </a:rPr>
              <a:t>1</a:t>
            </a:r>
            <a:r>
              <a:rPr lang="zh-CN" altLang="en-US" b="1" dirty="0">
                <a:solidFill>
                  <a:schemeClr val="tx1"/>
                </a:solidFill>
                <a:latin typeface="微软雅黑" panose="020B0503020204020204" pitchFamily="34" charset="-122"/>
                <a:ea typeface="微软雅黑" panose="020B0503020204020204" pitchFamily="34" charset="-122"/>
              </a:rPr>
              <a:t>个读者要进入读时，必然会因</a:t>
            </a:r>
            <a:r>
              <a:rPr lang="en-US" altLang="zh-CN" b="1" dirty="0">
                <a:solidFill>
                  <a:schemeClr val="tx1"/>
                </a:solidFill>
                <a:latin typeface="微软雅黑" panose="020B0503020204020204" pitchFamily="34" charset="-122"/>
                <a:ea typeface="微软雅黑" panose="020B0503020204020204" pitchFamily="34" charset="-122"/>
              </a:rPr>
              <a:t>wait(L</a:t>
            </a:r>
            <a:r>
              <a:rPr lang="zh-CN" altLang="en-US" b="1" dirty="0">
                <a:solidFill>
                  <a:schemeClr val="tx1"/>
                </a:solidFill>
                <a:latin typeface="微软雅黑" panose="020B0503020204020204" pitchFamily="34" charset="-122"/>
                <a:ea typeface="微软雅黑" panose="020B0503020204020204" pitchFamily="34" charset="-122"/>
              </a:rPr>
              <a:t>，</a:t>
            </a:r>
            <a:r>
              <a:rPr lang="en-US" altLang="zh-CN" b="1" dirty="0">
                <a:solidFill>
                  <a:schemeClr val="tx1"/>
                </a:solidFill>
                <a:latin typeface="微软雅黑" panose="020B0503020204020204" pitchFamily="34" charset="-122"/>
                <a:ea typeface="微软雅黑" panose="020B0503020204020204" pitchFamily="34" charset="-122"/>
              </a:rPr>
              <a:t>1</a:t>
            </a:r>
            <a:r>
              <a:rPr lang="zh-CN" altLang="en-US" b="1" dirty="0">
                <a:solidFill>
                  <a:schemeClr val="tx1"/>
                </a:solidFill>
                <a:latin typeface="微软雅黑" panose="020B0503020204020204" pitchFamily="34" charset="-122"/>
                <a:ea typeface="微软雅黑" panose="020B0503020204020204" pitchFamily="34" charset="-122"/>
              </a:rPr>
              <a:t>，</a:t>
            </a:r>
            <a:r>
              <a:rPr lang="en-US" altLang="zh-CN" b="1" dirty="0">
                <a:solidFill>
                  <a:schemeClr val="tx1"/>
                </a:solidFill>
                <a:latin typeface="微软雅黑" panose="020B0503020204020204" pitchFamily="34" charset="-122"/>
                <a:ea typeface="微软雅黑" panose="020B0503020204020204" pitchFamily="34" charset="-122"/>
              </a:rPr>
              <a:t>1)</a:t>
            </a:r>
            <a:r>
              <a:rPr lang="zh-CN" altLang="en-US" b="1" dirty="0">
                <a:solidFill>
                  <a:schemeClr val="tx1"/>
                </a:solidFill>
                <a:latin typeface="微软雅黑" panose="020B0503020204020204" pitchFamily="34" charset="-122"/>
                <a:ea typeface="微软雅黑" panose="020B0503020204020204" pitchFamily="34" charset="-122"/>
              </a:rPr>
              <a:t>操作失败而阻塞。</a:t>
            </a:r>
          </a:p>
        </p:txBody>
      </p:sp>
    </p:spTree>
    <p:extLst>
      <p:ext uri="{BB962C8B-B14F-4D97-AF65-F5344CB8AC3E}">
        <p14:creationId xmlns:p14="http://schemas.microsoft.com/office/powerpoint/2010/main" val="200618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睡眠理发师</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0" name="Rectangle 2"/>
          <p:cNvSpPr txBox="1">
            <a:spLocks noRot="1" noChangeArrowheads="1"/>
          </p:cNvSpPr>
          <p:nvPr/>
        </p:nvSpPr>
        <p:spPr bwMode="auto">
          <a:xfrm>
            <a:off x="175593" y="1412776"/>
            <a:ext cx="8788895" cy="822920"/>
          </a:xfrm>
          <a:prstGeom prst="rect">
            <a:avLst/>
          </a:prstGeom>
          <a:solidFill>
            <a:srgbClr val="FFFFCC"/>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lvl="0" eaLnBrk="1" hangingPunct="1">
              <a:defRPr/>
            </a:pPr>
            <a:r>
              <a:rPr lang="zh-CN" altLang="en-US" sz="3200" b="1" kern="0" dirty="0">
                <a:solidFill>
                  <a:srgbClr val="000000"/>
                </a:solidFill>
                <a:latin typeface="Arial Black"/>
                <a:ea typeface="黑体" pitchFamily="2" charset="-122"/>
              </a:rPr>
              <a:t>利用</a:t>
            </a:r>
            <a:r>
              <a:rPr lang="zh-CN" altLang="en-US" sz="3200" b="1" kern="0" dirty="0">
                <a:solidFill>
                  <a:srgbClr val="FF0000"/>
                </a:solidFill>
                <a:latin typeface="Arial Black"/>
                <a:ea typeface="黑体" pitchFamily="2" charset="-122"/>
              </a:rPr>
              <a:t>信号量集</a:t>
            </a:r>
            <a:r>
              <a:rPr lang="zh-CN" altLang="en-US" sz="3200" b="1" kern="0" dirty="0">
                <a:solidFill>
                  <a:srgbClr val="000000"/>
                </a:solidFill>
                <a:latin typeface="Arial Black"/>
                <a:ea typeface="黑体" pitchFamily="2" charset="-122"/>
              </a:rPr>
              <a:t>机制解决读者</a:t>
            </a:r>
            <a:r>
              <a:rPr lang="en-US" altLang="zh-CN" sz="3200" b="1" kern="0" dirty="0">
                <a:solidFill>
                  <a:srgbClr val="000000"/>
                </a:solidFill>
                <a:latin typeface="Arial Black"/>
                <a:ea typeface="黑体" pitchFamily="2" charset="-122"/>
              </a:rPr>
              <a:t>-</a:t>
            </a:r>
            <a:r>
              <a:rPr lang="zh-CN" altLang="en-US" sz="3200" b="1" kern="0" dirty="0">
                <a:solidFill>
                  <a:srgbClr val="000000"/>
                </a:solidFill>
                <a:latin typeface="Arial Black"/>
                <a:ea typeface="黑体" pitchFamily="2" charset="-122"/>
              </a:rPr>
              <a:t>写者问题</a:t>
            </a:r>
            <a:endPar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endParaRPr>
          </a:p>
        </p:txBody>
      </p:sp>
      <p:sp>
        <p:nvSpPr>
          <p:cNvPr id="12" name="Rectangle 4"/>
          <p:cNvSpPr>
            <a:spLocks noChangeArrowheads="1"/>
          </p:cNvSpPr>
          <p:nvPr/>
        </p:nvSpPr>
        <p:spPr bwMode="auto">
          <a:xfrm>
            <a:off x="539552" y="2490548"/>
            <a:ext cx="4572000" cy="4093428"/>
          </a:xfrm>
          <a:prstGeom prst="rect">
            <a:avLst/>
          </a:prstGeom>
          <a:solidFill>
            <a:schemeClr val="bg2">
              <a:lumMod val="20000"/>
              <a:lumOff val="80000"/>
            </a:schemeClr>
          </a:solidFill>
          <a:ln w="9525">
            <a:noFill/>
            <a:miter lim="800000"/>
            <a:headEnd/>
            <a:tailEnd/>
          </a:ln>
        </p:spPr>
        <p:txBody>
          <a:bodyPr>
            <a:spAutoFit/>
          </a:bodyPr>
          <a:lstStyle/>
          <a:p>
            <a:pPr algn="l">
              <a:spcBef>
                <a:spcPct val="50000"/>
              </a:spcBef>
            </a:pPr>
            <a:r>
              <a:rPr lang="en-US" altLang="zh-CN" sz="2000" dirty="0" err="1">
                <a:solidFill>
                  <a:srgbClr val="000000"/>
                </a:solidFill>
                <a:latin typeface="Arial Unicode MS" pitchFamily="34" charset="-122"/>
                <a:ea typeface="Arial Unicode MS" pitchFamily="34" charset="-122"/>
                <a:cs typeface="Arial Unicode MS" pitchFamily="34" charset="-122"/>
              </a:rPr>
              <a:t>writer:begin</a:t>
            </a:r>
            <a:endParaRPr lang="en-US" altLang="zh-CN" sz="2000" dirty="0">
              <a:solidFill>
                <a:srgbClr val="000000"/>
              </a:solidFill>
              <a:latin typeface="Arial Unicode MS" pitchFamily="34" charset="-122"/>
              <a:ea typeface="Arial Unicode MS" pitchFamily="34" charset="-122"/>
              <a:cs typeface="Arial Unicode MS" pitchFamily="34" charset="-122"/>
            </a:endParaRPr>
          </a:p>
          <a:p>
            <a:pPr algn="l">
              <a:spcBef>
                <a:spcPct val="50000"/>
              </a:spcBef>
            </a:pPr>
            <a:r>
              <a:rPr lang="en-US" altLang="zh-CN" sz="2000" dirty="0">
                <a:solidFill>
                  <a:srgbClr val="000000"/>
                </a:solidFill>
                <a:latin typeface="Arial Unicode MS" pitchFamily="34" charset="-122"/>
                <a:ea typeface="Arial Unicode MS" pitchFamily="34" charset="-122"/>
                <a:cs typeface="Arial Unicode MS" pitchFamily="34" charset="-122"/>
              </a:rPr>
              <a:t>         repeat</a:t>
            </a:r>
          </a:p>
          <a:p>
            <a:pPr algn="l">
              <a:spcBef>
                <a:spcPct val="50000"/>
              </a:spcBef>
            </a:pPr>
            <a:r>
              <a:rPr lang="en-US" altLang="zh-CN" sz="2000" dirty="0">
                <a:solidFill>
                  <a:srgbClr val="000000"/>
                </a:solidFill>
                <a:latin typeface="Arial Unicode MS" pitchFamily="34" charset="-122"/>
                <a:ea typeface="Arial Unicode MS" pitchFamily="34" charset="-122"/>
                <a:cs typeface="Arial Unicode MS" pitchFamily="34" charset="-122"/>
              </a:rPr>
              <a:t>         </a:t>
            </a:r>
            <a:r>
              <a:rPr lang="en-US" altLang="zh-CN" sz="2000" b="1" dirty="0" err="1">
                <a:solidFill>
                  <a:srgbClr val="008080"/>
                </a:solidFill>
                <a:latin typeface="Arial Unicode MS" pitchFamily="34" charset="-122"/>
                <a:ea typeface="Arial Unicode MS" pitchFamily="34" charset="-122"/>
                <a:cs typeface="Arial Unicode MS" pitchFamily="34" charset="-122"/>
              </a:rPr>
              <a:t>Swait</a:t>
            </a:r>
            <a:r>
              <a:rPr lang="en-US" altLang="zh-CN" sz="2000" b="1" dirty="0">
                <a:solidFill>
                  <a:srgbClr val="008080"/>
                </a:solidFill>
                <a:latin typeface="Arial Unicode MS" pitchFamily="34" charset="-122"/>
                <a:ea typeface="Arial Unicode MS" pitchFamily="34" charset="-122"/>
                <a:cs typeface="Arial Unicode MS" pitchFamily="34" charset="-122"/>
              </a:rPr>
              <a:t>(mx,1,1; L,RN,0);</a:t>
            </a:r>
          </a:p>
          <a:p>
            <a:pPr algn="l">
              <a:spcBef>
                <a:spcPct val="50000"/>
              </a:spcBef>
            </a:pPr>
            <a:r>
              <a:rPr lang="en-US" altLang="zh-CN" sz="2000" b="1" dirty="0">
                <a:solidFill>
                  <a:srgbClr val="000000"/>
                </a:solidFill>
                <a:latin typeface="Arial Unicode MS" pitchFamily="34" charset="-122"/>
                <a:ea typeface="Arial Unicode MS" pitchFamily="34" charset="-122"/>
                <a:cs typeface="Arial Unicode MS" pitchFamily="34" charset="-122"/>
              </a:rPr>
              <a:t>         </a:t>
            </a:r>
            <a:r>
              <a:rPr lang="en-US" altLang="zh-CN" sz="2000" b="1" dirty="0">
                <a:solidFill>
                  <a:srgbClr val="FF0000"/>
                </a:solidFill>
                <a:latin typeface="Arial Unicode MS" pitchFamily="34" charset="-122"/>
                <a:ea typeface="Arial Unicode MS" pitchFamily="34" charset="-122"/>
                <a:cs typeface="Arial Unicode MS" pitchFamily="34" charset="-122"/>
              </a:rPr>
              <a:t>perform write operation</a:t>
            </a:r>
            <a:r>
              <a:rPr lang="en-US" altLang="zh-CN" sz="2000" b="1" dirty="0">
                <a:solidFill>
                  <a:srgbClr val="000000"/>
                </a:solidFill>
                <a:latin typeface="Arial Unicode MS" pitchFamily="34" charset="-122"/>
                <a:ea typeface="Arial Unicode MS" pitchFamily="34" charset="-122"/>
                <a:cs typeface="Arial Unicode MS" pitchFamily="34" charset="-122"/>
              </a:rPr>
              <a:t>;</a:t>
            </a:r>
          </a:p>
          <a:p>
            <a:pPr algn="l">
              <a:spcBef>
                <a:spcPct val="50000"/>
              </a:spcBef>
            </a:pPr>
            <a:r>
              <a:rPr lang="en-US" altLang="zh-CN" sz="2000" b="1" dirty="0">
                <a:solidFill>
                  <a:srgbClr val="000000"/>
                </a:solidFill>
                <a:latin typeface="Arial Unicode MS" pitchFamily="34" charset="-122"/>
                <a:ea typeface="Arial Unicode MS" pitchFamily="34" charset="-122"/>
                <a:cs typeface="Arial Unicode MS" pitchFamily="34" charset="-122"/>
              </a:rPr>
              <a:t>         </a:t>
            </a:r>
            <a:r>
              <a:rPr lang="en-US" altLang="zh-CN" sz="2000" b="1" dirty="0" err="1">
                <a:solidFill>
                  <a:srgbClr val="008080"/>
                </a:solidFill>
                <a:latin typeface="Arial Unicode MS" pitchFamily="34" charset="-122"/>
                <a:ea typeface="Arial Unicode MS" pitchFamily="34" charset="-122"/>
                <a:cs typeface="Arial Unicode MS" pitchFamily="34" charset="-122"/>
              </a:rPr>
              <a:t>Ssignal</a:t>
            </a:r>
            <a:r>
              <a:rPr lang="en-US" altLang="zh-CN" sz="2000" b="1" dirty="0">
                <a:solidFill>
                  <a:srgbClr val="008080"/>
                </a:solidFill>
                <a:latin typeface="Arial Unicode MS" pitchFamily="34" charset="-122"/>
                <a:ea typeface="Arial Unicode MS" pitchFamily="34" charset="-122"/>
                <a:cs typeface="Arial Unicode MS" pitchFamily="34" charset="-122"/>
              </a:rPr>
              <a:t>(mx,1);</a:t>
            </a:r>
            <a:endParaRPr lang="en-US" altLang="zh-CN" sz="2000" b="1" dirty="0">
              <a:solidFill>
                <a:srgbClr val="000000"/>
              </a:solidFill>
              <a:latin typeface="Arial Unicode MS" pitchFamily="34" charset="-122"/>
              <a:ea typeface="Arial Unicode MS" pitchFamily="34" charset="-122"/>
              <a:cs typeface="Arial Unicode MS" pitchFamily="34" charset="-122"/>
            </a:endParaRPr>
          </a:p>
          <a:p>
            <a:pPr algn="l">
              <a:spcBef>
                <a:spcPct val="50000"/>
              </a:spcBef>
            </a:pPr>
            <a:r>
              <a:rPr lang="en-US" altLang="zh-CN" sz="2000" dirty="0">
                <a:solidFill>
                  <a:srgbClr val="000000"/>
                </a:solidFill>
                <a:latin typeface="Arial Unicode MS" pitchFamily="34" charset="-122"/>
                <a:ea typeface="Arial Unicode MS" pitchFamily="34" charset="-122"/>
                <a:cs typeface="Arial Unicode MS" pitchFamily="34" charset="-122"/>
              </a:rPr>
              <a:t>         until false;</a:t>
            </a:r>
          </a:p>
          <a:p>
            <a:pPr algn="l">
              <a:spcBef>
                <a:spcPct val="50000"/>
              </a:spcBef>
            </a:pPr>
            <a:r>
              <a:rPr lang="en-US" altLang="zh-CN" sz="2000" dirty="0">
                <a:solidFill>
                  <a:srgbClr val="000000"/>
                </a:solidFill>
                <a:latin typeface="Arial Unicode MS" pitchFamily="34" charset="-122"/>
                <a:ea typeface="Arial Unicode MS" pitchFamily="34" charset="-122"/>
                <a:cs typeface="Arial Unicode MS" pitchFamily="34" charset="-122"/>
              </a:rPr>
              <a:t>      end</a:t>
            </a:r>
          </a:p>
          <a:p>
            <a:pPr algn="l">
              <a:spcBef>
                <a:spcPct val="50000"/>
              </a:spcBef>
            </a:pPr>
            <a:r>
              <a:rPr lang="en-US" altLang="zh-CN" sz="2000" dirty="0">
                <a:solidFill>
                  <a:srgbClr val="000000"/>
                </a:solidFill>
                <a:latin typeface="Arial Unicode MS" pitchFamily="34" charset="-122"/>
                <a:ea typeface="Arial Unicode MS" pitchFamily="34" charset="-122"/>
                <a:cs typeface="Arial Unicode MS" pitchFamily="34" charset="-122"/>
              </a:rPr>
              <a:t>    </a:t>
            </a:r>
            <a:r>
              <a:rPr lang="en-US" altLang="zh-CN" sz="2000" dirty="0" err="1">
                <a:solidFill>
                  <a:srgbClr val="000000"/>
                </a:solidFill>
                <a:latin typeface="Arial Unicode MS" pitchFamily="34" charset="-122"/>
                <a:ea typeface="Arial Unicode MS" pitchFamily="34" charset="-122"/>
                <a:cs typeface="Arial Unicode MS" pitchFamily="34" charset="-122"/>
              </a:rPr>
              <a:t>parend</a:t>
            </a:r>
            <a:endParaRPr lang="en-US" altLang="zh-CN" sz="2000" dirty="0">
              <a:solidFill>
                <a:srgbClr val="000000"/>
              </a:solidFill>
              <a:latin typeface="Arial Unicode MS" pitchFamily="34" charset="-122"/>
              <a:ea typeface="Arial Unicode MS" pitchFamily="34" charset="-122"/>
              <a:cs typeface="Arial Unicode MS" pitchFamily="34" charset="-122"/>
            </a:endParaRPr>
          </a:p>
          <a:p>
            <a:pPr algn="l">
              <a:spcBef>
                <a:spcPct val="50000"/>
              </a:spcBef>
            </a:pPr>
            <a:r>
              <a:rPr lang="en-US" altLang="zh-CN" sz="2000" dirty="0">
                <a:solidFill>
                  <a:srgbClr val="000000"/>
                </a:solidFill>
                <a:latin typeface="Arial Unicode MS" pitchFamily="34" charset="-122"/>
                <a:ea typeface="Arial Unicode MS" pitchFamily="34" charset="-122"/>
                <a:cs typeface="Arial Unicode MS" pitchFamily="34" charset="-122"/>
              </a:rPr>
              <a:t>  end </a:t>
            </a:r>
          </a:p>
        </p:txBody>
      </p:sp>
      <p:sp>
        <p:nvSpPr>
          <p:cNvPr id="14" name="AutoShape 6"/>
          <p:cNvSpPr>
            <a:spLocks/>
          </p:cNvSpPr>
          <p:nvPr/>
        </p:nvSpPr>
        <p:spPr bwMode="auto">
          <a:xfrm>
            <a:off x="4185051" y="2219058"/>
            <a:ext cx="4176713" cy="1511300"/>
          </a:xfrm>
          <a:prstGeom prst="borderCallout1">
            <a:avLst>
              <a:gd name="adj1" fmla="val 7565"/>
              <a:gd name="adj2" fmla="val -1824"/>
              <a:gd name="adj3" fmla="val 97898"/>
              <a:gd name="adj4" fmla="val -10907"/>
            </a:avLst>
          </a:prstGeom>
          <a:solidFill>
            <a:srgbClr val="FFFF99"/>
          </a:solidFill>
          <a:ln w="952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rPr>
              <a:t>If  mx &gt; =1 and  L&gt;=RN then  mx:=mx-1;   L:=L-RN;</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rPr>
              <a:t>   Else       waiting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rPr>
              <a:t>   </a:t>
            </a:r>
            <a:r>
              <a:rPr kumimoji="0" lang="en-US" altLang="zh-CN" sz="1800" b="0" i="0" u="none" strike="noStrike" kern="0" cap="none" spc="0" normalizeH="0" baseline="0" noProof="0" dirty="0" err="1">
                <a:ln>
                  <a:noFill/>
                </a:ln>
                <a:solidFill>
                  <a:srgbClr val="000000"/>
                </a:solidFill>
                <a:effectLst/>
                <a:uLnTx/>
                <a:uFillTx/>
              </a:rPr>
              <a:t>endif</a:t>
            </a:r>
            <a:r>
              <a:rPr kumimoji="0" lang="en-US" altLang="zh-CN" sz="1800" b="0" i="0" u="none" strike="noStrike" kern="0" cap="none" spc="0" normalizeH="0" baseline="0" noProof="0" dirty="0">
                <a:ln>
                  <a:noFill/>
                </a:ln>
                <a:solidFill>
                  <a:srgbClr val="000000"/>
                </a:solidFill>
                <a:effectLst/>
                <a:uLnTx/>
                <a:uFillTx/>
              </a:rPr>
              <a:t> </a:t>
            </a:r>
          </a:p>
        </p:txBody>
      </p:sp>
      <p:sp>
        <p:nvSpPr>
          <p:cNvPr id="15" name="AutoShape 7"/>
          <p:cNvSpPr>
            <a:spLocks/>
          </p:cNvSpPr>
          <p:nvPr/>
        </p:nvSpPr>
        <p:spPr bwMode="auto">
          <a:xfrm>
            <a:off x="4688851" y="4789353"/>
            <a:ext cx="3241675" cy="504825"/>
          </a:xfrm>
          <a:prstGeom prst="borderCallout1">
            <a:avLst>
              <a:gd name="adj1" fmla="val 22644"/>
              <a:gd name="adj2" fmla="val -2352"/>
              <a:gd name="adj3" fmla="val -49685"/>
              <a:gd name="adj4" fmla="val -53870"/>
            </a:avLst>
          </a:prstGeom>
          <a:solidFill>
            <a:srgbClr val="FF9900"/>
          </a:solidFill>
          <a:ln w="952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mx :=mx+1</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       </a:t>
            </a:r>
          </a:p>
        </p:txBody>
      </p:sp>
    </p:spTree>
    <p:extLst>
      <p:ext uri="{BB962C8B-B14F-4D97-AF65-F5344CB8AC3E}">
        <p14:creationId xmlns:p14="http://schemas.microsoft.com/office/powerpoint/2010/main" val="275753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睡眠理发师</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3" name="标题 1"/>
          <p:cNvSpPr txBox="1">
            <a:spLocks/>
          </p:cNvSpPr>
          <p:nvPr/>
        </p:nvSpPr>
        <p:spPr bwMode="auto">
          <a:xfrm>
            <a:off x="154434" y="1553344"/>
            <a:ext cx="8540750" cy="93749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algn="l"/>
            <a:r>
              <a:rPr kumimoji="0" lang="zh-CN" altLang="en-US" kern="0">
                <a:latin typeface="黑体" pitchFamily="2" charset="-122"/>
                <a:ea typeface="黑体" pitchFamily="2" charset="-122"/>
              </a:rPr>
              <a:t>思考题</a:t>
            </a:r>
            <a:endParaRPr kumimoji="0" lang="zh-CN" altLang="en-US" kern="0" dirty="0">
              <a:latin typeface="黑体" pitchFamily="2" charset="-122"/>
              <a:ea typeface="黑体" pitchFamily="2" charset="-122"/>
            </a:endParaRPr>
          </a:p>
        </p:txBody>
      </p:sp>
      <p:sp>
        <p:nvSpPr>
          <p:cNvPr id="16" name="内容占位符 2"/>
          <p:cNvSpPr txBox="1">
            <a:spLocks/>
          </p:cNvSpPr>
          <p:nvPr/>
        </p:nvSpPr>
        <p:spPr bwMode="auto">
          <a:xfrm>
            <a:off x="157609" y="2924944"/>
            <a:ext cx="8540750" cy="36900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a:lnSpc>
                <a:spcPct val="150000"/>
              </a:lnSpc>
            </a:pPr>
            <a:r>
              <a:rPr kumimoji="0" lang="zh-CN" altLang="zh-CN" sz="2000" b="1" kern="0" dirty="0">
                <a:latin typeface="黑体" pitchFamily="2" charset="-122"/>
                <a:ea typeface="黑体" pitchFamily="2" charset="-122"/>
              </a:rPr>
              <a:t>有一南北向的单行车道，在车道</a:t>
            </a:r>
            <a:r>
              <a:rPr kumimoji="0" lang="en-US" altLang="zh-CN" sz="2000" b="1" kern="0" dirty="0">
                <a:latin typeface="黑体" pitchFamily="2" charset="-122"/>
                <a:ea typeface="黑体" pitchFamily="2" charset="-122"/>
              </a:rPr>
              <a:t>A</a:t>
            </a:r>
            <a:r>
              <a:rPr kumimoji="0" lang="zh-CN" altLang="zh-CN" sz="2000" b="1" kern="0" dirty="0">
                <a:latin typeface="黑体" pitchFamily="2" charset="-122"/>
                <a:ea typeface="黑体" pitchFamily="2" charset="-122"/>
              </a:rPr>
              <a:t>、</a:t>
            </a:r>
            <a:r>
              <a:rPr kumimoji="0" lang="en-US" altLang="zh-CN" sz="2000" b="1" kern="0" dirty="0">
                <a:latin typeface="黑体" pitchFamily="2" charset="-122"/>
                <a:ea typeface="黑体" pitchFamily="2" charset="-122"/>
              </a:rPr>
              <a:t>B</a:t>
            </a:r>
            <a:r>
              <a:rPr kumimoji="0" lang="zh-CN" altLang="zh-CN" sz="2000" b="1" kern="0" dirty="0">
                <a:latin typeface="黑体" pitchFamily="2" charset="-122"/>
                <a:ea typeface="黑体" pitchFamily="2" charset="-122"/>
              </a:rPr>
              <a:t>两端以外一段距离处有减速标志和自动计数系统，</a:t>
            </a:r>
            <a:r>
              <a:rPr kumimoji="0" lang="en-US" altLang="zh-CN" sz="2000" b="1" kern="0" dirty="0">
                <a:latin typeface="黑体" pitchFamily="2" charset="-122"/>
                <a:ea typeface="黑体" pitchFamily="2" charset="-122"/>
              </a:rPr>
              <a:t>A</a:t>
            </a:r>
            <a:r>
              <a:rPr kumimoji="0" lang="zh-CN" altLang="zh-CN" sz="2000" b="1" kern="0" dirty="0">
                <a:latin typeface="黑体" pitchFamily="2" charset="-122"/>
                <a:ea typeface="黑体" pitchFamily="2" charset="-122"/>
              </a:rPr>
              <a:t>、</a:t>
            </a:r>
            <a:r>
              <a:rPr kumimoji="0" lang="en-US" altLang="zh-CN" sz="2000" b="1" kern="0" dirty="0">
                <a:latin typeface="黑体" pitchFamily="2" charset="-122"/>
                <a:ea typeface="黑体" pitchFamily="2" charset="-122"/>
              </a:rPr>
              <a:t>B</a:t>
            </a:r>
            <a:r>
              <a:rPr kumimoji="0" lang="zh-CN" altLang="zh-CN" sz="2000" b="1" kern="0" dirty="0">
                <a:latin typeface="黑体" pitchFamily="2" charset="-122"/>
                <a:ea typeface="黑体" pitchFamily="2" charset="-122"/>
              </a:rPr>
              <a:t>两处设有信号灯，信号灯的管理要求如下：绿灯行，红灯停，</a:t>
            </a:r>
            <a:r>
              <a:rPr kumimoji="0" lang="en-US" altLang="zh-CN" sz="2000" b="1" kern="0" dirty="0">
                <a:latin typeface="黑体" pitchFamily="2" charset="-122"/>
                <a:ea typeface="黑体" pitchFamily="2" charset="-122"/>
              </a:rPr>
              <a:t>A</a:t>
            </a:r>
            <a:r>
              <a:rPr kumimoji="0" lang="zh-CN" altLang="zh-CN" sz="2000" b="1" kern="0" dirty="0">
                <a:latin typeface="黑体" pitchFamily="2" charset="-122"/>
                <a:ea typeface="黑体" pitchFamily="2" charset="-122"/>
              </a:rPr>
              <a:t>、</a:t>
            </a:r>
            <a:r>
              <a:rPr kumimoji="0" lang="en-US" altLang="zh-CN" sz="2000" b="1" kern="0" dirty="0">
                <a:latin typeface="黑体" pitchFamily="2" charset="-122"/>
                <a:ea typeface="黑体" pitchFamily="2" charset="-122"/>
              </a:rPr>
              <a:t>B</a:t>
            </a:r>
            <a:r>
              <a:rPr kumimoji="0" lang="zh-CN" altLang="zh-CN" sz="2000" b="1" kern="0" dirty="0">
                <a:latin typeface="黑体" pitchFamily="2" charset="-122"/>
                <a:ea typeface="黑体" pitchFamily="2" charset="-122"/>
              </a:rPr>
              <a:t>两端红绿灯同时变换，一方红变绿时另一方绿变红。绿灯保持到同一方向进入的车辆全部驶入</a:t>
            </a:r>
            <a:r>
              <a:rPr kumimoji="0" lang="en-US" altLang="zh-CN" sz="2000" b="1" kern="0" dirty="0">
                <a:latin typeface="黑体" pitchFamily="2" charset="-122"/>
                <a:ea typeface="黑体" pitchFamily="2" charset="-122"/>
              </a:rPr>
              <a:t>AB</a:t>
            </a:r>
            <a:r>
              <a:rPr kumimoji="0" lang="zh-CN" altLang="zh-CN" sz="2000" b="1" kern="0" dirty="0">
                <a:latin typeface="黑体" pitchFamily="2" charset="-122"/>
                <a:ea typeface="黑体" pitchFamily="2" charset="-122"/>
              </a:rPr>
              <a:t>段</a:t>
            </a:r>
            <a:r>
              <a:rPr kumimoji="0" lang="en-US" altLang="zh-CN" sz="2000" b="1" kern="0" dirty="0">
                <a:latin typeface="黑体" pitchFamily="2" charset="-122"/>
                <a:ea typeface="黑体" pitchFamily="2" charset="-122"/>
              </a:rPr>
              <a:t>,</a:t>
            </a:r>
            <a:r>
              <a:rPr kumimoji="0" lang="zh-CN" altLang="zh-CN" sz="2000" b="1" kern="0" dirty="0">
                <a:latin typeface="黑体" pitchFamily="2" charset="-122"/>
                <a:ea typeface="黑体" pitchFamily="2" charset="-122"/>
              </a:rPr>
              <a:t>当</a:t>
            </a:r>
            <a:r>
              <a:rPr kumimoji="0" lang="en-US" altLang="zh-CN" sz="2000" b="1" kern="0" dirty="0">
                <a:latin typeface="黑体" pitchFamily="2" charset="-122"/>
                <a:ea typeface="黑体" pitchFamily="2" charset="-122"/>
              </a:rPr>
              <a:t>AB</a:t>
            </a:r>
            <a:r>
              <a:rPr kumimoji="0" lang="zh-CN" altLang="zh-CN" sz="2000" b="1" kern="0" dirty="0">
                <a:latin typeface="黑体" pitchFamily="2" charset="-122"/>
                <a:ea typeface="黑体" pitchFamily="2" charset="-122"/>
              </a:rPr>
              <a:t>之间无车辆行驶时，允许到达</a:t>
            </a:r>
            <a:r>
              <a:rPr kumimoji="0" lang="en-US" altLang="zh-CN" sz="2000" b="1" kern="0" dirty="0">
                <a:latin typeface="黑体" pitchFamily="2" charset="-122"/>
                <a:ea typeface="黑体" pitchFamily="2" charset="-122"/>
              </a:rPr>
              <a:t>A</a:t>
            </a:r>
            <a:r>
              <a:rPr kumimoji="0" lang="zh-CN" altLang="zh-CN" sz="2000" b="1" kern="0" dirty="0">
                <a:latin typeface="黑体" pitchFamily="2" charset="-122"/>
                <a:ea typeface="黑体" pitchFamily="2" charset="-122"/>
              </a:rPr>
              <a:t>端</a:t>
            </a:r>
            <a:r>
              <a:rPr kumimoji="0" lang="en-US" altLang="zh-CN" sz="2000" b="1" kern="0" dirty="0">
                <a:latin typeface="黑体" pitchFamily="2" charset="-122"/>
                <a:ea typeface="黑体" pitchFamily="2" charset="-122"/>
              </a:rPr>
              <a:t>(</a:t>
            </a:r>
            <a:r>
              <a:rPr kumimoji="0" lang="zh-CN" altLang="zh-CN" sz="2000" b="1" kern="0" dirty="0">
                <a:latin typeface="黑体" pitchFamily="2" charset="-122"/>
                <a:ea typeface="黑体" pitchFamily="2" charset="-122"/>
              </a:rPr>
              <a:t>或</a:t>
            </a:r>
            <a:r>
              <a:rPr kumimoji="0" lang="en-US" altLang="zh-CN" sz="2000" b="1" kern="0" dirty="0">
                <a:latin typeface="黑体" pitchFamily="2" charset="-122"/>
                <a:ea typeface="黑体" pitchFamily="2" charset="-122"/>
              </a:rPr>
              <a:t>B</a:t>
            </a:r>
            <a:r>
              <a:rPr kumimoji="0" lang="zh-CN" altLang="zh-CN" sz="2000" b="1" kern="0" dirty="0">
                <a:latin typeface="黑体" pitchFamily="2" charset="-122"/>
                <a:ea typeface="黑体" pitchFamily="2" charset="-122"/>
              </a:rPr>
              <a:t>端</a:t>
            </a:r>
            <a:r>
              <a:rPr kumimoji="0" lang="en-US" altLang="zh-CN" sz="2000" b="1" kern="0" dirty="0">
                <a:latin typeface="黑体" pitchFamily="2" charset="-122"/>
                <a:ea typeface="黑体" pitchFamily="2" charset="-122"/>
              </a:rPr>
              <a:t>)</a:t>
            </a:r>
            <a:r>
              <a:rPr kumimoji="0" lang="zh-CN" altLang="zh-CN" sz="2000" b="1" kern="0" dirty="0">
                <a:latin typeface="黑体" pitchFamily="2" charset="-122"/>
                <a:ea typeface="黑体" pitchFamily="2" charset="-122"/>
              </a:rPr>
              <a:t>的车辆驶入</a:t>
            </a:r>
            <a:r>
              <a:rPr kumimoji="0" lang="en-US" altLang="zh-CN" sz="2000" b="1" kern="0" dirty="0">
                <a:latin typeface="黑体" pitchFamily="2" charset="-122"/>
                <a:ea typeface="黑体" pitchFamily="2" charset="-122"/>
              </a:rPr>
              <a:t>AB</a:t>
            </a:r>
            <a:r>
              <a:rPr kumimoji="0" lang="zh-CN" altLang="zh-CN" sz="2000" b="1" kern="0" dirty="0">
                <a:latin typeface="黑体" pitchFamily="2" charset="-122"/>
                <a:ea typeface="黑体" pitchFamily="2" charset="-122"/>
              </a:rPr>
              <a:t>段，但只准某一方的车辆进入；一方最后一辆车进入</a:t>
            </a:r>
            <a:r>
              <a:rPr kumimoji="0" lang="en-US" altLang="zh-CN" sz="2000" b="1" kern="0" dirty="0">
                <a:latin typeface="黑体" pitchFamily="2" charset="-122"/>
                <a:ea typeface="黑体" pitchFamily="2" charset="-122"/>
              </a:rPr>
              <a:t>AB</a:t>
            </a:r>
            <a:r>
              <a:rPr kumimoji="0" lang="zh-CN" altLang="zh-CN" sz="2000" b="1" kern="0" dirty="0">
                <a:latin typeface="黑体" pitchFamily="2" charset="-122"/>
                <a:ea typeface="黑体" pitchFamily="2" charset="-122"/>
              </a:rPr>
              <a:t>段后，双向亮红灯让车辆全部通过</a:t>
            </a:r>
            <a:r>
              <a:rPr kumimoji="0" lang="en-US" altLang="zh-CN" sz="2000" b="1" kern="0" dirty="0">
                <a:latin typeface="黑体" pitchFamily="2" charset="-122"/>
                <a:ea typeface="黑体" pitchFamily="2" charset="-122"/>
              </a:rPr>
              <a:t>(</a:t>
            </a:r>
            <a:r>
              <a:rPr kumimoji="0" lang="zh-CN" altLang="zh-CN" sz="2000" b="1" kern="0" dirty="0">
                <a:latin typeface="黑体" pitchFamily="2" charset="-122"/>
                <a:ea typeface="黑体" pitchFamily="2" charset="-122"/>
              </a:rPr>
              <a:t>假设</a:t>
            </a:r>
            <a:r>
              <a:rPr kumimoji="0" lang="en-US" altLang="zh-CN" sz="2000" b="1" kern="0" dirty="0">
                <a:latin typeface="黑体" pitchFamily="2" charset="-122"/>
                <a:ea typeface="黑体" pitchFamily="2" charset="-122"/>
              </a:rPr>
              <a:t>2</a:t>
            </a:r>
            <a:r>
              <a:rPr kumimoji="0" lang="zh-CN" altLang="zh-CN" sz="2000" b="1" kern="0" dirty="0">
                <a:latin typeface="黑体" pitchFamily="2" charset="-122"/>
                <a:ea typeface="黑体" pitchFamily="2" charset="-122"/>
              </a:rPr>
              <a:t>分钟</a:t>
            </a:r>
            <a:r>
              <a:rPr kumimoji="0" lang="en-US" altLang="zh-CN" sz="2000" b="1" kern="0" dirty="0">
                <a:latin typeface="黑体" pitchFamily="2" charset="-122"/>
                <a:ea typeface="黑体" pitchFamily="2" charset="-122"/>
              </a:rPr>
              <a:t>)</a:t>
            </a:r>
            <a:r>
              <a:rPr kumimoji="0" lang="zh-CN" altLang="zh-CN" sz="2000" b="1" kern="0" dirty="0">
                <a:latin typeface="黑体" pitchFamily="2" charset="-122"/>
                <a:ea typeface="黑体" pitchFamily="2" charset="-122"/>
              </a:rPr>
              <a:t>，然后让已在等待的任何一方车辆驶入。试用</a:t>
            </a:r>
            <a:r>
              <a:rPr kumimoji="0" lang="en-US" altLang="zh-CN" sz="2000" b="1" kern="0" dirty="0">
                <a:latin typeface="黑体" pitchFamily="2" charset="-122"/>
                <a:ea typeface="黑体" pitchFamily="2" charset="-122"/>
              </a:rPr>
              <a:t>PV</a:t>
            </a:r>
            <a:r>
              <a:rPr kumimoji="0" lang="zh-CN" altLang="zh-CN" sz="2000" b="1" kern="0" dirty="0">
                <a:latin typeface="黑体" pitchFamily="2" charset="-122"/>
                <a:ea typeface="黑体" pitchFamily="2" charset="-122"/>
              </a:rPr>
              <a:t>操作管理</a:t>
            </a:r>
            <a:r>
              <a:rPr kumimoji="0" lang="en-US" altLang="zh-CN" sz="2000" b="1" kern="0" dirty="0">
                <a:latin typeface="黑体" pitchFamily="2" charset="-122"/>
                <a:ea typeface="黑体" pitchFamily="2" charset="-122"/>
              </a:rPr>
              <a:t>AB</a:t>
            </a:r>
            <a:r>
              <a:rPr kumimoji="0" lang="zh-CN" altLang="zh-CN" sz="2000" b="1" kern="0" dirty="0">
                <a:latin typeface="黑体" pitchFamily="2" charset="-122"/>
                <a:ea typeface="黑体" pitchFamily="2" charset="-122"/>
              </a:rPr>
              <a:t>路段车辆的行驶。</a:t>
            </a:r>
            <a:endParaRPr kumimoji="0" lang="zh-CN" altLang="en-US" sz="2000" b="1" kern="0" dirty="0">
              <a:latin typeface="黑体" pitchFamily="2" charset="-122"/>
              <a:ea typeface="黑体" pitchFamily="2" charset="-122"/>
            </a:endParaRPr>
          </a:p>
        </p:txBody>
      </p:sp>
    </p:spTree>
    <p:extLst>
      <p:ext uri="{BB962C8B-B14F-4D97-AF65-F5344CB8AC3E}">
        <p14:creationId xmlns:p14="http://schemas.microsoft.com/office/powerpoint/2010/main" val="3669621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a:t>
            </a: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理发师</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8" name="Rectangle 5"/>
          <p:cNvSpPr>
            <a:spLocks noChangeArrowheads="1"/>
          </p:cNvSpPr>
          <p:nvPr/>
        </p:nvSpPr>
        <p:spPr bwMode="auto">
          <a:xfrm>
            <a:off x="107504" y="1988840"/>
            <a:ext cx="4968552" cy="3672408"/>
          </a:xfrm>
          <a:prstGeom prst="rect">
            <a:avLst/>
          </a:prstGeom>
          <a:noFill/>
          <a:ln w="9525">
            <a:noFill/>
            <a:miter lim="800000"/>
            <a:headEnd/>
            <a:tailEnd/>
          </a:ln>
        </p:spPr>
        <p:txBody>
          <a:bodyPr/>
          <a:lstStyle/>
          <a:p>
            <a:pPr marL="342900" indent="-342900" algn="l">
              <a:lnSpc>
                <a:spcPct val="120000"/>
              </a:lnSpc>
              <a:spcBef>
                <a:spcPct val="20000"/>
              </a:spcBef>
              <a:buClr>
                <a:srgbClr val="0099FF"/>
              </a:buClr>
              <a:buSzPct val="80000"/>
              <a:buFont typeface="Wingdings 2" pitchFamily="18" charset="2"/>
              <a:buChar char="®"/>
            </a:pPr>
            <a:r>
              <a:rPr kumimoji="0" lang="zh-CN" altLang="en-US" dirty="0">
                <a:solidFill>
                  <a:schemeClr val="tx1"/>
                </a:solidFill>
                <a:latin typeface="黑体" pitchFamily="2" charset="-122"/>
                <a:ea typeface="黑体" pitchFamily="2" charset="-122"/>
              </a:rPr>
              <a:t>问题描述</a:t>
            </a:r>
          </a:p>
          <a:p>
            <a:pPr marL="742950" lvl="1" indent="-285750" algn="l">
              <a:lnSpc>
                <a:spcPct val="120000"/>
              </a:lnSpc>
              <a:spcBef>
                <a:spcPct val="20000"/>
              </a:spcBef>
              <a:buClr>
                <a:srgbClr val="FF9933"/>
              </a:buClr>
              <a:buSzPct val="85000"/>
              <a:buFont typeface="Wingdings" pitchFamily="2" charset="2"/>
              <a:buChar char=""/>
            </a:pPr>
            <a:r>
              <a:rPr kumimoji="0" lang="zh-CN" altLang="en-US" dirty="0">
                <a:solidFill>
                  <a:schemeClr val="tx1"/>
                </a:solidFill>
                <a:latin typeface="黑体" pitchFamily="2" charset="-122"/>
                <a:ea typeface="黑体" pitchFamily="2" charset="-122"/>
              </a:rPr>
              <a:t>一把理发椅，</a:t>
            </a:r>
            <a:r>
              <a:rPr kumimoji="0" lang="en-US" altLang="zh-CN" dirty="0">
                <a:solidFill>
                  <a:schemeClr val="tx1"/>
                </a:solidFill>
                <a:latin typeface="黑体" pitchFamily="2" charset="-122"/>
                <a:ea typeface="黑体" pitchFamily="2" charset="-122"/>
              </a:rPr>
              <a:t>N</a:t>
            </a:r>
            <a:r>
              <a:rPr kumimoji="0" lang="zh-CN" altLang="en-US" dirty="0">
                <a:solidFill>
                  <a:schemeClr val="tx1"/>
                </a:solidFill>
                <a:latin typeface="黑体" pitchFamily="2" charset="-122"/>
                <a:ea typeface="黑体" pitchFamily="2" charset="-122"/>
              </a:rPr>
              <a:t>个等待座位</a:t>
            </a:r>
          </a:p>
          <a:p>
            <a:pPr marL="742950" lvl="1" indent="-285750" algn="l">
              <a:lnSpc>
                <a:spcPct val="120000"/>
              </a:lnSpc>
              <a:spcBef>
                <a:spcPct val="20000"/>
              </a:spcBef>
              <a:buClr>
                <a:srgbClr val="FF9933"/>
              </a:buClr>
              <a:buSzPct val="85000"/>
              <a:buFont typeface="Wingdings" pitchFamily="2" charset="2"/>
              <a:buChar char=""/>
            </a:pPr>
            <a:r>
              <a:rPr kumimoji="0" lang="zh-CN" altLang="en-US" dirty="0">
                <a:solidFill>
                  <a:schemeClr val="tx1"/>
                </a:solidFill>
                <a:latin typeface="黑体" pitchFamily="2" charset="-122"/>
                <a:ea typeface="黑体" pitchFamily="2" charset="-122"/>
              </a:rPr>
              <a:t>理发师为理发椅上的顾客理发，没有顾客就在理发椅上睡觉</a:t>
            </a:r>
          </a:p>
          <a:p>
            <a:pPr marL="742950" lvl="1" indent="-285750" algn="l">
              <a:lnSpc>
                <a:spcPct val="120000"/>
              </a:lnSpc>
              <a:spcBef>
                <a:spcPct val="20000"/>
              </a:spcBef>
              <a:buClr>
                <a:srgbClr val="FF9933"/>
              </a:buClr>
              <a:buSzPct val="85000"/>
              <a:buFont typeface="Wingdings" pitchFamily="2" charset="2"/>
              <a:buChar char=""/>
            </a:pPr>
            <a:r>
              <a:rPr kumimoji="0" lang="zh-CN" altLang="en-US" dirty="0">
                <a:solidFill>
                  <a:schemeClr val="tx1"/>
                </a:solidFill>
                <a:latin typeface="黑体" pitchFamily="2" charset="-122"/>
                <a:ea typeface="黑体" pitchFamily="2" charset="-122"/>
              </a:rPr>
              <a:t>有一个顾客时需要叫醒理发师</a:t>
            </a:r>
          </a:p>
          <a:p>
            <a:pPr marL="742950" lvl="1" indent="-285750" algn="l">
              <a:lnSpc>
                <a:spcPct val="120000"/>
              </a:lnSpc>
              <a:spcBef>
                <a:spcPct val="20000"/>
              </a:spcBef>
              <a:buClr>
                <a:srgbClr val="FF9933"/>
              </a:buClr>
              <a:buSzPct val="85000"/>
              <a:buFont typeface="Wingdings" pitchFamily="2" charset="2"/>
              <a:buChar char=""/>
            </a:pPr>
            <a:r>
              <a:rPr kumimoji="0" lang="zh-CN" altLang="en-US" dirty="0">
                <a:solidFill>
                  <a:schemeClr val="tx1"/>
                </a:solidFill>
                <a:latin typeface="黑体" pitchFamily="2" charset="-122"/>
                <a:ea typeface="黑体" pitchFamily="2" charset="-122"/>
              </a:rPr>
              <a:t>多个顾客时需要在等待座位上等候</a:t>
            </a:r>
          </a:p>
        </p:txBody>
      </p:sp>
      <p:pic>
        <p:nvPicPr>
          <p:cNvPr id="10" name="Picture 7" descr="睡眠理发师"/>
          <p:cNvPicPr>
            <a:picLocks noChangeAspect="1" noChangeArrowheads="1"/>
          </p:cNvPicPr>
          <p:nvPr/>
        </p:nvPicPr>
        <p:blipFill>
          <a:blip r:embed="rId3" cstate="print"/>
          <a:srcRect/>
          <a:stretch>
            <a:fillRect/>
          </a:stretch>
        </p:blipFill>
        <p:spPr bwMode="auto">
          <a:xfrm>
            <a:off x="5441339" y="2492896"/>
            <a:ext cx="3558645" cy="2578918"/>
          </a:xfrm>
          <a:prstGeom prst="rect">
            <a:avLst/>
          </a:prstGeom>
          <a:noFill/>
          <a:ln w="9525">
            <a:noFill/>
            <a:miter lim="800000"/>
            <a:headEnd/>
            <a:tailEnd/>
          </a:ln>
        </p:spPr>
      </p:pic>
    </p:spTree>
    <p:extLst>
      <p:ext uri="{BB962C8B-B14F-4D97-AF65-F5344CB8AC3E}">
        <p14:creationId xmlns:p14="http://schemas.microsoft.com/office/powerpoint/2010/main" val="955843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a:t>
            </a: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理发师</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8" name="Rectangle 5"/>
          <p:cNvSpPr>
            <a:spLocks noChangeArrowheads="1"/>
          </p:cNvSpPr>
          <p:nvPr/>
        </p:nvSpPr>
        <p:spPr bwMode="auto">
          <a:xfrm>
            <a:off x="256703" y="1732221"/>
            <a:ext cx="8642350" cy="4665687"/>
          </a:xfrm>
          <a:prstGeom prst="rect">
            <a:avLst/>
          </a:prstGeom>
          <a:noFill/>
          <a:ln w="9525">
            <a:noFill/>
            <a:miter lim="800000"/>
            <a:headEnd/>
            <a:tailEnd/>
          </a:ln>
        </p:spPr>
        <p:txBody>
          <a:bodyPr/>
          <a:lstStyle/>
          <a:p>
            <a:pPr marL="342900" indent="-342900" algn="l">
              <a:lnSpc>
                <a:spcPct val="120000"/>
              </a:lnSpc>
              <a:spcBef>
                <a:spcPct val="20000"/>
              </a:spcBef>
              <a:buClr>
                <a:srgbClr val="0099FF"/>
              </a:buClr>
              <a:buSzPct val="80000"/>
              <a:buFont typeface="Wingdings 2" pitchFamily="18" charset="2"/>
              <a:buChar char="®"/>
            </a:pPr>
            <a:r>
              <a:rPr kumimoji="0" lang="zh-CN" altLang="en-US" b="1" dirty="0">
                <a:solidFill>
                  <a:schemeClr val="tx1"/>
                </a:solidFill>
                <a:latin typeface="黑体" pitchFamily="2" charset="-122"/>
                <a:ea typeface="黑体" pitchFamily="2" charset="-122"/>
              </a:rPr>
              <a:t>互斥关系分析</a:t>
            </a:r>
          </a:p>
          <a:p>
            <a:pPr marL="742950" lvl="1" indent="-285750" algn="l">
              <a:lnSpc>
                <a:spcPct val="120000"/>
              </a:lnSpc>
              <a:spcBef>
                <a:spcPct val="20000"/>
              </a:spcBef>
              <a:buClr>
                <a:srgbClr val="FF9933"/>
              </a:buClr>
              <a:buSzPct val="85000"/>
              <a:buFont typeface="Wingdings" pitchFamily="2" charset="2"/>
              <a:buChar char=""/>
            </a:pPr>
            <a:r>
              <a:rPr kumimoji="0" lang="zh-CN" altLang="en-US" b="1" dirty="0">
                <a:solidFill>
                  <a:schemeClr val="tx1"/>
                </a:solidFill>
                <a:latin typeface="黑体" pitchFamily="2" charset="-122"/>
                <a:ea typeface="黑体" pitchFamily="2" charset="-122"/>
              </a:rPr>
              <a:t>理发椅上只能有一位顾客</a:t>
            </a:r>
          </a:p>
          <a:p>
            <a:pPr marL="742950" lvl="1" indent="-285750" algn="l">
              <a:lnSpc>
                <a:spcPct val="120000"/>
              </a:lnSpc>
              <a:spcBef>
                <a:spcPct val="20000"/>
              </a:spcBef>
              <a:buClr>
                <a:srgbClr val="FF9933"/>
              </a:buClr>
              <a:buSzPct val="85000"/>
              <a:buFont typeface="Wingdings" pitchFamily="2" charset="2"/>
              <a:buChar char=""/>
            </a:pPr>
            <a:r>
              <a:rPr kumimoji="0" lang="zh-CN" altLang="en-US" b="1" dirty="0">
                <a:solidFill>
                  <a:schemeClr val="tx1"/>
                </a:solidFill>
                <a:latin typeface="黑体" pitchFamily="2" charset="-122"/>
                <a:ea typeface="黑体" pitchFamily="2" charset="-122"/>
              </a:rPr>
              <a:t>等待座位是有限缓冲区</a:t>
            </a:r>
          </a:p>
          <a:p>
            <a:pPr marL="342900" indent="-342900" algn="l">
              <a:lnSpc>
                <a:spcPct val="120000"/>
              </a:lnSpc>
              <a:spcBef>
                <a:spcPct val="20000"/>
              </a:spcBef>
              <a:buClr>
                <a:srgbClr val="0099FF"/>
              </a:buClr>
              <a:buSzPct val="80000"/>
              <a:buFont typeface="Wingdings 2" pitchFamily="18" charset="2"/>
              <a:buChar char="®"/>
            </a:pPr>
            <a:r>
              <a:rPr kumimoji="0" lang="zh-CN" altLang="en-US" b="1" dirty="0">
                <a:solidFill>
                  <a:schemeClr val="tx1"/>
                </a:solidFill>
                <a:latin typeface="黑体" pitchFamily="2" charset="-122"/>
                <a:ea typeface="黑体" pitchFamily="2" charset="-122"/>
              </a:rPr>
              <a:t>同步关系分析</a:t>
            </a:r>
          </a:p>
          <a:p>
            <a:pPr marL="742950" lvl="1" indent="-285750" algn="l">
              <a:lnSpc>
                <a:spcPct val="120000"/>
              </a:lnSpc>
              <a:spcBef>
                <a:spcPct val="20000"/>
              </a:spcBef>
              <a:buClr>
                <a:srgbClr val="FF9933"/>
              </a:buClr>
              <a:buSzPct val="85000"/>
              <a:buFont typeface="Wingdings" pitchFamily="2" charset="2"/>
              <a:buChar char=""/>
            </a:pPr>
            <a:r>
              <a:rPr kumimoji="0" lang="zh-CN" altLang="en-US" b="1" dirty="0">
                <a:solidFill>
                  <a:schemeClr val="tx1"/>
                </a:solidFill>
                <a:latin typeface="黑体" pitchFamily="2" charset="-122"/>
                <a:ea typeface="黑体" pitchFamily="2" charset="-122"/>
              </a:rPr>
              <a:t>只要存在顾客，理发师就不能睡觉</a:t>
            </a:r>
          </a:p>
          <a:p>
            <a:pPr marL="342900" indent="-342900" algn="l">
              <a:lnSpc>
                <a:spcPct val="120000"/>
              </a:lnSpc>
              <a:spcBef>
                <a:spcPct val="20000"/>
              </a:spcBef>
              <a:buClr>
                <a:srgbClr val="0099FF"/>
              </a:buClr>
              <a:buSzPct val="80000"/>
              <a:buFont typeface="Wingdings 2" pitchFamily="18" charset="2"/>
              <a:buChar char="®"/>
            </a:pPr>
            <a:r>
              <a:rPr kumimoji="0" lang="zh-CN" altLang="en-US" b="1" dirty="0">
                <a:solidFill>
                  <a:schemeClr val="tx1"/>
                </a:solidFill>
                <a:latin typeface="黑体" pitchFamily="2" charset="-122"/>
                <a:ea typeface="黑体" pitchFamily="2" charset="-122"/>
              </a:rPr>
              <a:t>信号量设计</a:t>
            </a:r>
          </a:p>
          <a:p>
            <a:pPr marL="742950" lvl="1" indent="-285750" algn="l">
              <a:lnSpc>
                <a:spcPct val="120000"/>
              </a:lnSpc>
              <a:spcBef>
                <a:spcPct val="20000"/>
              </a:spcBef>
              <a:buClr>
                <a:srgbClr val="FF9933"/>
              </a:buClr>
              <a:buSzPct val="85000"/>
              <a:buFont typeface="Wingdings" pitchFamily="2" charset="2"/>
              <a:buChar char=""/>
            </a:pPr>
            <a:r>
              <a:rPr kumimoji="0" lang="zh-CN" altLang="en-US" b="1" dirty="0">
                <a:solidFill>
                  <a:schemeClr val="tx1"/>
                </a:solidFill>
                <a:latin typeface="黑体" pitchFamily="2" charset="-122"/>
                <a:ea typeface="黑体" pitchFamily="2" charset="-122"/>
              </a:rPr>
              <a:t>互斥信号量：实现对“等待顾客数”的互斥</a:t>
            </a:r>
          </a:p>
          <a:p>
            <a:pPr marL="742950" lvl="1" indent="-285750" algn="l">
              <a:lnSpc>
                <a:spcPct val="120000"/>
              </a:lnSpc>
              <a:spcBef>
                <a:spcPct val="20000"/>
              </a:spcBef>
              <a:buClr>
                <a:srgbClr val="FF9933"/>
              </a:buClr>
              <a:buSzPct val="85000"/>
              <a:buFont typeface="Wingdings" pitchFamily="2" charset="2"/>
              <a:buChar char=""/>
            </a:pPr>
            <a:r>
              <a:rPr kumimoji="0" lang="zh-CN" altLang="en-US" b="1" dirty="0">
                <a:solidFill>
                  <a:schemeClr val="tx1"/>
                </a:solidFill>
                <a:latin typeface="黑体" pitchFamily="2" charset="-122"/>
                <a:ea typeface="黑体" pitchFamily="2" charset="-122"/>
              </a:rPr>
              <a:t>同步信号量</a:t>
            </a:r>
            <a:r>
              <a:rPr kumimoji="0" lang="en-US" altLang="zh-CN" b="1" dirty="0">
                <a:solidFill>
                  <a:schemeClr val="tx1"/>
                </a:solidFill>
                <a:latin typeface="黑体" pitchFamily="2" charset="-122"/>
                <a:ea typeface="黑体" pitchFamily="2" charset="-122"/>
              </a:rPr>
              <a:t>1</a:t>
            </a:r>
            <a:r>
              <a:rPr kumimoji="0" lang="zh-CN" altLang="en-US" b="1" dirty="0">
                <a:solidFill>
                  <a:schemeClr val="tx1"/>
                </a:solidFill>
                <a:latin typeface="黑体" pitchFamily="2" charset="-122"/>
                <a:ea typeface="黑体" pitchFamily="2" charset="-122"/>
              </a:rPr>
              <a:t>：理发师“睡眠”和“工作”的同步</a:t>
            </a:r>
          </a:p>
          <a:p>
            <a:pPr marL="742950" lvl="1" indent="-285750" algn="l">
              <a:lnSpc>
                <a:spcPct val="120000"/>
              </a:lnSpc>
              <a:spcBef>
                <a:spcPct val="20000"/>
              </a:spcBef>
              <a:buClr>
                <a:srgbClr val="FF9933"/>
              </a:buClr>
              <a:buSzPct val="85000"/>
              <a:buFont typeface="Wingdings" pitchFamily="2" charset="2"/>
              <a:buChar char=""/>
            </a:pPr>
            <a:r>
              <a:rPr kumimoji="0" lang="zh-CN" altLang="en-US" b="1" dirty="0">
                <a:solidFill>
                  <a:schemeClr val="tx1"/>
                </a:solidFill>
                <a:latin typeface="黑体" pitchFamily="2" charset="-122"/>
                <a:ea typeface="黑体" pitchFamily="2" charset="-122"/>
              </a:rPr>
              <a:t>同步信号量</a:t>
            </a:r>
            <a:r>
              <a:rPr kumimoji="0" lang="en-US" altLang="zh-CN" b="1" dirty="0">
                <a:solidFill>
                  <a:schemeClr val="tx1"/>
                </a:solidFill>
                <a:latin typeface="黑体" pitchFamily="2" charset="-122"/>
                <a:ea typeface="黑体" pitchFamily="2" charset="-122"/>
              </a:rPr>
              <a:t>2</a:t>
            </a:r>
            <a:r>
              <a:rPr kumimoji="0" lang="zh-CN" altLang="en-US" b="1" dirty="0">
                <a:solidFill>
                  <a:schemeClr val="tx1"/>
                </a:solidFill>
                <a:latin typeface="黑体" pitchFamily="2" charset="-122"/>
                <a:ea typeface="黑体" pitchFamily="2" charset="-122"/>
              </a:rPr>
              <a:t>：等待顾客与等待座位的同步</a:t>
            </a:r>
          </a:p>
        </p:txBody>
      </p:sp>
    </p:spTree>
    <p:extLst>
      <p:ext uri="{BB962C8B-B14F-4D97-AF65-F5344CB8AC3E}">
        <p14:creationId xmlns:p14="http://schemas.microsoft.com/office/powerpoint/2010/main" val="115882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a:t>
            </a: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理发师</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8" name="Rectangle 6"/>
          <p:cNvSpPr>
            <a:spLocks noChangeArrowheads="1"/>
          </p:cNvSpPr>
          <p:nvPr/>
        </p:nvSpPr>
        <p:spPr bwMode="auto">
          <a:xfrm>
            <a:off x="323528" y="1988840"/>
            <a:ext cx="8136904" cy="3689821"/>
          </a:xfrm>
          <a:prstGeom prst="rect">
            <a:avLst/>
          </a:prstGeom>
          <a:noFill/>
          <a:ln w="28575" cap="sq">
            <a:noFill/>
            <a:miter lim="800000"/>
            <a:headEnd type="none" w="sm" len="sm"/>
            <a:tailEnd type="none" w="sm" len="sm"/>
          </a:ln>
        </p:spPr>
        <p:txBody>
          <a:bodyPr tIns="0"/>
          <a:lstStyle/>
          <a:p>
            <a:pPr algn="just" eaLnBrk="0" hangingPunct="0">
              <a:lnSpc>
                <a:spcPct val="150000"/>
              </a:lnSpc>
            </a:pPr>
            <a:r>
              <a:rPr lang="zh-CN" altLang="en-US" dirty="0">
                <a:solidFill>
                  <a:srgbClr val="000000"/>
                </a:solidFill>
                <a:latin typeface="Arial Unicode MS" pitchFamily="34" charset="-122"/>
                <a:ea typeface="Arial Unicode MS" pitchFamily="34" charset="-122"/>
                <a:cs typeface="Arial Unicode MS" pitchFamily="34" charset="-122"/>
              </a:rPr>
              <a:t> </a:t>
            </a:r>
            <a:r>
              <a:rPr lang="zh-CN" altLang="en-US" b="1" dirty="0">
                <a:solidFill>
                  <a:schemeClr val="tx1"/>
                </a:solidFill>
                <a:latin typeface="Arial Unicode MS" pitchFamily="34" charset="-122"/>
                <a:ea typeface="Arial Unicode MS" pitchFamily="34" charset="-122"/>
                <a:cs typeface="Arial Unicode MS" pitchFamily="34" charset="-122"/>
              </a:rPr>
              <a:t> </a:t>
            </a:r>
            <a:r>
              <a:rPr lang="en-US" altLang="zh-CN" b="1" dirty="0" err="1">
                <a:solidFill>
                  <a:schemeClr val="tx1"/>
                </a:solidFill>
                <a:latin typeface="Arial Unicode MS" pitchFamily="34" charset="-122"/>
                <a:ea typeface="Arial Unicode MS" pitchFamily="34" charset="-122"/>
                <a:cs typeface="Arial Unicode MS" pitchFamily="34" charset="-122"/>
              </a:rPr>
              <a:t>var</a:t>
            </a:r>
            <a:r>
              <a:rPr lang="en-US" altLang="zh-CN" b="1" dirty="0">
                <a:solidFill>
                  <a:schemeClr val="tx1"/>
                </a:solidFill>
                <a:latin typeface="Arial Unicode MS" pitchFamily="34" charset="-122"/>
                <a:ea typeface="Arial Unicode MS" pitchFamily="34" charset="-122"/>
                <a:cs typeface="Arial Unicode MS" pitchFamily="34" charset="-122"/>
              </a:rPr>
              <a:t> waiting : integer;       </a:t>
            </a:r>
          </a:p>
          <a:p>
            <a:pPr algn="just" eaLnBrk="0" hangingPunct="0">
              <a:lnSpc>
                <a:spcPct val="150000"/>
              </a:lnSpc>
            </a:pPr>
            <a:r>
              <a:rPr lang="en-US" altLang="zh-CN" b="1" dirty="0">
                <a:solidFill>
                  <a:schemeClr val="tx1"/>
                </a:solidFill>
                <a:latin typeface="Arial Unicode MS" pitchFamily="34" charset="-122"/>
                <a:ea typeface="Arial Unicode MS" pitchFamily="34" charset="-122"/>
                <a:cs typeface="Arial Unicode MS" pitchFamily="34" charset="-122"/>
              </a:rPr>
              <a:t>             /*</a:t>
            </a:r>
            <a:r>
              <a:rPr lang="zh-CN" altLang="en-US" b="1" dirty="0">
                <a:solidFill>
                  <a:schemeClr val="tx1"/>
                </a:solidFill>
                <a:latin typeface="Arial Unicode MS" pitchFamily="34" charset="-122"/>
                <a:ea typeface="Arial Unicode MS" pitchFamily="34" charset="-122"/>
                <a:cs typeface="Arial Unicode MS" pitchFamily="34" charset="-122"/>
              </a:rPr>
              <a:t>等候理发的顾客数*</a:t>
            </a:r>
            <a:r>
              <a:rPr lang="en-US" altLang="zh-CN" b="1" dirty="0">
                <a:solidFill>
                  <a:schemeClr val="tx1"/>
                </a:solidFill>
                <a:latin typeface="Arial Unicode MS" pitchFamily="34" charset="-122"/>
                <a:ea typeface="Arial Unicode MS" pitchFamily="34" charset="-122"/>
                <a:cs typeface="Arial Unicode MS" pitchFamily="34" charset="-122"/>
              </a:rPr>
              <a:t>/ </a:t>
            </a:r>
          </a:p>
          <a:p>
            <a:pPr algn="just" eaLnBrk="0" hangingPunct="0">
              <a:lnSpc>
                <a:spcPct val="150000"/>
              </a:lnSpc>
            </a:pPr>
            <a:r>
              <a:rPr lang="en-US" altLang="zh-CN" b="1" dirty="0">
                <a:solidFill>
                  <a:schemeClr val="tx1"/>
                </a:solidFill>
                <a:latin typeface="Arial Unicode MS" pitchFamily="34" charset="-122"/>
                <a:ea typeface="Arial Unicode MS" pitchFamily="34" charset="-122"/>
                <a:cs typeface="Arial Unicode MS" pitchFamily="34" charset="-122"/>
              </a:rPr>
              <a:t>  CHAIRS: integer;          </a:t>
            </a:r>
          </a:p>
          <a:p>
            <a:pPr algn="just" eaLnBrk="0" hangingPunct="0">
              <a:lnSpc>
                <a:spcPct val="150000"/>
              </a:lnSpc>
            </a:pPr>
            <a:r>
              <a:rPr lang="en-US" altLang="zh-CN" b="1" dirty="0">
                <a:solidFill>
                  <a:schemeClr val="tx1"/>
                </a:solidFill>
                <a:latin typeface="Arial Unicode MS" pitchFamily="34" charset="-122"/>
                <a:ea typeface="Arial Unicode MS" pitchFamily="34" charset="-122"/>
                <a:cs typeface="Arial Unicode MS" pitchFamily="34" charset="-122"/>
              </a:rPr>
              <a:t>            /*</a:t>
            </a:r>
            <a:r>
              <a:rPr lang="zh-CN" altLang="en-US" b="1" dirty="0">
                <a:solidFill>
                  <a:schemeClr val="tx1"/>
                </a:solidFill>
                <a:latin typeface="Arial Unicode MS" pitchFamily="34" charset="-122"/>
                <a:ea typeface="Arial Unicode MS" pitchFamily="34" charset="-122"/>
                <a:cs typeface="Arial Unicode MS" pitchFamily="34" charset="-122"/>
              </a:rPr>
              <a:t>为顾客准备的椅子数*</a:t>
            </a:r>
            <a:r>
              <a:rPr lang="en-US" altLang="zh-CN" b="1" dirty="0">
                <a:solidFill>
                  <a:schemeClr val="tx1"/>
                </a:solidFill>
                <a:latin typeface="Arial Unicode MS" pitchFamily="34" charset="-122"/>
                <a:ea typeface="Arial Unicode MS" pitchFamily="34" charset="-122"/>
                <a:cs typeface="Arial Unicode MS" pitchFamily="34" charset="-122"/>
              </a:rPr>
              <a:t>/</a:t>
            </a:r>
          </a:p>
          <a:p>
            <a:pPr algn="just" eaLnBrk="0" hangingPunct="0">
              <a:lnSpc>
                <a:spcPct val="150000"/>
              </a:lnSpc>
            </a:pPr>
            <a:r>
              <a:rPr lang="en-US" altLang="zh-CN" b="1" dirty="0">
                <a:solidFill>
                  <a:schemeClr val="tx1"/>
                </a:solidFill>
                <a:latin typeface="Arial Unicode MS" pitchFamily="34" charset="-122"/>
                <a:ea typeface="Arial Unicode MS" pitchFamily="34" charset="-122"/>
                <a:cs typeface="Arial Unicode MS" pitchFamily="34" charset="-122"/>
              </a:rPr>
              <a:t>  customers, barbers</a:t>
            </a:r>
            <a:r>
              <a:rPr lang="zh-CN" altLang="en-US" b="1" dirty="0">
                <a:solidFill>
                  <a:schemeClr val="tx1"/>
                </a:solidFill>
                <a:latin typeface="Arial Unicode MS" pitchFamily="34" charset="-122"/>
                <a:ea typeface="Arial Unicode MS" pitchFamily="34" charset="-122"/>
                <a:cs typeface="Arial Unicode MS" pitchFamily="34" charset="-122"/>
              </a:rPr>
              <a:t>，</a:t>
            </a:r>
            <a:r>
              <a:rPr lang="en-US" altLang="zh-CN" b="1" dirty="0" err="1">
                <a:solidFill>
                  <a:schemeClr val="tx1"/>
                </a:solidFill>
                <a:latin typeface="Arial Unicode MS" pitchFamily="34" charset="-122"/>
                <a:ea typeface="Arial Unicode MS" pitchFamily="34" charset="-122"/>
                <a:cs typeface="Arial Unicode MS" pitchFamily="34" charset="-122"/>
              </a:rPr>
              <a:t>mutex</a:t>
            </a:r>
            <a:r>
              <a:rPr lang="en-US" altLang="zh-CN" b="1" dirty="0">
                <a:solidFill>
                  <a:schemeClr val="tx1"/>
                </a:solidFill>
                <a:latin typeface="Arial Unicode MS" pitchFamily="34" charset="-122"/>
                <a:ea typeface="Arial Unicode MS" pitchFamily="34" charset="-122"/>
                <a:cs typeface="Arial Unicode MS" pitchFamily="34" charset="-122"/>
              </a:rPr>
              <a:t> : semaphore;</a:t>
            </a:r>
          </a:p>
          <a:p>
            <a:pPr algn="just" eaLnBrk="0" hangingPunct="0">
              <a:lnSpc>
                <a:spcPct val="150000"/>
              </a:lnSpc>
            </a:pPr>
            <a:r>
              <a:rPr lang="en-US" altLang="zh-CN" b="1" dirty="0">
                <a:solidFill>
                  <a:schemeClr val="tx1"/>
                </a:solidFill>
                <a:latin typeface="Arial Unicode MS" pitchFamily="34" charset="-122"/>
                <a:ea typeface="Arial Unicode MS" pitchFamily="34" charset="-122"/>
                <a:cs typeface="Arial Unicode MS" pitchFamily="34" charset="-122"/>
              </a:rPr>
              <a:t>  customers := 0; barbers := 0; waiting := 0; </a:t>
            </a:r>
            <a:r>
              <a:rPr lang="en-US" altLang="zh-CN" b="1" dirty="0" err="1">
                <a:solidFill>
                  <a:schemeClr val="tx1"/>
                </a:solidFill>
                <a:latin typeface="Arial Unicode MS" pitchFamily="34" charset="-122"/>
                <a:ea typeface="Arial Unicode MS" pitchFamily="34" charset="-122"/>
                <a:cs typeface="Arial Unicode MS" pitchFamily="34" charset="-122"/>
              </a:rPr>
              <a:t>mutex</a:t>
            </a:r>
            <a:r>
              <a:rPr lang="en-US" altLang="zh-CN" b="1" dirty="0">
                <a:solidFill>
                  <a:schemeClr val="tx1"/>
                </a:solidFill>
                <a:latin typeface="Arial Unicode MS" pitchFamily="34" charset="-122"/>
                <a:ea typeface="Arial Unicode MS" pitchFamily="34" charset="-122"/>
                <a:cs typeface="Arial Unicode MS" pitchFamily="34" charset="-122"/>
              </a:rPr>
              <a:t> := 1;</a:t>
            </a:r>
          </a:p>
        </p:txBody>
      </p:sp>
    </p:spTree>
    <p:extLst>
      <p:ext uri="{BB962C8B-B14F-4D97-AF65-F5344CB8AC3E}">
        <p14:creationId xmlns:p14="http://schemas.microsoft.com/office/powerpoint/2010/main" val="29412624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a:t>
            </a: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理发师</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8" name="Rectangle 3"/>
          <p:cNvSpPr>
            <a:spLocks noChangeArrowheads="1"/>
          </p:cNvSpPr>
          <p:nvPr/>
        </p:nvSpPr>
        <p:spPr bwMode="auto">
          <a:xfrm>
            <a:off x="503548" y="1940829"/>
            <a:ext cx="8280920" cy="4248472"/>
          </a:xfrm>
          <a:prstGeom prst="rect">
            <a:avLst/>
          </a:prstGeom>
          <a:solidFill>
            <a:srgbClr val="FFFFFF">
              <a:lumMod val="85000"/>
            </a:srgbClr>
          </a:solidFill>
          <a:ln w="28575" cap="sq">
            <a:solidFill>
              <a:srgbClr val="0033CC">
                <a:lumMod val="75000"/>
              </a:srgbClr>
            </a:solidFill>
            <a:miter lim="800000"/>
            <a:headEnd type="none" w="sm" len="sm"/>
            <a:tailEnd type="none" w="sm" len="sm"/>
          </a:ln>
        </p:spPr>
        <p:txBody>
          <a:bodyPr tIns="0"/>
          <a:lstStyle/>
          <a:p>
            <a:pPr marL="0" marR="0" lvl="0" indent="139700" algn="just" defTabSz="914400" eaLnBrk="0" fontAlgn="auto" latinLnBrk="0" hangingPunct="0">
              <a:lnSpc>
                <a:spcPct val="15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Procedure barber;</a:t>
            </a:r>
          </a:p>
          <a:p>
            <a:pPr marL="0" marR="0" lvl="0" indent="139700" algn="just" defTabSz="914400" eaLnBrk="0" fontAlgn="auto" latinLnBrk="0" hangingPunct="0">
              <a:lnSpc>
                <a:spcPct val="15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begin</a:t>
            </a:r>
          </a:p>
          <a:p>
            <a:pPr marL="0" marR="0" lvl="0" indent="139700" algn="just" defTabSz="914400" eaLnBrk="0" fontAlgn="auto" latinLnBrk="0" hangingPunct="0">
              <a:lnSpc>
                <a:spcPct val="15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while(TRUE);                 /*</a:t>
            </a:r>
            <a:r>
              <a:rPr kumimoji="0" lang="zh-CN" altLang="en-US"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理完一人</a:t>
            </a: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a:t>
            </a:r>
            <a:r>
              <a:rPr kumimoji="0" lang="zh-CN" altLang="en-US"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还有顾客吗</a:t>
            </a: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a:t>
            </a:r>
          </a:p>
          <a:p>
            <a:pPr marL="0" marR="0" lvl="0" indent="139700" algn="just" defTabSz="914400" eaLnBrk="0" fontAlgn="auto" latinLnBrk="0" hangingPunct="0">
              <a:lnSpc>
                <a:spcPct val="15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CE0211"/>
                </a:solidFill>
                <a:effectLst/>
                <a:uLnTx/>
                <a:uFillTx/>
                <a:latin typeface="Arial Unicode MS" pitchFamily="34" charset="-122"/>
                <a:ea typeface="Arial Unicode MS" pitchFamily="34" charset="-122"/>
                <a:cs typeface="Arial Unicode MS" pitchFamily="34" charset="-122"/>
              </a:rPr>
              <a:t>  P(</a:t>
            </a:r>
            <a:r>
              <a:rPr kumimoji="0" lang="en-US" altLang="zh-CN" sz="1800" b="1" i="0" u="none" strike="noStrike" kern="0" cap="none" spc="0" normalizeH="0" baseline="0" noProof="0" dirty="0" err="1">
                <a:ln>
                  <a:noFill/>
                </a:ln>
                <a:solidFill>
                  <a:srgbClr val="CE0211"/>
                </a:solidFill>
                <a:effectLst/>
                <a:uLnTx/>
                <a:uFillTx/>
                <a:latin typeface="Arial Unicode MS" pitchFamily="34" charset="-122"/>
                <a:ea typeface="Arial Unicode MS" pitchFamily="34" charset="-122"/>
                <a:cs typeface="Arial Unicode MS" pitchFamily="34" charset="-122"/>
              </a:rPr>
              <a:t>cutomers</a:t>
            </a:r>
            <a:r>
              <a:rPr kumimoji="0" lang="en-US" altLang="zh-CN" sz="1800" b="1" i="0" u="none" strike="noStrike" kern="0" cap="none" spc="0" normalizeH="0" baseline="0" noProof="0" dirty="0">
                <a:ln>
                  <a:noFill/>
                </a:ln>
                <a:solidFill>
                  <a:srgbClr val="CE0211"/>
                </a:solidFill>
                <a:effectLst/>
                <a:uLnTx/>
                <a:uFillTx/>
                <a:latin typeface="Arial Unicode MS" pitchFamily="34" charset="-122"/>
                <a:ea typeface="Arial Unicode MS" pitchFamily="34" charset="-122"/>
                <a:cs typeface="Arial Unicode MS" pitchFamily="34" charset="-122"/>
              </a:rPr>
              <a:t>);                </a:t>
            </a: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a:t>
            </a:r>
            <a:r>
              <a:rPr kumimoji="0" lang="zh-CN" altLang="en-US"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若无顾客</a:t>
            </a: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a:t>
            </a:r>
            <a:r>
              <a:rPr kumimoji="0" lang="zh-CN" altLang="en-US"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理发师睡眠*</a:t>
            </a: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a:t>
            </a:r>
          </a:p>
          <a:p>
            <a:pPr marL="0" marR="0" lvl="0" indent="139700" algn="just" defTabSz="914400" eaLnBrk="0" fontAlgn="auto" latinLnBrk="0" hangingPunct="0">
              <a:lnSpc>
                <a:spcPct val="15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7030A0"/>
                </a:solidFill>
                <a:effectLst/>
                <a:uLnTx/>
                <a:uFillTx/>
                <a:latin typeface="Arial Unicode MS" pitchFamily="34" charset="-122"/>
                <a:ea typeface="Arial Unicode MS" pitchFamily="34" charset="-122"/>
                <a:cs typeface="Arial Unicode MS" pitchFamily="34" charset="-122"/>
              </a:rPr>
              <a:t>  P(</a:t>
            </a:r>
            <a:r>
              <a:rPr kumimoji="0" lang="en-US" altLang="zh-CN" sz="1800" b="0" i="0" u="none" strike="noStrike" kern="0" cap="none" spc="0" normalizeH="0" baseline="0" noProof="0" dirty="0" err="1">
                <a:ln>
                  <a:noFill/>
                </a:ln>
                <a:solidFill>
                  <a:srgbClr val="7030A0"/>
                </a:solidFill>
                <a:effectLst/>
                <a:uLnTx/>
                <a:uFillTx/>
                <a:latin typeface="Arial Unicode MS" pitchFamily="34" charset="-122"/>
                <a:ea typeface="Arial Unicode MS" pitchFamily="34" charset="-122"/>
                <a:cs typeface="Arial Unicode MS" pitchFamily="34" charset="-122"/>
              </a:rPr>
              <a:t>mutex</a:t>
            </a:r>
            <a:r>
              <a:rPr kumimoji="0" lang="en-US" altLang="zh-CN" sz="1800" b="0" i="0" u="none" strike="noStrike" kern="0" cap="none" spc="0" normalizeH="0" baseline="0" noProof="0" dirty="0">
                <a:ln>
                  <a:noFill/>
                </a:ln>
                <a:solidFill>
                  <a:srgbClr val="7030A0"/>
                </a:solidFill>
                <a:effectLst/>
                <a:uLnTx/>
                <a:uFillTx/>
                <a:latin typeface="Arial Unicode MS" pitchFamily="34" charset="-122"/>
                <a:ea typeface="Arial Unicode MS" pitchFamily="34" charset="-122"/>
                <a:cs typeface="Arial Unicode MS" pitchFamily="34" charset="-122"/>
              </a:rPr>
              <a:t>);                     </a:t>
            </a: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a:t>
            </a:r>
            <a:r>
              <a:rPr kumimoji="0" lang="zh-CN" altLang="en-US"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进程互斥*</a:t>
            </a: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a:t>
            </a:r>
          </a:p>
          <a:p>
            <a:pPr marL="0" marR="0" lvl="0" indent="139700" algn="just" defTabSz="914400" eaLnBrk="0" fontAlgn="auto" latinLnBrk="0" hangingPunct="0">
              <a:lnSpc>
                <a:spcPct val="15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  </a:t>
            </a:r>
            <a:r>
              <a:rPr kumimoji="0" lang="en-US" altLang="zh-CN" sz="1800" b="1"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waiting := waiting – 1;   </a:t>
            </a: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a:t>
            </a:r>
            <a:r>
              <a:rPr kumimoji="0" lang="zh-CN" altLang="en-US"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等候顾客数少一个*</a:t>
            </a: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a:t>
            </a:r>
          </a:p>
          <a:p>
            <a:pPr marL="0" marR="0" lvl="0" indent="139700" algn="just" defTabSz="914400" eaLnBrk="0" fontAlgn="auto" latinLnBrk="0" hangingPunct="0">
              <a:lnSpc>
                <a:spcPct val="15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CE0211"/>
                </a:solidFill>
                <a:effectLst/>
                <a:uLnTx/>
                <a:uFillTx/>
                <a:latin typeface="Arial Unicode MS" pitchFamily="34" charset="-122"/>
                <a:ea typeface="Arial Unicode MS" pitchFamily="34" charset="-122"/>
                <a:cs typeface="Arial Unicode MS" pitchFamily="34" charset="-122"/>
              </a:rPr>
              <a:t>  </a:t>
            </a:r>
            <a:r>
              <a:rPr kumimoji="0" lang="en-US" altLang="zh-CN" sz="1800" b="0" i="0" u="none" strike="noStrike" kern="0" cap="none" spc="0" normalizeH="0" baseline="0" noProof="0" dirty="0">
                <a:ln>
                  <a:noFill/>
                </a:ln>
                <a:solidFill>
                  <a:srgbClr val="7030A0"/>
                </a:solidFill>
                <a:effectLst/>
                <a:uLnTx/>
                <a:uFillTx/>
                <a:latin typeface="Arial Unicode MS" pitchFamily="34" charset="-122"/>
                <a:ea typeface="Arial Unicode MS" pitchFamily="34" charset="-122"/>
                <a:cs typeface="Arial Unicode MS" pitchFamily="34" charset="-122"/>
              </a:rPr>
              <a:t>V(</a:t>
            </a:r>
            <a:r>
              <a:rPr kumimoji="0" lang="en-US" altLang="zh-CN" sz="1800" b="0" i="0" u="none" strike="noStrike" kern="0" cap="none" spc="0" normalizeH="0" baseline="0" noProof="0" dirty="0" err="1">
                <a:ln>
                  <a:noFill/>
                </a:ln>
                <a:solidFill>
                  <a:srgbClr val="7030A0"/>
                </a:solidFill>
                <a:effectLst/>
                <a:uLnTx/>
                <a:uFillTx/>
                <a:latin typeface="Arial Unicode MS" pitchFamily="34" charset="-122"/>
                <a:ea typeface="Arial Unicode MS" pitchFamily="34" charset="-122"/>
                <a:cs typeface="Arial Unicode MS" pitchFamily="34" charset="-122"/>
              </a:rPr>
              <a:t>mutex</a:t>
            </a:r>
            <a:r>
              <a:rPr kumimoji="0" lang="en-US" altLang="zh-CN" sz="1800" b="0" i="0" u="none" strike="noStrike" kern="0" cap="none" spc="0" normalizeH="0" baseline="0" noProof="0" dirty="0">
                <a:ln>
                  <a:noFill/>
                </a:ln>
                <a:solidFill>
                  <a:srgbClr val="7030A0"/>
                </a:solidFill>
                <a:effectLst/>
                <a:uLnTx/>
                <a:uFillTx/>
                <a:latin typeface="Arial Unicode MS" pitchFamily="34" charset="-122"/>
                <a:ea typeface="Arial Unicode MS" pitchFamily="34" charset="-122"/>
                <a:cs typeface="Arial Unicode MS" pitchFamily="34" charset="-122"/>
              </a:rPr>
              <a:t>);                      </a:t>
            </a: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a:t>
            </a:r>
            <a:r>
              <a:rPr kumimoji="0" lang="zh-CN" altLang="en-US"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开放临界区*</a:t>
            </a: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a:t>
            </a:r>
            <a:endParaRPr kumimoji="0" lang="en-US" altLang="zh-CN" sz="1800" b="1" i="0" u="none" strike="noStrike" kern="0" cap="none" spc="0" normalizeH="0" baseline="0" noProof="0" dirty="0">
              <a:ln>
                <a:noFill/>
              </a:ln>
              <a:solidFill>
                <a:srgbClr val="CE0211"/>
              </a:solidFill>
              <a:effectLst/>
              <a:uLnTx/>
              <a:uFillTx/>
              <a:latin typeface="Arial Unicode MS" pitchFamily="34" charset="-122"/>
              <a:ea typeface="Arial Unicode MS" pitchFamily="34" charset="-122"/>
              <a:cs typeface="Arial Unicode MS" pitchFamily="34" charset="-122"/>
            </a:endParaRPr>
          </a:p>
          <a:p>
            <a:pPr marL="0" marR="0" lvl="0" indent="139700" algn="just" defTabSz="914400" eaLnBrk="0" fontAlgn="auto" latinLnBrk="0" hangingPunct="0">
              <a:lnSpc>
                <a:spcPct val="15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CE0211"/>
                </a:solidFill>
                <a:effectLst/>
                <a:uLnTx/>
                <a:uFillTx/>
                <a:latin typeface="Arial Unicode MS" pitchFamily="34" charset="-122"/>
                <a:ea typeface="Arial Unicode MS" pitchFamily="34" charset="-122"/>
                <a:cs typeface="Arial Unicode MS" pitchFamily="34" charset="-122"/>
              </a:rPr>
              <a:t>  V(barbers);                    </a:t>
            </a: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a:t>
            </a:r>
            <a:r>
              <a:rPr kumimoji="0" lang="zh-CN" altLang="en-US"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理发师去为一个顾客理发*</a:t>
            </a: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a:t>
            </a:r>
          </a:p>
          <a:p>
            <a:pPr marL="0" marR="0" lvl="0" indent="139700" algn="just" defTabSz="914400" eaLnBrk="0" fontAlgn="auto" latinLnBrk="0" hangingPunct="0">
              <a:lnSpc>
                <a:spcPct val="15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  cut-hair( );                      /*</a:t>
            </a:r>
            <a:r>
              <a:rPr kumimoji="0" lang="zh-CN" altLang="en-US"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正在理发*</a:t>
            </a: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a:t>
            </a:r>
          </a:p>
          <a:p>
            <a:pPr marL="0" marR="0" lvl="0" indent="139700" algn="just" defTabSz="914400" eaLnBrk="0" fontAlgn="auto" latinLnBrk="0" hangingPunct="0">
              <a:lnSpc>
                <a:spcPct val="15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end;</a:t>
            </a:r>
          </a:p>
        </p:txBody>
      </p:sp>
    </p:spTree>
    <p:extLst>
      <p:ext uri="{BB962C8B-B14F-4D97-AF65-F5344CB8AC3E}">
        <p14:creationId xmlns:p14="http://schemas.microsoft.com/office/powerpoint/2010/main" val="17230460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a:t>
            </a: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理发师</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8" name="矩形 7"/>
          <p:cNvSpPr/>
          <p:nvPr/>
        </p:nvSpPr>
        <p:spPr>
          <a:xfrm>
            <a:off x="473422" y="1724805"/>
            <a:ext cx="8208912" cy="4680520"/>
          </a:xfrm>
          <a:prstGeom prst="rect">
            <a:avLst/>
          </a:prstGeom>
          <a:solidFill>
            <a:srgbClr val="FFFF99"/>
          </a:solidFill>
          <a:ln w="25400" cap="flat" cmpd="sng" algn="ctr">
            <a:solidFill>
              <a:srgbClr val="FFFF99">
                <a:shade val="50000"/>
              </a:srgbClr>
            </a:solidFill>
            <a:prstDash val="solid"/>
          </a:ln>
          <a:effectLst/>
        </p:spPr>
        <p:txBody>
          <a:bodyPr anchor="ctr"/>
          <a:lstStyle/>
          <a:p>
            <a:pPr marL="0" marR="0" lvl="0" indent="139700" algn="just" defTabSz="914400" eaLnBrk="0" fontAlgn="auto" latinLnBrk="0" hangingPunct="0">
              <a:lnSpc>
                <a:spcPct val="12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procedure customer</a:t>
            </a:r>
          </a:p>
          <a:p>
            <a:pPr marL="0" marR="0" lvl="0" indent="139700" algn="just" defTabSz="914400" eaLnBrk="0" fontAlgn="auto" latinLnBrk="0" hangingPunct="0">
              <a:lnSpc>
                <a:spcPct val="12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begin</a:t>
            </a:r>
          </a:p>
          <a:p>
            <a:pPr marL="0" marR="0" lvl="0" indent="139700" algn="just" defTabSz="914400" eaLnBrk="0" fontAlgn="auto" latinLnBrk="0" hangingPunct="0">
              <a:lnSpc>
                <a:spcPct val="12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  </a:t>
            </a:r>
            <a:r>
              <a:rPr kumimoji="0" lang="en-US" altLang="zh-CN" sz="1800" b="0" i="0" u="none" strike="noStrike" kern="0" cap="none" spc="0" normalizeH="0" baseline="0" noProof="0" dirty="0">
                <a:ln>
                  <a:noFill/>
                </a:ln>
                <a:solidFill>
                  <a:srgbClr val="7030A0"/>
                </a:solidFill>
                <a:effectLst/>
                <a:uLnTx/>
                <a:uFillTx/>
                <a:latin typeface="Arial Unicode MS" pitchFamily="34" charset="-122"/>
                <a:ea typeface="Arial Unicode MS" pitchFamily="34" charset="-122"/>
                <a:cs typeface="Arial Unicode MS" pitchFamily="34" charset="-122"/>
              </a:rPr>
              <a:t>P(</a:t>
            </a:r>
            <a:r>
              <a:rPr kumimoji="0" lang="en-US" altLang="zh-CN" sz="1800" b="0" i="0" u="none" strike="noStrike" kern="0" cap="none" spc="0" normalizeH="0" baseline="0" noProof="0" dirty="0" err="1">
                <a:ln>
                  <a:noFill/>
                </a:ln>
                <a:solidFill>
                  <a:srgbClr val="7030A0"/>
                </a:solidFill>
                <a:effectLst/>
                <a:uLnTx/>
                <a:uFillTx/>
                <a:latin typeface="Arial Unicode MS" pitchFamily="34" charset="-122"/>
                <a:ea typeface="Arial Unicode MS" pitchFamily="34" charset="-122"/>
                <a:cs typeface="Arial Unicode MS" pitchFamily="34" charset="-122"/>
              </a:rPr>
              <a:t>mutex</a:t>
            </a:r>
            <a:r>
              <a:rPr kumimoji="0" lang="en-US" altLang="zh-CN" sz="1800" b="0" i="0" u="none" strike="noStrike" kern="0" cap="none" spc="0" normalizeH="0" baseline="0" noProof="0" dirty="0">
                <a:ln>
                  <a:noFill/>
                </a:ln>
                <a:solidFill>
                  <a:srgbClr val="7030A0"/>
                </a:solidFill>
                <a:effectLst/>
                <a:uLnTx/>
                <a:uFillTx/>
                <a:latin typeface="Arial Unicode MS" pitchFamily="34" charset="-122"/>
                <a:ea typeface="Arial Unicode MS" pitchFamily="34" charset="-122"/>
                <a:cs typeface="Arial Unicode MS" pitchFamily="34" charset="-122"/>
              </a:rPr>
              <a:t>);                            </a:t>
            </a: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a:t>
            </a:r>
            <a:r>
              <a:rPr kumimoji="0" lang="zh-CN" altLang="en-US"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进程互斥*</a:t>
            </a: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a:t>
            </a:r>
          </a:p>
          <a:p>
            <a:pPr marL="0" marR="0" lvl="0" indent="139700" algn="just" defTabSz="914400" eaLnBrk="0" fontAlgn="auto" latinLnBrk="0" hangingPunct="0">
              <a:lnSpc>
                <a:spcPct val="12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  if waiting&lt;CHAIRS </a:t>
            </a:r>
          </a:p>
          <a:p>
            <a:pPr marL="0" marR="0" lvl="0" indent="139700" algn="just" defTabSz="914400" eaLnBrk="0" fontAlgn="auto" latinLnBrk="0" hangingPunct="0">
              <a:lnSpc>
                <a:spcPct val="12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   begin   /*</a:t>
            </a:r>
            <a:r>
              <a:rPr kumimoji="0" lang="zh-CN" altLang="en-US"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看看有没有空椅子*</a:t>
            </a: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a:t>
            </a:r>
          </a:p>
          <a:p>
            <a:pPr marL="0" marR="0" lvl="0" indent="139700" algn="just" defTabSz="914400" eaLnBrk="0" fontAlgn="auto" latinLnBrk="0" hangingPunct="0">
              <a:lnSpc>
                <a:spcPct val="12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     waiting := waiting+1;       /* </a:t>
            </a:r>
            <a:r>
              <a:rPr kumimoji="0" lang="zh-CN" altLang="en-US"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等候顾客数加</a:t>
            </a: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1*/</a:t>
            </a:r>
          </a:p>
          <a:p>
            <a:pPr marL="0" marR="0" lvl="0" indent="139700" algn="just" defTabSz="914400" eaLnBrk="0" fontAlgn="auto" latinLnBrk="0" hangingPunct="0">
              <a:lnSpc>
                <a:spcPct val="12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CE0211"/>
                </a:solidFill>
                <a:effectLst/>
                <a:uLnTx/>
                <a:uFillTx/>
                <a:latin typeface="Arial Unicode MS" pitchFamily="34" charset="-122"/>
                <a:ea typeface="Arial Unicode MS" pitchFamily="34" charset="-122"/>
                <a:cs typeface="Arial Unicode MS" pitchFamily="34" charset="-122"/>
              </a:rPr>
              <a:t>     V(customers);                  </a:t>
            </a: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a:t>
            </a:r>
            <a:r>
              <a:rPr kumimoji="0" lang="zh-CN" altLang="en-US"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必要的话唤醒理发师*</a:t>
            </a: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a:t>
            </a:r>
          </a:p>
          <a:p>
            <a:pPr marL="0" marR="0" lvl="0" indent="139700" algn="just" defTabSz="914400" eaLnBrk="0" fontAlgn="auto" latinLnBrk="0" hangingPunct="0">
              <a:lnSpc>
                <a:spcPct val="12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7030A0"/>
                </a:solidFill>
                <a:effectLst/>
                <a:uLnTx/>
                <a:uFillTx/>
                <a:latin typeface="Arial Unicode MS" pitchFamily="34" charset="-122"/>
                <a:ea typeface="Arial Unicode MS" pitchFamily="34" charset="-122"/>
                <a:cs typeface="Arial Unicode MS" pitchFamily="34" charset="-122"/>
              </a:rPr>
              <a:t>     V(</a:t>
            </a:r>
            <a:r>
              <a:rPr kumimoji="0" lang="en-US" altLang="zh-CN" sz="1800" b="0" i="0" u="none" strike="noStrike" kern="0" cap="none" spc="0" normalizeH="0" baseline="0" noProof="0" dirty="0" err="1">
                <a:ln>
                  <a:noFill/>
                </a:ln>
                <a:solidFill>
                  <a:srgbClr val="7030A0"/>
                </a:solidFill>
                <a:effectLst/>
                <a:uLnTx/>
                <a:uFillTx/>
                <a:latin typeface="Arial Unicode MS" pitchFamily="34" charset="-122"/>
                <a:ea typeface="Arial Unicode MS" pitchFamily="34" charset="-122"/>
                <a:cs typeface="Arial Unicode MS" pitchFamily="34" charset="-122"/>
              </a:rPr>
              <a:t>mutex</a:t>
            </a:r>
            <a:r>
              <a:rPr kumimoji="0" lang="en-US" altLang="zh-CN" sz="1800" b="0" i="0" u="none" strike="noStrike" kern="0" cap="none" spc="0" normalizeH="0" baseline="0" noProof="0" dirty="0">
                <a:ln>
                  <a:noFill/>
                </a:ln>
                <a:solidFill>
                  <a:srgbClr val="7030A0"/>
                </a:solidFill>
                <a:effectLst/>
                <a:uLnTx/>
                <a:uFillTx/>
                <a:latin typeface="Arial Unicode MS" pitchFamily="34" charset="-122"/>
                <a:ea typeface="Arial Unicode MS" pitchFamily="34" charset="-122"/>
                <a:cs typeface="Arial Unicode MS" pitchFamily="34" charset="-122"/>
              </a:rPr>
              <a:t>);                         </a:t>
            </a: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a:t>
            </a:r>
            <a:r>
              <a:rPr kumimoji="0" lang="zh-CN" altLang="en-US"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开放临界区*</a:t>
            </a: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a:t>
            </a:r>
          </a:p>
          <a:p>
            <a:pPr marL="0" marR="0" lvl="0" indent="139700" algn="just" defTabSz="914400" eaLnBrk="0" fontAlgn="auto" latinLnBrk="0" hangingPunct="0">
              <a:lnSpc>
                <a:spcPct val="12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7030A0"/>
                </a:solidFill>
                <a:effectLst/>
                <a:uLnTx/>
                <a:uFillTx/>
                <a:latin typeface="Arial Unicode MS" pitchFamily="34" charset="-122"/>
                <a:ea typeface="Arial Unicode MS" pitchFamily="34" charset="-122"/>
                <a:cs typeface="Arial Unicode MS" pitchFamily="34" charset="-122"/>
              </a:rPr>
              <a:t>     </a:t>
            </a:r>
            <a:r>
              <a:rPr kumimoji="0" lang="en-US" altLang="zh-CN" sz="1800" b="1" i="0" u="none" strike="noStrike" kern="0" cap="none" spc="0" normalizeH="0" baseline="0" noProof="0" dirty="0">
                <a:ln>
                  <a:noFill/>
                </a:ln>
                <a:solidFill>
                  <a:srgbClr val="CE0211"/>
                </a:solidFill>
                <a:effectLst/>
                <a:uLnTx/>
                <a:uFillTx/>
                <a:latin typeface="Arial Unicode MS" pitchFamily="34" charset="-122"/>
                <a:ea typeface="Arial Unicode MS" pitchFamily="34" charset="-122"/>
                <a:cs typeface="Arial Unicode MS" pitchFamily="34" charset="-122"/>
              </a:rPr>
              <a:t>P(barbers);                       </a:t>
            </a: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a:t>
            </a:r>
            <a:r>
              <a:rPr kumimoji="0" lang="zh-CN" altLang="en-US"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无理发师</a:t>
            </a: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 </a:t>
            </a:r>
            <a:r>
              <a:rPr kumimoji="0" lang="zh-CN" altLang="en-US"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顾客坐着养神*</a:t>
            </a: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a:t>
            </a:r>
          </a:p>
          <a:p>
            <a:pPr marL="0" marR="0" lvl="0" indent="139700" algn="just" defTabSz="914400" eaLnBrk="0" fontAlgn="auto" latinLnBrk="0" hangingPunct="0">
              <a:lnSpc>
                <a:spcPct val="12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     get-haircut( );                    /*</a:t>
            </a:r>
            <a:r>
              <a:rPr kumimoji="0" lang="zh-CN" altLang="en-US"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一个顾客坐下等理发*</a:t>
            </a: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a:t>
            </a:r>
          </a:p>
          <a:p>
            <a:pPr marL="0" marR="0" lvl="0" indent="139700" algn="just" defTabSz="914400" eaLnBrk="0" fontAlgn="auto" latinLnBrk="0" hangingPunct="0">
              <a:lnSpc>
                <a:spcPct val="12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  end</a:t>
            </a:r>
          </a:p>
          <a:p>
            <a:pPr marL="0" marR="0" lvl="0" indent="139700" algn="just" defTabSz="914400" eaLnBrk="0" fontAlgn="auto" latinLnBrk="0" hangingPunct="0">
              <a:lnSpc>
                <a:spcPct val="12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  else   </a:t>
            </a:r>
            <a:r>
              <a:rPr kumimoji="0" lang="en-US" altLang="zh-CN" sz="1800" b="0" i="0" u="none" strike="noStrike" kern="0" cap="none" spc="0" normalizeH="0" baseline="0" noProof="0" dirty="0">
                <a:ln>
                  <a:noFill/>
                </a:ln>
                <a:solidFill>
                  <a:srgbClr val="7030A0"/>
                </a:solidFill>
                <a:effectLst/>
                <a:uLnTx/>
                <a:uFillTx/>
                <a:latin typeface="Arial Unicode MS" pitchFamily="34" charset="-122"/>
                <a:ea typeface="Arial Unicode MS" pitchFamily="34" charset="-122"/>
                <a:cs typeface="Arial Unicode MS" pitchFamily="34" charset="-122"/>
              </a:rPr>
              <a:t>V(</a:t>
            </a:r>
            <a:r>
              <a:rPr kumimoji="0" lang="en-US" altLang="zh-CN" sz="1800" b="0" i="0" u="none" strike="noStrike" kern="0" cap="none" spc="0" normalizeH="0" baseline="0" noProof="0" dirty="0" err="1">
                <a:ln>
                  <a:noFill/>
                </a:ln>
                <a:solidFill>
                  <a:srgbClr val="7030A0"/>
                </a:solidFill>
                <a:effectLst/>
                <a:uLnTx/>
                <a:uFillTx/>
                <a:latin typeface="Arial Unicode MS" pitchFamily="34" charset="-122"/>
                <a:ea typeface="Arial Unicode MS" pitchFamily="34" charset="-122"/>
                <a:cs typeface="Arial Unicode MS" pitchFamily="34" charset="-122"/>
              </a:rPr>
              <a:t>mutex</a:t>
            </a:r>
            <a:r>
              <a:rPr kumimoji="0" lang="en-US" altLang="zh-CN" sz="1800" b="0" i="0" u="none" strike="noStrike" kern="0" cap="none" spc="0" normalizeH="0" baseline="0" noProof="0" dirty="0">
                <a:ln>
                  <a:noFill/>
                </a:ln>
                <a:solidFill>
                  <a:srgbClr val="7030A0"/>
                </a:solidFill>
                <a:effectLst/>
                <a:uLnTx/>
                <a:uFillTx/>
                <a:latin typeface="Arial Unicode MS" pitchFamily="34" charset="-122"/>
                <a:ea typeface="Arial Unicode MS" pitchFamily="34" charset="-122"/>
                <a:cs typeface="Arial Unicode MS" pitchFamily="34" charset="-122"/>
              </a:rPr>
              <a:t>);                   </a:t>
            </a: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a:t>
            </a:r>
            <a:r>
              <a:rPr kumimoji="0" lang="zh-CN" altLang="en-US"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人满了</a:t>
            </a: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a:t>
            </a:r>
            <a:r>
              <a:rPr kumimoji="0" lang="zh-CN" altLang="en-US"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走吧</a:t>
            </a: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a:t>
            </a:r>
          </a:p>
          <a:p>
            <a:pPr marL="0" marR="0" lvl="0" indent="139700" algn="just" defTabSz="914400" eaLnBrk="0" fontAlgn="auto" latinLnBrk="0" hangingPunct="0">
              <a:lnSpc>
                <a:spcPct val="12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rPr>
              <a:t>end;</a:t>
            </a:r>
          </a:p>
        </p:txBody>
      </p:sp>
    </p:spTree>
    <p:extLst>
      <p:ext uri="{BB962C8B-B14F-4D97-AF65-F5344CB8AC3E}">
        <p14:creationId xmlns:p14="http://schemas.microsoft.com/office/powerpoint/2010/main" val="26328509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a:t>
            </a: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理发师</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8" name="标题 1"/>
          <p:cNvSpPr txBox="1">
            <a:spLocks/>
          </p:cNvSpPr>
          <p:nvPr/>
        </p:nvSpPr>
        <p:spPr bwMode="auto">
          <a:xfrm>
            <a:off x="370458" y="1625351"/>
            <a:ext cx="8540750" cy="79391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r>
              <a:rPr kumimoji="0" lang="en-US" altLang="zh-CN" kern="0">
                <a:latin typeface="黑体" pitchFamily="2" charset="-122"/>
                <a:ea typeface="黑体" pitchFamily="2" charset="-122"/>
              </a:rPr>
              <a:t>2011</a:t>
            </a:r>
            <a:r>
              <a:rPr kumimoji="0" lang="zh-CN" altLang="en-US" kern="0">
                <a:latin typeface="黑体" pitchFamily="2" charset="-122"/>
                <a:ea typeface="黑体" pitchFamily="2" charset="-122"/>
              </a:rPr>
              <a:t>考研</a:t>
            </a:r>
            <a:endParaRPr kumimoji="0" lang="zh-CN" altLang="en-US" kern="0" dirty="0">
              <a:latin typeface="黑体" pitchFamily="2" charset="-122"/>
              <a:ea typeface="黑体" pitchFamily="2" charset="-122"/>
            </a:endParaRPr>
          </a:p>
        </p:txBody>
      </p:sp>
      <p:sp>
        <p:nvSpPr>
          <p:cNvPr id="10" name="内容占位符 2"/>
          <p:cNvSpPr txBox="1">
            <a:spLocks/>
          </p:cNvSpPr>
          <p:nvPr/>
        </p:nvSpPr>
        <p:spPr bwMode="auto">
          <a:xfrm>
            <a:off x="373633" y="2996952"/>
            <a:ext cx="8540750" cy="31249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a:lnSpc>
                <a:spcPct val="150000"/>
              </a:lnSpc>
            </a:pPr>
            <a:r>
              <a:rPr kumimoji="0" lang="zh-CN" altLang="en-US" sz="2400" kern="0">
                <a:latin typeface="黑体" pitchFamily="2" charset="-122"/>
                <a:ea typeface="黑体" pitchFamily="2" charset="-122"/>
              </a:rPr>
              <a:t>某银行提供</a:t>
            </a:r>
            <a:r>
              <a:rPr kumimoji="0" lang="en-US" altLang="zh-CN" sz="2400" kern="0">
                <a:latin typeface="黑体" pitchFamily="2" charset="-122"/>
                <a:ea typeface="黑体" pitchFamily="2" charset="-122"/>
              </a:rPr>
              <a:t>1 </a:t>
            </a:r>
            <a:r>
              <a:rPr kumimoji="0" lang="zh-CN" altLang="en-US" sz="2400" kern="0">
                <a:latin typeface="黑体" pitchFamily="2" charset="-122"/>
                <a:ea typeface="黑体" pitchFamily="2" charset="-122"/>
              </a:rPr>
              <a:t>个服务窗口和</a:t>
            </a:r>
            <a:r>
              <a:rPr kumimoji="0" lang="en-US" altLang="zh-CN" sz="2400" kern="0">
                <a:latin typeface="黑体" pitchFamily="2" charset="-122"/>
                <a:ea typeface="黑体" pitchFamily="2" charset="-122"/>
              </a:rPr>
              <a:t>10 </a:t>
            </a:r>
            <a:r>
              <a:rPr kumimoji="0" lang="zh-CN" altLang="en-US" sz="2400" kern="0">
                <a:latin typeface="黑体" pitchFamily="2" charset="-122"/>
                <a:ea typeface="黑体" pitchFamily="2" charset="-122"/>
              </a:rPr>
              <a:t>个供顾客等待的座位。顾客到达银行时，若有空座位，则到取号机上领取一个号，等待叫号。取号机每次仅允许一位顾客使用。当营业员空闲时，通过叫号选取一位顾客，并为其服务。顾客和营业员的活动过程描述如下：</a:t>
            </a:r>
            <a:endParaRPr kumimoji="0" lang="zh-CN" altLang="en-US" sz="2400" kern="0" dirty="0">
              <a:latin typeface="黑体" pitchFamily="2" charset="-122"/>
              <a:ea typeface="黑体" pitchFamily="2" charset="-122"/>
            </a:endParaRPr>
          </a:p>
        </p:txBody>
      </p:sp>
    </p:spTree>
    <p:extLst>
      <p:ext uri="{BB962C8B-B14F-4D97-AF65-F5344CB8AC3E}">
        <p14:creationId xmlns:p14="http://schemas.microsoft.com/office/powerpoint/2010/main" val="959280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程序执行与进程</a:t>
            </a: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108704" y="1376510"/>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2799045"/>
          </a:xfrm>
          <a:prstGeom prst="wedgeRectCallout">
            <a:avLst>
              <a:gd name="adj1" fmla="val -54379"/>
              <a:gd name="adj2" fmla="val -20900"/>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defRPr/>
            </a:pPr>
            <a:r>
              <a:rPr kumimoji="0" lang="zh-CN" altLang="en-US" sz="3200" b="1"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为什么要有进程？</a:t>
            </a:r>
            <a:endParaRPr kumimoji="0" lang="en-US" altLang="zh-CN" sz="3200" b="1"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a:p>
            <a:pPr lvl="0" algn="l">
              <a:defRPr/>
            </a:pPr>
            <a:endParaRPr kumimoji="0" lang="en-US" altLang="zh-CN" sz="3200" b="1"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a:p>
            <a:pPr lvl="0" algn="l">
              <a:defRPr/>
            </a:pPr>
            <a:r>
              <a:rPr kumimoji="0" lang="zh-CN" altLang="en-US" b="1"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引入进程后：</a:t>
            </a:r>
          </a:p>
        </p:txBody>
      </p:sp>
      <p:pic>
        <p:nvPicPr>
          <p:cNvPr id="17" name="Picture 4"/>
          <p:cNvPicPr>
            <a:picLocks noChangeAspect="1" noChangeArrowheads="1"/>
          </p:cNvPicPr>
          <p:nvPr/>
        </p:nvPicPr>
        <p:blipFill>
          <a:blip r:embed="rId2" cstate="print"/>
          <a:srcRect/>
          <a:stretch>
            <a:fillRect/>
          </a:stretch>
        </p:blipFill>
        <p:spPr bwMode="auto">
          <a:xfrm>
            <a:off x="0" y="3673842"/>
            <a:ext cx="9150694" cy="3179202"/>
          </a:xfrm>
          <a:prstGeom prst="rect">
            <a:avLst/>
          </a:prstGeom>
          <a:noFill/>
          <a:ln w="9525">
            <a:noFill/>
            <a:miter lim="800000"/>
            <a:headEnd/>
            <a:tailEnd/>
          </a:ln>
        </p:spPr>
      </p:pic>
    </p:spTree>
    <p:extLst>
      <p:ext uri="{BB962C8B-B14F-4D97-AF65-F5344CB8AC3E}">
        <p14:creationId xmlns:p14="http://schemas.microsoft.com/office/powerpoint/2010/main" val="82490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a:t>
            </a: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理发师</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12" name="Picture 2"/>
          <p:cNvPicPr>
            <a:picLocks noChangeAspect="1" noChangeArrowheads="1"/>
          </p:cNvPicPr>
          <p:nvPr/>
        </p:nvPicPr>
        <p:blipFill>
          <a:blip r:embed="rId3" cstate="print"/>
          <a:srcRect/>
          <a:stretch>
            <a:fillRect/>
          </a:stretch>
        </p:blipFill>
        <p:spPr bwMode="auto">
          <a:xfrm>
            <a:off x="539551" y="1628800"/>
            <a:ext cx="3856883" cy="4754412"/>
          </a:xfrm>
          <a:prstGeom prst="rect">
            <a:avLst/>
          </a:prstGeom>
          <a:noFill/>
          <a:ln w="9525">
            <a:noFill/>
            <a:miter lim="800000"/>
            <a:headEnd/>
            <a:tailEnd/>
          </a:ln>
        </p:spPr>
      </p:pic>
      <p:sp>
        <p:nvSpPr>
          <p:cNvPr id="13" name="矩形 12"/>
          <p:cNvSpPr/>
          <p:nvPr/>
        </p:nvSpPr>
        <p:spPr>
          <a:xfrm>
            <a:off x="5148064" y="1838782"/>
            <a:ext cx="2627784" cy="4459041"/>
          </a:xfrm>
          <a:prstGeom prst="rect">
            <a:avLst/>
          </a:prstGeom>
        </p:spPr>
        <p:txBody>
          <a:bodyPr wrap="square">
            <a:spAutoFit/>
          </a:bodyPr>
          <a:lstStyle/>
          <a:p>
            <a:pPr algn="l">
              <a:lnSpc>
                <a:spcPct val="150000"/>
              </a:lnSpc>
            </a:pPr>
            <a:r>
              <a:rPr kumimoji="0" lang="zh-CN" altLang="en-US" b="1" dirty="0">
                <a:solidFill>
                  <a:schemeClr val="tx1"/>
                </a:solidFill>
                <a:latin typeface="微软雅黑" panose="020B0503020204020204" pitchFamily="34" charset="-122"/>
                <a:ea typeface="微软雅黑" panose="020B0503020204020204" pitchFamily="34" charset="-122"/>
              </a:rPr>
              <a:t>请添加必要的信号量和</a:t>
            </a:r>
            <a:r>
              <a:rPr kumimoji="0" lang="en-US" altLang="zh-CN" b="1" dirty="0">
                <a:solidFill>
                  <a:schemeClr val="tx1"/>
                </a:solidFill>
                <a:latin typeface="微软雅黑" panose="020B0503020204020204" pitchFamily="34" charset="-122"/>
                <a:ea typeface="微软雅黑" panose="020B0503020204020204" pitchFamily="34" charset="-122"/>
              </a:rPr>
              <a:t>P</a:t>
            </a:r>
            <a:r>
              <a:rPr kumimoji="0" lang="zh-CN" altLang="en-US" b="1" dirty="0">
                <a:solidFill>
                  <a:schemeClr val="tx1"/>
                </a:solidFill>
                <a:latin typeface="微软雅黑" panose="020B0503020204020204" pitchFamily="34" charset="-122"/>
                <a:ea typeface="微软雅黑" panose="020B0503020204020204" pitchFamily="34" charset="-122"/>
              </a:rPr>
              <a:t>、</a:t>
            </a:r>
            <a:r>
              <a:rPr kumimoji="0" lang="en-US" altLang="zh-CN" b="1" dirty="0">
                <a:solidFill>
                  <a:schemeClr val="tx1"/>
                </a:solidFill>
                <a:latin typeface="微软雅黑" panose="020B0503020204020204" pitchFamily="34" charset="-122"/>
                <a:ea typeface="微软雅黑" panose="020B0503020204020204" pitchFamily="34" charset="-122"/>
              </a:rPr>
              <a:t>V</a:t>
            </a:r>
            <a:r>
              <a:rPr kumimoji="0" lang="zh-CN" altLang="en-US" b="1" dirty="0">
                <a:solidFill>
                  <a:schemeClr val="tx1"/>
                </a:solidFill>
                <a:latin typeface="微软雅黑" panose="020B0503020204020204" pitchFamily="34" charset="-122"/>
                <a:ea typeface="微软雅黑" panose="020B0503020204020204" pitchFamily="34" charset="-122"/>
              </a:rPr>
              <a:t>（或</a:t>
            </a:r>
            <a:r>
              <a:rPr kumimoji="0" lang="en-US" altLang="zh-CN" b="1" dirty="0">
                <a:solidFill>
                  <a:schemeClr val="tx1"/>
                </a:solidFill>
                <a:latin typeface="微软雅黑" panose="020B0503020204020204" pitchFamily="34" charset="-122"/>
                <a:ea typeface="微软雅黑" panose="020B0503020204020204" pitchFamily="34" charset="-122"/>
              </a:rPr>
              <a:t>wait()</a:t>
            </a:r>
            <a:r>
              <a:rPr kumimoji="0" lang="zh-CN" altLang="en-US" b="1" dirty="0">
                <a:solidFill>
                  <a:schemeClr val="tx1"/>
                </a:solidFill>
                <a:latin typeface="微软雅黑" panose="020B0503020204020204" pitchFamily="34" charset="-122"/>
                <a:ea typeface="微软雅黑" panose="020B0503020204020204" pitchFamily="34" charset="-122"/>
              </a:rPr>
              <a:t>、</a:t>
            </a:r>
            <a:r>
              <a:rPr kumimoji="0" lang="en-US" altLang="zh-CN" b="1" dirty="0">
                <a:solidFill>
                  <a:schemeClr val="tx1"/>
                </a:solidFill>
                <a:latin typeface="微软雅黑" panose="020B0503020204020204" pitchFamily="34" charset="-122"/>
                <a:ea typeface="微软雅黑" panose="020B0503020204020204" pitchFamily="34" charset="-122"/>
              </a:rPr>
              <a:t>signal()</a:t>
            </a:r>
            <a:r>
              <a:rPr kumimoji="0" lang="zh-CN" altLang="en-US" b="1" dirty="0">
                <a:solidFill>
                  <a:schemeClr val="tx1"/>
                </a:solidFill>
                <a:latin typeface="微软雅黑" panose="020B0503020204020204" pitchFamily="34" charset="-122"/>
                <a:ea typeface="微软雅黑" panose="020B0503020204020204" pitchFamily="34" charset="-122"/>
              </a:rPr>
              <a:t>）操作，实现上述过程中的互斥与同步。</a:t>
            </a:r>
          </a:p>
          <a:p>
            <a:pPr algn="l">
              <a:lnSpc>
                <a:spcPct val="150000"/>
              </a:lnSpc>
            </a:pPr>
            <a:r>
              <a:rPr kumimoji="0" lang="zh-CN" altLang="en-US" b="1" dirty="0">
                <a:solidFill>
                  <a:schemeClr val="tx1"/>
                </a:solidFill>
                <a:latin typeface="微软雅黑" panose="020B0503020204020204" pitchFamily="34" charset="-122"/>
                <a:ea typeface="微软雅黑" panose="020B0503020204020204" pitchFamily="34" charset="-122"/>
              </a:rPr>
              <a:t>要求写出完整的过程，说明信号量的含义并赋初值。</a:t>
            </a:r>
          </a:p>
        </p:txBody>
      </p:sp>
    </p:spTree>
    <p:extLst>
      <p:ext uri="{BB962C8B-B14F-4D97-AF65-F5344CB8AC3E}">
        <p14:creationId xmlns:p14="http://schemas.microsoft.com/office/powerpoint/2010/main" val="36604860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a:t>
            </a: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理发师</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8" name="矩形 7"/>
          <p:cNvSpPr/>
          <p:nvPr/>
        </p:nvSpPr>
        <p:spPr>
          <a:xfrm>
            <a:off x="539552" y="1916832"/>
            <a:ext cx="8208912" cy="3970318"/>
          </a:xfrm>
          <a:prstGeom prst="rect">
            <a:avLst/>
          </a:prstGeom>
        </p:spPr>
        <p:txBody>
          <a:bodyPr wrap="square">
            <a:spAutoFit/>
          </a:bodyPr>
          <a:lstStyle/>
          <a:p>
            <a:pPr algn="l">
              <a:lnSpc>
                <a:spcPct val="150000"/>
              </a:lnSpc>
            </a:pPr>
            <a:r>
              <a:rPr kumimoji="0" lang="en-US" altLang="zh-CN" b="1" dirty="0">
                <a:solidFill>
                  <a:schemeClr val="tx1"/>
                </a:solidFill>
                <a:latin typeface="Arial" charset="0"/>
              </a:rPr>
              <a:t>【</a:t>
            </a:r>
            <a:r>
              <a:rPr kumimoji="0" lang="zh-CN" altLang="en-US" b="1" dirty="0">
                <a:solidFill>
                  <a:schemeClr val="tx1"/>
                </a:solidFill>
                <a:latin typeface="Arial" charset="0"/>
              </a:rPr>
              <a:t>解析</a:t>
            </a:r>
            <a:r>
              <a:rPr kumimoji="0" lang="en-US" altLang="zh-CN" b="1" dirty="0">
                <a:solidFill>
                  <a:schemeClr val="tx1"/>
                </a:solidFill>
                <a:latin typeface="Arial" charset="0"/>
              </a:rPr>
              <a:t>】</a:t>
            </a:r>
          </a:p>
          <a:p>
            <a:pPr algn="l">
              <a:lnSpc>
                <a:spcPct val="150000"/>
              </a:lnSpc>
            </a:pPr>
            <a:r>
              <a:rPr kumimoji="0" lang="en-GB" altLang="zh-CN" b="1" dirty="0">
                <a:solidFill>
                  <a:schemeClr val="tx1"/>
                </a:solidFill>
                <a:latin typeface="Arial" charset="0"/>
              </a:rPr>
              <a:t>Semaphore </a:t>
            </a:r>
            <a:r>
              <a:rPr kumimoji="0" lang="en-GB" altLang="zh-CN" b="1" dirty="0" err="1">
                <a:solidFill>
                  <a:schemeClr val="tx1"/>
                </a:solidFill>
                <a:latin typeface="Arial" charset="0"/>
              </a:rPr>
              <a:t>seets</a:t>
            </a:r>
            <a:r>
              <a:rPr kumimoji="0" lang="en-GB" altLang="zh-CN" b="1" dirty="0">
                <a:solidFill>
                  <a:schemeClr val="tx1"/>
                </a:solidFill>
                <a:latin typeface="Arial" charset="0"/>
              </a:rPr>
              <a:t> = 10; //</a:t>
            </a:r>
            <a:r>
              <a:rPr kumimoji="0" lang="zh-CN" altLang="en-US" b="1" dirty="0">
                <a:solidFill>
                  <a:schemeClr val="tx1"/>
                </a:solidFill>
                <a:latin typeface="Arial" charset="0"/>
              </a:rPr>
              <a:t>表示空余座位数量的资源信号量，初值为</a:t>
            </a:r>
            <a:r>
              <a:rPr kumimoji="0" lang="en-US" altLang="zh-CN" b="1" dirty="0">
                <a:solidFill>
                  <a:schemeClr val="tx1"/>
                </a:solidFill>
                <a:latin typeface="Arial" charset="0"/>
              </a:rPr>
              <a:t>10</a:t>
            </a:r>
          </a:p>
          <a:p>
            <a:pPr algn="l">
              <a:lnSpc>
                <a:spcPct val="150000"/>
              </a:lnSpc>
            </a:pPr>
            <a:r>
              <a:rPr kumimoji="0" lang="en-GB" altLang="zh-CN" b="1" dirty="0">
                <a:solidFill>
                  <a:schemeClr val="tx1"/>
                </a:solidFill>
                <a:latin typeface="Arial" charset="0"/>
              </a:rPr>
              <a:t>Semaphore </a:t>
            </a:r>
            <a:r>
              <a:rPr kumimoji="0" lang="en-GB" altLang="zh-CN" b="1" dirty="0" err="1">
                <a:solidFill>
                  <a:schemeClr val="tx1"/>
                </a:solidFill>
                <a:latin typeface="Arial" charset="0"/>
              </a:rPr>
              <a:t>mutex</a:t>
            </a:r>
            <a:r>
              <a:rPr kumimoji="0" lang="en-GB" altLang="zh-CN" b="1" dirty="0">
                <a:solidFill>
                  <a:schemeClr val="tx1"/>
                </a:solidFill>
                <a:latin typeface="Arial" charset="0"/>
              </a:rPr>
              <a:t> = 1; //</a:t>
            </a:r>
            <a:r>
              <a:rPr kumimoji="0" lang="zh-CN" altLang="en-US" b="1" dirty="0">
                <a:solidFill>
                  <a:schemeClr val="tx1"/>
                </a:solidFill>
                <a:latin typeface="Arial" charset="0"/>
              </a:rPr>
              <a:t>管理取号机的互斥信号量，初值为</a:t>
            </a:r>
            <a:r>
              <a:rPr kumimoji="0" lang="en-US" altLang="zh-CN" b="1" dirty="0">
                <a:solidFill>
                  <a:schemeClr val="tx1"/>
                </a:solidFill>
                <a:latin typeface="Arial" charset="0"/>
              </a:rPr>
              <a:t>1</a:t>
            </a:r>
            <a:r>
              <a:rPr kumimoji="0" lang="zh-CN" altLang="en-US" b="1" dirty="0">
                <a:solidFill>
                  <a:schemeClr val="tx1"/>
                </a:solidFill>
                <a:latin typeface="Arial" charset="0"/>
              </a:rPr>
              <a:t>，表示取号机空闲。</a:t>
            </a:r>
          </a:p>
          <a:p>
            <a:pPr algn="l">
              <a:lnSpc>
                <a:spcPct val="150000"/>
              </a:lnSpc>
            </a:pPr>
            <a:r>
              <a:rPr kumimoji="0" lang="en-GB" altLang="zh-CN" b="1" dirty="0">
                <a:solidFill>
                  <a:schemeClr val="tx1"/>
                </a:solidFill>
                <a:latin typeface="Arial" charset="0"/>
              </a:rPr>
              <a:t>Semaphore custom = 0; //</a:t>
            </a:r>
            <a:r>
              <a:rPr kumimoji="0" lang="zh-CN" altLang="en-US" b="1" dirty="0">
                <a:solidFill>
                  <a:schemeClr val="tx1"/>
                </a:solidFill>
                <a:latin typeface="Arial" charset="0"/>
              </a:rPr>
              <a:t>表示顾客数量的资源信号量，初值为</a:t>
            </a:r>
            <a:r>
              <a:rPr kumimoji="0" lang="en-US" altLang="zh-CN" b="1" dirty="0">
                <a:solidFill>
                  <a:schemeClr val="tx1"/>
                </a:solidFill>
                <a:latin typeface="Arial" charset="0"/>
              </a:rPr>
              <a:t>0</a:t>
            </a:r>
            <a:endParaRPr kumimoji="0" lang="zh-CN" altLang="en-US" b="1" dirty="0">
              <a:solidFill>
                <a:schemeClr val="tx1"/>
              </a:solidFill>
              <a:latin typeface="Arial" charset="0"/>
            </a:endParaRPr>
          </a:p>
        </p:txBody>
      </p:sp>
    </p:spTree>
    <p:extLst>
      <p:ext uri="{BB962C8B-B14F-4D97-AF65-F5344CB8AC3E}">
        <p14:creationId xmlns:p14="http://schemas.microsoft.com/office/powerpoint/2010/main" val="298672339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消费者</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哲学家就餐</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读者</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写者</a:t>
            </a:r>
          </a:p>
        </p:txBody>
      </p:sp>
      <p:sp>
        <p:nvSpPr>
          <p:cNvPr id="7" name="剪去单角的矩形 6"/>
          <p:cNvSpPr/>
          <p:nvPr/>
        </p:nvSpPr>
        <p:spPr>
          <a:xfrm>
            <a:off x="6685856" y="761331"/>
            <a:ext cx="24581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睡眠</a:t>
            </a: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理发师</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8" name="Picture 2"/>
          <p:cNvPicPr>
            <a:picLocks noChangeAspect="1" noChangeArrowheads="1"/>
          </p:cNvPicPr>
          <p:nvPr/>
        </p:nvPicPr>
        <p:blipFill>
          <a:blip r:embed="rId3" cstate="print"/>
          <a:srcRect/>
          <a:stretch>
            <a:fillRect/>
          </a:stretch>
        </p:blipFill>
        <p:spPr bwMode="auto">
          <a:xfrm>
            <a:off x="116344" y="1322870"/>
            <a:ext cx="3552825" cy="876300"/>
          </a:xfrm>
          <a:prstGeom prst="rect">
            <a:avLst/>
          </a:prstGeom>
          <a:noFill/>
          <a:ln w="9525">
            <a:noFill/>
            <a:miter lim="800000"/>
            <a:headEnd/>
            <a:tailEnd/>
          </a:ln>
        </p:spPr>
      </p:pic>
      <p:pic>
        <p:nvPicPr>
          <p:cNvPr id="10" name="Picture 3"/>
          <p:cNvPicPr>
            <a:picLocks noChangeAspect="1" noChangeArrowheads="1"/>
          </p:cNvPicPr>
          <p:nvPr/>
        </p:nvPicPr>
        <p:blipFill>
          <a:blip r:embed="rId4" cstate="print"/>
          <a:srcRect/>
          <a:stretch>
            <a:fillRect/>
          </a:stretch>
        </p:blipFill>
        <p:spPr bwMode="auto">
          <a:xfrm>
            <a:off x="44336" y="2186966"/>
            <a:ext cx="4791075" cy="2600325"/>
          </a:xfrm>
          <a:prstGeom prst="rect">
            <a:avLst/>
          </a:prstGeom>
          <a:noFill/>
          <a:ln w="9525">
            <a:noFill/>
            <a:miter lim="800000"/>
            <a:headEnd/>
            <a:tailEnd/>
          </a:ln>
        </p:spPr>
      </p:pic>
      <p:pic>
        <p:nvPicPr>
          <p:cNvPr id="12" name="Picture 4"/>
          <p:cNvPicPr>
            <a:picLocks noChangeAspect="1" noChangeArrowheads="1"/>
          </p:cNvPicPr>
          <p:nvPr/>
        </p:nvPicPr>
        <p:blipFill>
          <a:blip r:embed="rId5" cstate="print"/>
          <a:srcRect/>
          <a:stretch>
            <a:fillRect/>
          </a:stretch>
        </p:blipFill>
        <p:spPr bwMode="auto">
          <a:xfrm>
            <a:off x="4867989" y="4112019"/>
            <a:ext cx="4343400" cy="2752725"/>
          </a:xfrm>
          <a:prstGeom prst="rect">
            <a:avLst/>
          </a:prstGeom>
          <a:noFill/>
          <a:ln w="9525">
            <a:noFill/>
            <a:miter lim="800000"/>
            <a:headEnd/>
            <a:tailEnd/>
          </a:ln>
        </p:spPr>
      </p:pic>
    </p:spTree>
    <p:extLst>
      <p:ext uri="{BB962C8B-B14F-4D97-AF65-F5344CB8AC3E}">
        <p14:creationId xmlns:p14="http://schemas.microsoft.com/office/powerpoint/2010/main" val="190673152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560241"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3" name="Rectangle 4"/>
          <p:cNvSpPr>
            <a:spLocks noChangeArrowheads="1"/>
          </p:cNvSpPr>
          <p:nvPr/>
        </p:nvSpPr>
        <p:spPr bwMode="auto">
          <a:xfrm>
            <a:off x="179388" y="918419"/>
            <a:ext cx="8496300" cy="952106"/>
          </a:xfrm>
          <a:prstGeom prst="rect">
            <a:avLst/>
          </a:prstGeom>
          <a:noFill/>
          <a:ln w="9525">
            <a:noFill/>
            <a:miter lim="800000"/>
            <a:headEnd/>
            <a:tailEnd/>
          </a:ln>
          <a:effectLst/>
        </p:spPr>
        <p:txBody>
          <a:bodyPr anchor="ctr"/>
          <a:lstStyle/>
          <a:p>
            <a:pPr>
              <a:defRPr/>
            </a:pPr>
            <a:r>
              <a:rPr kumimoji="0" lang="zh-CN" altLang="en-US" sz="4400" b="1" dirty="0">
                <a:solidFill>
                  <a:srgbClr val="FFC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信号量模型汇总分析</a:t>
            </a:r>
          </a:p>
        </p:txBody>
      </p:sp>
      <p:sp>
        <p:nvSpPr>
          <p:cNvPr id="4" name="Rectangle 5"/>
          <p:cNvSpPr>
            <a:spLocks noChangeArrowheads="1"/>
          </p:cNvSpPr>
          <p:nvPr/>
        </p:nvSpPr>
        <p:spPr bwMode="auto">
          <a:xfrm>
            <a:off x="250825" y="2132856"/>
            <a:ext cx="8642350" cy="4536504"/>
          </a:xfrm>
          <a:prstGeom prst="rect">
            <a:avLst/>
          </a:prstGeom>
          <a:noFill/>
          <a:ln w="9525">
            <a:noFill/>
            <a:miter lim="800000"/>
            <a:headEnd/>
            <a:tailEnd/>
          </a:ln>
        </p:spPr>
        <p:txBody>
          <a:bodyPr/>
          <a:lstStyle/>
          <a:p>
            <a:pPr marL="342900" indent="-342900" algn="l">
              <a:lnSpc>
                <a:spcPct val="150000"/>
              </a:lnSpc>
              <a:spcBef>
                <a:spcPct val="20000"/>
              </a:spcBef>
              <a:buClr>
                <a:srgbClr val="0099FF"/>
              </a:buClr>
              <a:buSzPct val="80000"/>
              <a:buFont typeface="Wingdings 2" pitchFamily="18" charset="2"/>
              <a:buChar char="®"/>
            </a:pPr>
            <a:r>
              <a:rPr kumimoji="0" lang="zh-CN" altLang="en-US" b="1" dirty="0">
                <a:solidFill>
                  <a:srgbClr val="FFC000"/>
                </a:solidFill>
                <a:latin typeface="微软雅黑" panose="020B0503020204020204" pitchFamily="34" charset="-122"/>
                <a:ea typeface="微软雅黑" panose="020B0503020204020204" pitchFamily="34" charset="-122"/>
              </a:rPr>
              <a:t>优点分析</a:t>
            </a:r>
          </a:p>
          <a:p>
            <a:pPr marL="742950" lvl="1" indent="-285750" algn="l">
              <a:lnSpc>
                <a:spcPct val="150000"/>
              </a:lnSpc>
              <a:spcBef>
                <a:spcPct val="20000"/>
              </a:spcBef>
              <a:buClr>
                <a:srgbClr val="FF9933"/>
              </a:buClr>
              <a:buSzPct val="85000"/>
              <a:buFont typeface="Wingdings" pitchFamily="2" charset="2"/>
              <a:buChar char=""/>
            </a:pPr>
            <a:r>
              <a:rPr kumimoji="0" lang="zh-CN" altLang="en-US" b="1" dirty="0">
                <a:solidFill>
                  <a:schemeClr val="tx1"/>
                </a:solidFill>
                <a:latin typeface="微软雅黑" panose="020B0503020204020204" pitchFamily="34" charset="-122"/>
                <a:ea typeface="微软雅黑" panose="020B0503020204020204" pitchFamily="34" charset="-122"/>
              </a:rPr>
              <a:t>彻底解决</a:t>
            </a:r>
            <a:r>
              <a:rPr kumimoji="0" lang="zh-CN" altLang="en-US" b="1" dirty="0">
                <a:solidFill>
                  <a:srgbClr val="FF0000"/>
                </a:solidFill>
                <a:latin typeface="微软雅黑" panose="020B0503020204020204" pitchFamily="34" charset="-122"/>
                <a:ea typeface="微软雅黑" panose="020B0503020204020204" pitchFamily="34" charset="-122"/>
              </a:rPr>
              <a:t>忙等待</a:t>
            </a:r>
            <a:r>
              <a:rPr kumimoji="0" lang="zh-CN" altLang="en-US" b="1" dirty="0">
                <a:solidFill>
                  <a:schemeClr val="tx1"/>
                </a:solidFill>
                <a:latin typeface="微软雅黑" panose="020B0503020204020204" pitchFamily="34" charset="-122"/>
                <a:ea typeface="微软雅黑" panose="020B0503020204020204" pitchFamily="34" charset="-122"/>
              </a:rPr>
              <a:t>弊端，提高</a:t>
            </a:r>
            <a:r>
              <a:rPr kumimoji="0" lang="en-US" altLang="zh-CN" b="1" dirty="0">
                <a:solidFill>
                  <a:schemeClr val="tx1"/>
                </a:solidFill>
                <a:latin typeface="微软雅黑" panose="020B0503020204020204" pitchFamily="34" charset="-122"/>
                <a:ea typeface="微软雅黑" panose="020B0503020204020204" pitchFamily="34" charset="-122"/>
              </a:rPr>
              <a:t>OS</a:t>
            </a:r>
            <a:r>
              <a:rPr kumimoji="0" lang="zh-CN" altLang="en-US" b="1" dirty="0">
                <a:solidFill>
                  <a:schemeClr val="tx1"/>
                </a:solidFill>
                <a:latin typeface="微软雅黑" panose="020B0503020204020204" pitchFamily="34" charset="-122"/>
                <a:ea typeface="微软雅黑" panose="020B0503020204020204" pitchFamily="34" charset="-122"/>
              </a:rPr>
              <a:t>的管理层次</a:t>
            </a:r>
          </a:p>
          <a:p>
            <a:pPr marL="742950" lvl="1" indent="-285750" algn="l">
              <a:lnSpc>
                <a:spcPct val="150000"/>
              </a:lnSpc>
              <a:spcBef>
                <a:spcPct val="20000"/>
              </a:spcBef>
              <a:buClr>
                <a:srgbClr val="FF9933"/>
              </a:buClr>
              <a:buSzPct val="85000"/>
              <a:buFont typeface="Wingdings" pitchFamily="2" charset="2"/>
              <a:buChar char=""/>
            </a:pPr>
            <a:r>
              <a:rPr kumimoji="0" lang="zh-CN" altLang="en-US" b="1" dirty="0">
                <a:solidFill>
                  <a:schemeClr val="tx1"/>
                </a:solidFill>
                <a:latin typeface="微软雅黑" panose="020B0503020204020204" pitchFamily="34" charset="-122"/>
                <a:ea typeface="微软雅黑" panose="020B0503020204020204" pitchFamily="34" charset="-122"/>
              </a:rPr>
              <a:t>可实现复杂的同步与互斥情况，特别是</a:t>
            </a:r>
            <a:r>
              <a:rPr kumimoji="0" lang="zh-CN" altLang="en-US" b="1" dirty="0">
                <a:solidFill>
                  <a:srgbClr val="FF0000"/>
                </a:solidFill>
                <a:latin typeface="微软雅黑" panose="020B0503020204020204" pitchFamily="34" charset="-122"/>
                <a:ea typeface="微软雅黑" panose="020B0503020204020204" pitchFamily="34" charset="-122"/>
              </a:rPr>
              <a:t>多进程间通信</a:t>
            </a:r>
          </a:p>
          <a:p>
            <a:pPr marL="742950" lvl="1" indent="-285750" algn="l">
              <a:lnSpc>
                <a:spcPct val="150000"/>
              </a:lnSpc>
              <a:spcBef>
                <a:spcPct val="20000"/>
              </a:spcBef>
              <a:buClr>
                <a:srgbClr val="FF9933"/>
              </a:buClr>
              <a:buSzPct val="85000"/>
              <a:buFont typeface="Wingdings" pitchFamily="2" charset="2"/>
              <a:buChar char=""/>
            </a:pPr>
            <a:r>
              <a:rPr kumimoji="0" lang="zh-CN" altLang="en-US" b="1" dirty="0">
                <a:solidFill>
                  <a:schemeClr val="tx1"/>
                </a:solidFill>
                <a:latin typeface="微软雅黑" panose="020B0503020204020204" pitchFamily="34" charset="-122"/>
                <a:ea typeface="微软雅黑" panose="020B0503020204020204" pitchFamily="34" charset="-122"/>
              </a:rPr>
              <a:t>可最大限度的保证</a:t>
            </a:r>
            <a:r>
              <a:rPr kumimoji="0" lang="zh-CN" altLang="en-US" b="1" dirty="0">
                <a:solidFill>
                  <a:srgbClr val="FF0000"/>
                </a:solidFill>
                <a:latin typeface="微软雅黑" panose="020B0503020204020204" pitchFamily="34" charset="-122"/>
                <a:ea typeface="微软雅黑" panose="020B0503020204020204" pitchFamily="34" charset="-122"/>
              </a:rPr>
              <a:t>并发效率</a:t>
            </a:r>
          </a:p>
          <a:p>
            <a:pPr marL="342900" indent="-342900" algn="l">
              <a:lnSpc>
                <a:spcPct val="150000"/>
              </a:lnSpc>
              <a:spcBef>
                <a:spcPct val="20000"/>
              </a:spcBef>
              <a:buClr>
                <a:srgbClr val="0099FF"/>
              </a:buClr>
              <a:buSzPct val="80000"/>
              <a:buFont typeface="Wingdings 2" pitchFamily="18" charset="2"/>
              <a:buChar char="®"/>
            </a:pPr>
            <a:r>
              <a:rPr kumimoji="0" lang="zh-CN" altLang="en-US" b="1" dirty="0">
                <a:solidFill>
                  <a:srgbClr val="FFC000"/>
                </a:solidFill>
                <a:latin typeface="微软雅黑" panose="020B0503020204020204" pitchFamily="34" charset="-122"/>
                <a:ea typeface="微软雅黑" panose="020B0503020204020204" pitchFamily="34" charset="-122"/>
              </a:rPr>
              <a:t>缺点分析</a:t>
            </a:r>
          </a:p>
          <a:p>
            <a:pPr marL="742950" lvl="1" indent="-285750" algn="l">
              <a:lnSpc>
                <a:spcPct val="150000"/>
              </a:lnSpc>
              <a:spcBef>
                <a:spcPct val="20000"/>
              </a:spcBef>
              <a:buClr>
                <a:srgbClr val="FF9933"/>
              </a:buClr>
              <a:buSzPct val="85000"/>
              <a:buFont typeface="Wingdings" pitchFamily="2" charset="2"/>
              <a:buChar char=""/>
            </a:pPr>
            <a:r>
              <a:rPr kumimoji="0" lang="zh-CN" altLang="en-US" b="1" dirty="0">
                <a:solidFill>
                  <a:schemeClr val="tx1"/>
                </a:solidFill>
                <a:latin typeface="微软雅黑" panose="020B0503020204020204" pitchFamily="34" charset="-122"/>
                <a:ea typeface="微软雅黑" panose="020B0503020204020204" pitchFamily="34" charset="-122"/>
              </a:rPr>
              <a:t>实现</a:t>
            </a:r>
            <a:r>
              <a:rPr kumimoji="0" lang="zh-CN" altLang="en-US" b="1" dirty="0">
                <a:solidFill>
                  <a:srgbClr val="FF0000"/>
                </a:solidFill>
                <a:latin typeface="微软雅黑" panose="020B0503020204020204" pitchFamily="34" charset="-122"/>
                <a:ea typeface="微软雅黑" panose="020B0503020204020204" pitchFamily="34" charset="-122"/>
              </a:rPr>
              <a:t>机制复杂</a:t>
            </a:r>
            <a:r>
              <a:rPr kumimoji="0" lang="zh-CN" altLang="en-US" b="1" dirty="0">
                <a:solidFill>
                  <a:schemeClr val="tx1"/>
                </a:solidFill>
                <a:latin typeface="微软雅黑" panose="020B0503020204020204" pitchFamily="34" charset="-122"/>
                <a:ea typeface="微软雅黑" panose="020B0503020204020204" pitchFamily="34" charset="-122"/>
              </a:rPr>
              <a:t>，互斥和同步关系</a:t>
            </a:r>
            <a:r>
              <a:rPr kumimoji="0" lang="zh-CN" altLang="en-US" b="1" dirty="0">
                <a:solidFill>
                  <a:srgbClr val="FF0000"/>
                </a:solidFill>
                <a:latin typeface="微软雅黑" panose="020B0503020204020204" pitchFamily="34" charset="-122"/>
                <a:ea typeface="微软雅黑" panose="020B0503020204020204" pitchFamily="34" charset="-122"/>
              </a:rPr>
              <a:t>分析困难</a:t>
            </a:r>
          </a:p>
          <a:p>
            <a:pPr marL="742950" lvl="1" indent="-285750" algn="l">
              <a:lnSpc>
                <a:spcPct val="150000"/>
              </a:lnSpc>
              <a:spcBef>
                <a:spcPct val="20000"/>
              </a:spcBef>
              <a:buClr>
                <a:srgbClr val="FF9933"/>
              </a:buClr>
              <a:buSzPct val="85000"/>
              <a:buFont typeface="Wingdings" pitchFamily="2" charset="2"/>
              <a:buChar char=""/>
            </a:pPr>
            <a:r>
              <a:rPr kumimoji="0" lang="zh-CN" altLang="en-US" b="1" dirty="0">
                <a:solidFill>
                  <a:schemeClr val="tx1"/>
                </a:solidFill>
                <a:latin typeface="微软雅黑" panose="020B0503020204020204" pitchFamily="34" charset="-122"/>
                <a:ea typeface="微软雅黑" panose="020B0503020204020204" pitchFamily="34" charset="-122"/>
              </a:rPr>
              <a:t>存在</a:t>
            </a:r>
            <a:r>
              <a:rPr kumimoji="0" lang="zh-CN" altLang="en-US" b="1" dirty="0">
                <a:solidFill>
                  <a:srgbClr val="FF0000"/>
                </a:solidFill>
                <a:latin typeface="微软雅黑" panose="020B0503020204020204" pitchFamily="34" charset="-122"/>
                <a:ea typeface="微软雅黑" panose="020B0503020204020204" pitchFamily="34" charset="-122"/>
              </a:rPr>
              <a:t>死锁</a:t>
            </a:r>
            <a:r>
              <a:rPr kumimoji="0" lang="zh-CN" altLang="en-US" b="1" dirty="0">
                <a:solidFill>
                  <a:schemeClr val="tx1"/>
                </a:solidFill>
                <a:latin typeface="微软雅黑" panose="020B0503020204020204" pitchFamily="34" charset="-122"/>
                <a:ea typeface="微软雅黑" panose="020B0503020204020204" pitchFamily="34" charset="-122"/>
              </a:rPr>
              <a:t>陷阱，需要谨慎小心严密的设计</a:t>
            </a:r>
          </a:p>
        </p:txBody>
      </p:sp>
    </p:spTree>
    <p:extLst>
      <p:ext uri="{BB962C8B-B14F-4D97-AF65-F5344CB8AC3E}">
        <p14:creationId xmlns:p14="http://schemas.microsoft.com/office/powerpoint/2010/main" val="418344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 calcmode="lin" valueType="num">
                                      <p:cBhvr additive="base">
                                        <p:cTn id="1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 calcmode="lin" valueType="num">
                                      <p:cBhvr additive="base">
                                        <p:cTn id="2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560241"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3" name="Rectangle 4"/>
          <p:cNvSpPr>
            <a:spLocks noChangeArrowheads="1"/>
          </p:cNvSpPr>
          <p:nvPr/>
        </p:nvSpPr>
        <p:spPr bwMode="auto">
          <a:xfrm>
            <a:off x="323652" y="640175"/>
            <a:ext cx="1727200" cy="720725"/>
          </a:xfrm>
          <a:prstGeom prst="rect">
            <a:avLst/>
          </a:prstGeom>
          <a:noFill/>
          <a:ln w="9525">
            <a:noFill/>
            <a:miter lim="800000"/>
            <a:headEnd/>
            <a:tailEnd/>
          </a:ln>
          <a:effectLst/>
        </p:spPr>
        <p:txBody>
          <a:bodyPr anchor="ctr"/>
          <a:lstStyle/>
          <a:p>
            <a:pPr>
              <a:defRPr/>
            </a:pPr>
            <a:r>
              <a:rPr kumimoji="0" lang="zh-CN" altLang="en-US" sz="3600" b="1" dirty="0">
                <a:solidFill>
                  <a:srgbClr val="FFC000"/>
                </a:solidFill>
                <a:effectLst>
                  <a:outerShdw blurRad="38100" dist="38100" dir="2700000" algn="tl">
                    <a:srgbClr val="C0C0C0"/>
                  </a:outerShdw>
                </a:effectLst>
                <a:latin typeface="Arial Black" pitchFamily="34" charset="0"/>
                <a:ea typeface="隶书" pitchFamily="49" charset="-122"/>
              </a:rPr>
              <a:t>思考题</a:t>
            </a:r>
          </a:p>
        </p:txBody>
      </p:sp>
      <p:sp>
        <p:nvSpPr>
          <p:cNvPr id="4" name="Rectangle 5"/>
          <p:cNvSpPr>
            <a:spLocks noChangeArrowheads="1"/>
          </p:cNvSpPr>
          <p:nvPr/>
        </p:nvSpPr>
        <p:spPr bwMode="auto">
          <a:xfrm>
            <a:off x="395089" y="1360900"/>
            <a:ext cx="8893175" cy="504825"/>
          </a:xfrm>
          <a:prstGeom prst="rect">
            <a:avLst/>
          </a:prstGeom>
          <a:noFill/>
          <a:ln w="9525">
            <a:noFill/>
            <a:miter lim="800000"/>
            <a:headEnd/>
            <a:tailEnd/>
          </a:ln>
        </p:spPr>
        <p:txBody>
          <a:bodyPr/>
          <a:lstStyle/>
          <a:p>
            <a:pPr marR="0" lvl="0" algn="l" defTabSz="914400" eaLnBrk="1" fontAlgn="auto" latinLnBrk="0" hangingPunct="1">
              <a:lnSpc>
                <a:spcPct val="100000"/>
              </a:lnSpc>
              <a:spcBef>
                <a:spcPct val="20000"/>
              </a:spcBef>
              <a:spcAft>
                <a:spcPts val="0"/>
              </a:spcAft>
              <a:buClr>
                <a:srgbClr val="000000"/>
              </a:buClr>
              <a:buSzPct val="80000"/>
              <a:tabLst/>
              <a:defRPr/>
            </a:pPr>
            <a:r>
              <a:rPr kumimoji="0" lang="en-US" altLang="zh-CN" sz="1800" b="1" i="0" u="none" strike="noStrike" kern="0" cap="none" spc="0" normalizeH="0" baseline="0" noProof="0" dirty="0">
                <a:ln>
                  <a:noFill/>
                </a:ln>
                <a:solidFill>
                  <a:schemeClr val="tx1"/>
                </a:solidFill>
                <a:effectLst/>
                <a:uLnTx/>
                <a:uFillTx/>
              </a:rPr>
              <a:t>1.</a:t>
            </a:r>
            <a:r>
              <a:rPr kumimoji="0" lang="zh-CN" altLang="en-US" sz="1800" b="1" i="0" u="none" strike="noStrike" kern="0" cap="none" spc="0" normalizeH="0" baseline="0" noProof="0" dirty="0">
                <a:ln>
                  <a:noFill/>
                </a:ln>
                <a:solidFill>
                  <a:schemeClr val="tx1"/>
                </a:solidFill>
                <a:effectLst/>
                <a:uLnTx/>
                <a:uFillTx/>
              </a:rPr>
              <a:t>有桥如图所示，车流方向如箭头所示。回答下列问题：</a:t>
            </a:r>
          </a:p>
        </p:txBody>
      </p:sp>
      <p:grpSp>
        <p:nvGrpSpPr>
          <p:cNvPr id="5" name="Group 6"/>
          <p:cNvGrpSpPr>
            <a:grpSpLocks/>
          </p:cNvGrpSpPr>
          <p:nvPr/>
        </p:nvGrpSpPr>
        <p:grpSpPr bwMode="auto">
          <a:xfrm>
            <a:off x="2266752" y="1937163"/>
            <a:ext cx="1865312" cy="2160587"/>
            <a:chOff x="1701" y="1525"/>
            <a:chExt cx="1598" cy="1860"/>
          </a:xfrm>
        </p:grpSpPr>
        <p:sp>
          <p:nvSpPr>
            <p:cNvPr id="6" name="Line 7"/>
            <p:cNvSpPr>
              <a:spLocks noChangeShapeType="1"/>
            </p:cNvSpPr>
            <p:nvPr/>
          </p:nvSpPr>
          <p:spPr bwMode="auto">
            <a:xfrm>
              <a:off x="1701" y="1616"/>
              <a:ext cx="0" cy="408"/>
            </a:xfrm>
            <a:prstGeom prst="line">
              <a:avLst/>
            </a:prstGeom>
            <a:noFill/>
            <a:ln w="9525">
              <a:solidFill>
                <a:srgbClr val="000000"/>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7" name="Line 8"/>
            <p:cNvSpPr>
              <a:spLocks noChangeShapeType="1"/>
            </p:cNvSpPr>
            <p:nvPr/>
          </p:nvSpPr>
          <p:spPr bwMode="auto">
            <a:xfrm>
              <a:off x="1701" y="2977"/>
              <a:ext cx="0" cy="408"/>
            </a:xfrm>
            <a:prstGeom prst="line">
              <a:avLst/>
            </a:prstGeom>
            <a:noFill/>
            <a:ln w="9525">
              <a:solidFill>
                <a:srgbClr val="000000"/>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8" name="Line 9"/>
            <p:cNvSpPr>
              <a:spLocks noChangeShapeType="1"/>
            </p:cNvSpPr>
            <p:nvPr/>
          </p:nvSpPr>
          <p:spPr bwMode="auto">
            <a:xfrm>
              <a:off x="2200" y="1616"/>
              <a:ext cx="0" cy="408"/>
            </a:xfrm>
            <a:prstGeom prst="line">
              <a:avLst/>
            </a:prstGeom>
            <a:noFill/>
            <a:ln w="9525">
              <a:solidFill>
                <a:srgbClr val="000000"/>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9" name="Line 10"/>
            <p:cNvSpPr>
              <a:spLocks noChangeShapeType="1"/>
            </p:cNvSpPr>
            <p:nvPr/>
          </p:nvSpPr>
          <p:spPr bwMode="auto">
            <a:xfrm>
              <a:off x="2608" y="1616"/>
              <a:ext cx="0" cy="408"/>
            </a:xfrm>
            <a:prstGeom prst="line">
              <a:avLst/>
            </a:prstGeom>
            <a:noFill/>
            <a:ln w="9525">
              <a:solidFill>
                <a:srgbClr val="000000"/>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0" name="Line 11"/>
            <p:cNvSpPr>
              <a:spLocks noChangeShapeType="1"/>
            </p:cNvSpPr>
            <p:nvPr/>
          </p:nvSpPr>
          <p:spPr bwMode="auto">
            <a:xfrm>
              <a:off x="3107" y="1616"/>
              <a:ext cx="0" cy="408"/>
            </a:xfrm>
            <a:prstGeom prst="line">
              <a:avLst/>
            </a:prstGeom>
            <a:noFill/>
            <a:ln w="9525">
              <a:solidFill>
                <a:srgbClr val="000000"/>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2" name="Line 12"/>
            <p:cNvSpPr>
              <a:spLocks noChangeShapeType="1"/>
            </p:cNvSpPr>
            <p:nvPr/>
          </p:nvSpPr>
          <p:spPr bwMode="auto">
            <a:xfrm>
              <a:off x="2200" y="2977"/>
              <a:ext cx="0" cy="408"/>
            </a:xfrm>
            <a:prstGeom prst="line">
              <a:avLst/>
            </a:prstGeom>
            <a:noFill/>
            <a:ln w="9525">
              <a:solidFill>
                <a:srgbClr val="000000"/>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3" name="Line 13"/>
            <p:cNvSpPr>
              <a:spLocks noChangeShapeType="1"/>
            </p:cNvSpPr>
            <p:nvPr/>
          </p:nvSpPr>
          <p:spPr bwMode="auto">
            <a:xfrm>
              <a:off x="2608" y="2977"/>
              <a:ext cx="0" cy="408"/>
            </a:xfrm>
            <a:prstGeom prst="line">
              <a:avLst/>
            </a:prstGeom>
            <a:noFill/>
            <a:ln w="9525">
              <a:solidFill>
                <a:srgbClr val="000000"/>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4" name="Line 14"/>
            <p:cNvSpPr>
              <a:spLocks noChangeShapeType="1"/>
            </p:cNvSpPr>
            <p:nvPr/>
          </p:nvSpPr>
          <p:spPr bwMode="auto">
            <a:xfrm>
              <a:off x="3107" y="2977"/>
              <a:ext cx="0" cy="408"/>
            </a:xfrm>
            <a:prstGeom prst="line">
              <a:avLst/>
            </a:prstGeom>
            <a:noFill/>
            <a:ln w="9525">
              <a:solidFill>
                <a:srgbClr val="000000"/>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5" name="Line 15"/>
            <p:cNvSpPr>
              <a:spLocks noChangeShapeType="1"/>
            </p:cNvSpPr>
            <p:nvPr/>
          </p:nvSpPr>
          <p:spPr bwMode="auto">
            <a:xfrm>
              <a:off x="1973" y="2296"/>
              <a:ext cx="0" cy="363"/>
            </a:xfrm>
            <a:prstGeom prst="line">
              <a:avLst/>
            </a:prstGeom>
            <a:noFill/>
            <a:ln w="9525">
              <a:solidFill>
                <a:srgbClr val="000000"/>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6" name="Line 16"/>
            <p:cNvSpPr>
              <a:spLocks noChangeShapeType="1"/>
            </p:cNvSpPr>
            <p:nvPr/>
          </p:nvSpPr>
          <p:spPr bwMode="auto">
            <a:xfrm>
              <a:off x="2789" y="2251"/>
              <a:ext cx="0" cy="408"/>
            </a:xfrm>
            <a:prstGeom prst="line">
              <a:avLst/>
            </a:prstGeom>
            <a:noFill/>
            <a:ln w="9525">
              <a:solidFill>
                <a:srgbClr val="000000"/>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7" name="Line 17"/>
            <p:cNvSpPr>
              <a:spLocks noChangeShapeType="1"/>
            </p:cNvSpPr>
            <p:nvPr/>
          </p:nvSpPr>
          <p:spPr bwMode="auto">
            <a:xfrm>
              <a:off x="1701" y="2024"/>
              <a:ext cx="272" cy="272"/>
            </a:xfrm>
            <a:prstGeom prst="line">
              <a:avLst/>
            </a:prstGeom>
            <a:noFill/>
            <a:ln w="9525">
              <a:solidFill>
                <a:srgbClr val="000000"/>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8" name="Line 18"/>
            <p:cNvSpPr>
              <a:spLocks noChangeShapeType="1"/>
            </p:cNvSpPr>
            <p:nvPr/>
          </p:nvSpPr>
          <p:spPr bwMode="auto">
            <a:xfrm flipH="1">
              <a:off x="1701" y="2659"/>
              <a:ext cx="272" cy="317"/>
            </a:xfrm>
            <a:prstGeom prst="line">
              <a:avLst/>
            </a:prstGeom>
            <a:noFill/>
            <a:ln w="9525">
              <a:solidFill>
                <a:srgbClr val="000000"/>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9" name="Line 19"/>
            <p:cNvSpPr>
              <a:spLocks noChangeShapeType="1"/>
            </p:cNvSpPr>
            <p:nvPr/>
          </p:nvSpPr>
          <p:spPr bwMode="auto">
            <a:xfrm flipH="1">
              <a:off x="2789" y="2024"/>
              <a:ext cx="318" cy="227"/>
            </a:xfrm>
            <a:prstGeom prst="line">
              <a:avLst/>
            </a:prstGeom>
            <a:noFill/>
            <a:ln w="9525">
              <a:solidFill>
                <a:srgbClr val="000000"/>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0" name="Line 20"/>
            <p:cNvSpPr>
              <a:spLocks noChangeShapeType="1"/>
            </p:cNvSpPr>
            <p:nvPr/>
          </p:nvSpPr>
          <p:spPr bwMode="auto">
            <a:xfrm>
              <a:off x="2789" y="2659"/>
              <a:ext cx="318" cy="317"/>
            </a:xfrm>
            <a:prstGeom prst="line">
              <a:avLst/>
            </a:prstGeom>
            <a:noFill/>
            <a:ln w="9525">
              <a:solidFill>
                <a:srgbClr val="000000"/>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1" name="Line 21"/>
            <p:cNvSpPr>
              <a:spLocks noChangeShapeType="1"/>
            </p:cNvSpPr>
            <p:nvPr/>
          </p:nvSpPr>
          <p:spPr bwMode="auto">
            <a:xfrm>
              <a:off x="2200" y="2024"/>
              <a:ext cx="181" cy="181"/>
            </a:xfrm>
            <a:prstGeom prst="line">
              <a:avLst/>
            </a:prstGeom>
            <a:noFill/>
            <a:ln w="9525">
              <a:solidFill>
                <a:srgbClr val="000000"/>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2" name="Line 22"/>
            <p:cNvSpPr>
              <a:spLocks noChangeShapeType="1"/>
            </p:cNvSpPr>
            <p:nvPr/>
          </p:nvSpPr>
          <p:spPr bwMode="auto">
            <a:xfrm flipH="1">
              <a:off x="2381" y="2024"/>
              <a:ext cx="227" cy="181"/>
            </a:xfrm>
            <a:prstGeom prst="line">
              <a:avLst/>
            </a:prstGeom>
            <a:noFill/>
            <a:ln w="9525">
              <a:solidFill>
                <a:srgbClr val="000000"/>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3" name="Line 23"/>
            <p:cNvSpPr>
              <a:spLocks noChangeShapeType="1"/>
            </p:cNvSpPr>
            <p:nvPr/>
          </p:nvSpPr>
          <p:spPr bwMode="auto">
            <a:xfrm>
              <a:off x="2426" y="2795"/>
              <a:ext cx="182" cy="181"/>
            </a:xfrm>
            <a:prstGeom prst="line">
              <a:avLst/>
            </a:prstGeom>
            <a:noFill/>
            <a:ln w="9525">
              <a:solidFill>
                <a:srgbClr val="000000"/>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4" name="Line 24"/>
            <p:cNvSpPr>
              <a:spLocks noChangeShapeType="1"/>
            </p:cNvSpPr>
            <p:nvPr/>
          </p:nvSpPr>
          <p:spPr bwMode="auto">
            <a:xfrm flipH="1">
              <a:off x="2199" y="2795"/>
              <a:ext cx="227" cy="181"/>
            </a:xfrm>
            <a:prstGeom prst="line">
              <a:avLst/>
            </a:prstGeom>
            <a:noFill/>
            <a:ln w="9525">
              <a:solidFill>
                <a:srgbClr val="000000"/>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5" name="Line 25"/>
            <p:cNvSpPr>
              <a:spLocks noChangeShapeType="1"/>
            </p:cNvSpPr>
            <p:nvPr/>
          </p:nvSpPr>
          <p:spPr bwMode="auto">
            <a:xfrm>
              <a:off x="1927" y="2931"/>
              <a:ext cx="0" cy="454"/>
            </a:xfrm>
            <a:prstGeom prst="line">
              <a:avLst/>
            </a:prstGeom>
            <a:noFill/>
            <a:ln w="19050">
              <a:solidFill>
                <a:srgbClr val="000000"/>
              </a:solidFill>
              <a:round/>
              <a:headEnd/>
              <a:tailEnd type="triangle" w="med" len="me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6" name="Line 26"/>
            <p:cNvSpPr>
              <a:spLocks noChangeShapeType="1"/>
            </p:cNvSpPr>
            <p:nvPr/>
          </p:nvSpPr>
          <p:spPr bwMode="auto">
            <a:xfrm>
              <a:off x="1927" y="1525"/>
              <a:ext cx="0" cy="454"/>
            </a:xfrm>
            <a:prstGeom prst="line">
              <a:avLst/>
            </a:prstGeom>
            <a:noFill/>
            <a:ln w="19050">
              <a:solidFill>
                <a:srgbClr val="000000"/>
              </a:solidFill>
              <a:round/>
              <a:headEnd/>
              <a:tailEnd type="triangle" w="med" len="me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7" name="Line 27"/>
            <p:cNvSpPr>
              <a:spLocks noChangeShapeType="1"/>
            </p:cNvSpPr>
            <p:nvPr/>
          </p:nvSpPr>
          <p:spPr bwMode="auto">
            <a:xfrm flipV="1">
              <a:off x="2834" y="2932"/>
              <a:ext cx="1" cy="453"/>
            </a:xfrm>
            <a:prstGeom prst="line">
              <a:avLst/>
            </a:prstGeom>
            <a:noFill/>
            <a:ln w="19050">
              <a:solidFill>
                <a:srgbClr val="000000"/>
              </a:solidFill>
              <a:round/>
              <a:headEnd/>
              <a:tailEnd type="triangle" w="med" len="me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8" name="Line 28"/>
            <p:cNvSpPr>
              <a:spLocks noChangeShapeType="1"/>
            </p:cNvSpPr>
            <p:nvPr/>
          </p:nvSpPr>
          <p:spPr bwMode="auto">
            <a:xfrm flipV="1">
              <a:off x="2834" y="1570"/>
              <a:ext cx="1" cy="453"/>
            </a:xfrm>
            <a:prstGeom prst="line">
              <a:avLst/>
            </a:prstGeom>
            <a:noFill/>
            <a:ln w="19050">
              <a:solidFill>
                <a:srgbClr val="000000"/>
              </a:solidFill>
              <a:round/>
              <a:headEnd/>
              <a:tailEnd type="triangle" w="med" len="me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9" name="Text Box 29"/>
            <p:cNvSpPr txBox="1">
              <a:spLocks noChangeArrowheads="1"/>
            </p:cNvSpPr>
            <p:nvPr/>
          </p:nvSpPr>
          <p:spPr bwMode="auto">
            <a:xfrm>
              <a:off x="2880" y="2341"/>
              <a:ext cx="419" cy="393"/>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桥</a:t>
              </a:r>
            </a:p>
          </p:txBody>
        </p:sp>
      </p:grpSp>
      <p:sp>
        <p:nvSpPr>
          <p:cNvPr id="30" name="Text Box 30"/>
          <p:cNvSpPr txBox="1">
            <a:spLocks noChangeArrowheads="1"/>
          </p:cNvSpPr>
          <p:nvPr/>
        </p:nvSpPr>
        <p:spPr bwMode="auto">
          <a:xfrm>
            <a:off x="539552" y="4600988"/>
            <a:ext cx="7704137" cy="1873250"/>
          </a:xfrm>
          <a:prstGeom prst="rect">
            <a:avLst/>
          </a:prstGeom>
          <a:noFill/>
          <a:ln w="9525" algn="ctr">
            <a:noFill/>
            <a:miter lim="800000"/>
            <a:headEnd/>
            <a:tailEnd/>
          </a:ln>
        </p:spPr>
        <p:txBody>
          <a:bodyPr/>
          <a:lstStyle/>
          <a:p>
            <a:pPr marL="457200" marR="0" lvl="0" indent="-457200" algn="l" defTabSz="914400" eaLnBrk="1" fontAlgn="auto" latinLnBrk="0" hangingPunct="1">
              <a:lnSpc>
                <a:spcPct val="100000"/>
              </a:lnSpc>
              <a:spcBef>
                <a:spcPts val="0"/>
              </a:spcBef>
              <a:spcAft>
                <a:spcPts val="0"/>
              </a:spcAft>
              <a:buClrTx/>
              <a:buSzTx/>
              <a:buFontTx/>
              <a:buAutoNum type="circleNumDbPlain"/>
              <a:tabLst/>
              <a:defRPr/>
            </a:pPr>
            <a:r>
              <a:rPr kumimoji="0" lang="zh-CN" altLang="en-US" sz="1800" b="1" i="0" u="none" strike="noStrike" kern="0" cap="none" spc="0" normalizeH="0" baseline="0" noProof="0" dirty="0">
                <a:ln>
                  <a:noFill/>
                </a:ln>
                <a:solidFill>
                  <a:schemeClr val="tx1"/>
                </a:solidFill>
                <a:effectLst/>
                <a:uLnTx/>
                <a:uFillTx/>
              </a:rPr>
              <a:t>假设：该桥上每次只能有一辆车行驶，试用信号量的</a:t>
            </a:r>
            <a:r>
              <a:rPr kumimoji="0" lang="en-US" altLang="zh-CN" sz="1800" b="1" i="0" u="none" strike="noStrike" kern="0" cap="none" spc="0" normalizeH="0" baseline="0" noProof="0" dirty="0">
                <a:ln>
                  <a:noFill/>
                </a:ln>
                <a:solidFill>
                  <a:schemeClr val="tx1"/>
                </a:solidFill>
                <a:effectLst/>
                <a:uLnTx/>
                <a:uFillTx/>
              </a:rPr>
              <a:t>P</a:t>
            </a:r>
            <a:r>
              <a:rPr kumimoji="0" lang="zh-CN" altLang="en-US" sz="1800" b="1" i="0" u="none" strike="noStrike" kern="0" cap="none" spc="0" normalizeH="0" baseline="0" noProof="0" dirty="0">
                <a:ln>
                  <a:noFill/>
                </a:ln>
                <a:solidFill>
                  <a:schemeClr val="tx1"/>
                </a:solidFill>
                <a:effectLst/>
                <a:uLnTx/>
                <a:uFillTx/>
              </a:rPr>
              <a:t>、</a:t>
            </a:r>
            <a:r>
              <a:rPr kumimoji="0" lang="en-US" altLang="zh-CN" sz="1800" b="1" i="0" u="none" strike="noStrike" kern="0" cap="none" spc="0" normalizeH="0" baseline="0" noProof="0" dirty="0">
                <a:ln>
                  <a:noFill/>
                </a:ln>
                <a:solidFill>
                  <a:schemeClr val="tx1"/>
                </a:solidFill>
                <a:effectLst/>
                <a:uLnTx/>
                <a:uFillTx/>
              </a:rPr>
              <a:t>V</a:t>
            </a:r>
            <a:r>
              <a:rPr kumimoji="0" lang="zh-CN" altLang="en-US" sz="1800" b="1" i="0" u="none" strike="noStrike" kern="0" cap="none" spc="0" normalizeH="0" baseline="0" noProof="0" dirty="0">
                <a:ln>
                  <a:noFill/>
                </a:ln>
                <a:solidFill>
                  <a:schemeClr val="tx1"/>
                </a:solidFill>
                <a:effectLst/>
                <a:uLnTx/>
                <a:uFillTx/>
              </a:rPr>
              <a:t>操作实现桥上的交通管理。</a:t>
            </a:r>
          </a:p>
          <a:p>
            <a:pPr marL="457200" marR="0" lvl="0" indent="-457200" algn="l" defTabSz="914400" eaLnBrk="1" fontAlgn="auto" latinLnBrk="0" hangingPunct="1">
              <a:lnSpc>
                <a:spcPct val="100000"/>
              </a:lnSpc>
              <a:spcBef>
                <a:spcPts val="0"/>
              </a:spcBef>
              <a:spcAft>
                <a:spcPts val="0"/>
              </a:spcAft>
              <a:buClrTx/>
              <a:buSzTx/>
              <a:buFontTx/>
              <a:buAutoNum type="circleNumDbPlain"/>
              <a:tabLst/>
              <a:defRPr/>
            </a:pPr>
            <a:r>
              <a:rPr kumimoji="0" lang="zh-CN" altLang="en-US" sz="1800" b="1" i="0" u="none" strike="noStrike" kern="0" cap="none" spc="0" normalizeH="0" baseline="0" noProof="0" dirty="0">
                <a:ln>
                  <a:noFill/>
                </a:ln>
                <a:solidFill>
                  <a:schemeClr val="tx1"/>
                </a:solidFill>
                <a:effectLst/>
                <a:uLnTx/>
                <a:uFillTx/>
              </a:rPr>
              <a:t>假设：该桥上不允许两车交会，但允许同方向多个车依次通过（即桥上可有多个同方向行驶的车）。试用信号量的</a:t>
            </a:r>
            <a:r>
              <a:rPr kumimoji="0" lang="en-US" altLang="zh-CN" sz="1800" b="1" i="0" u="none" strike="noStrike" kern="0" cap="none" spc="0" normalizeH="0" baseline="0" noProof="0" dirty="0">
                <a:ln>
                  <a:noFill/>
                </a:ln>
                <a:solidFill>
                  <a:schemeClr val="tx1"/>
                </a:solidFill>
                <a:effectLst/>
                <a:uLnTx/>
                <a:uFillTx/>
              </a:rPr>
              <a:t>P</a:t>
            </a:r>
            <a:r>
              <a:rPr kumimoji="0" lang="zh-CN" altLang="en-US" sz="1800" b="1" i="0" u="none" strike="noStrike" kern="0" cap="none" spc="0" normalizeH="0" baseline="0" noProof="0" dirty="0">
                <a:ln>
                  <a:noFill/>
                </a:ln>
                <a:solidFill>
                  <a:schemeClr val="tx1"/>
                </a:solidFill>
                <a:effectLst/>
                <a:uLnTx/>
                <a:uFillTx/>
              </a:rPr>
              <a:t>、</a:t>
            </a:r>
            <a:r>
              <a:rPr kumimoji="0" lang="en-US" altLang="zh-CN" sz="1800" b="1" i="0" u="none" strike="noStrike" kern="0" cap="none" spc="0" normalizeH="0" baseline="0" noProof="0" dirty="0">
                <a:ln>
                  <a:noFill/>
                </a:ln>
                <a:solidFill>
                  <a:schemeClr val="tx1"/>
                </a:solidFill>
                <a:effectLst/>
                <a:uLnTx/>
                <a:uFillTx/>
              </a:rPr>
              <a:t>V</a:t>
            </a:r>
            <a:r>
              <a:rPr kumimoji="0" lang="zh-CN" altLang="en-US" sz="1800" b="1" i="0" u="none" strike="noStrike" kern="0" cap="none" spc="0" normalizeH="0" baseline="0" noProof="0" dirty="0">
                <a:ln>
                  <a:noFill/>
                </a:ln>
                <a:solidFill>
                  <a:schemeClr val="tx1"/>
                </a:solidFill>
                <a:effectLst/>
                <a:uLnTx/>
                <a:uFillTx/>
              </a:rPr>
              <a:t>操作实现桥上的交通管理。</a:t>
            </a:r>
          </a:p>
          <a:p>
            <a:pPr marL="457200" marR="0" lvl="0" indent="-457200" algn="l"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26091382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560241"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pic>
        <p:nvPicPr>
          <p:cNvPr id="3" name="Picture 4"/>
          <p:cNvPicPr>
            <a:picLocks noChangeAspect="1" noChangeArrowheads="1"/>
          </p:cNvPicPr>
          <p:nvPr/>
        </p:nvPicPr>
        <p:blipFill>
          <a:blip r:embed="rId3" cstate="print"/>
          <a:srcRect/>
          <a:stretch>
            <a:fillRect/>
          </a:stretch>
        </p:blipFill>
        <p:spPr bwMode="auto">
          <a:xfrm>
            <a:off x="1835696" y="1196975"/>
            <a:ext cx="5617617" cy="5545138"/>
          </a:xfrm>
          <a:prstGeom prst="rect">
            <a:avLst/>
          </a:prstGeom>
          <a:noFill/>
          <a:ln w="9525">
            <a:noFill/>
            <a:miter lim="800000"/>
            <a:headEnd/>
            <a:tailEnd/>
          </a:ln>
        </p:spPr>
      </p:pic>
      <p:sp>
        <p:nvSpPr>
          <p:cNvPr id="4" name="Rectangle 5"/>
          <p:cNvSpPr>
            <a:spLocks noChangeArrowheads="1"/>
          </p:cNvSpPr>
          <p:nvPr/>
        </p:nvSpPr>
        <p:spPr bwMode="auto">
          <a:xfrm>
            <a:off x="225905" y="333375"/>
            <a:ext cx="1931508" cy="1143000"/>
          </a:xfrm>
          <a:prstGeom prst="rect">
            <a:avLst/>
          </a:prstGeom>
          <a:noFill/>
          <a:ln w="9525">
            <a:noFill/>
            <a:miter lim="800000"/>
            <a:headEnd/>
            <a:tailEnd/>
          </a:ln>
          <a:effectLst/>
        </p:spPr>
        <p:txBody>
          <a:bodyPr anchor="ctr"/>
          <a:lstStyle/>
          <a:p>
            <a:pPr>
              <a:defRPr/>
            </a:pPr>
            <a:r>
              <a:rPr kumimoji="0" lang="zh-CN" altLang="en-US" sz="4400" b="1" dirty="0">
                <a:solidFill>
                  <a:schemeClr val="tx1"/>
                </a:solidFill>
                <a:effectLst>
                  <a:outerShdw blurRad="38100" dist="38100" dir="2700000" algn="tl">
                    <a:srgbClr val="C0C0C0"/>
                  </a:outerShdw>
                </a:effectLst>
                <a:latin typeface="Arial Black" pitchFamily="34" charset="0"/>
                <a:ea typeface="隶书" pitchFamily="49" charset="-122"/>
              </a:rPr>
              <a:t>答案：</a:t>
            </a:r>
          </a:p>
        </p:txBody>
      </p:sp>
      <p:sp>
        <p:nvSpPr>
          <p:cNvPr id="5" name="Text Box 6"/>
          <p:cNvSpPr txBox="1">
            <a:spLocks noChangeArrowheads="1"/>
          </p:cNvSpPr>
          <p:nvPr/>
        </p:nvSpPr>
        <p:spPr bwMode="auto">
          <a:xfrm>
            <a:off x="866141" y="1268413"/>
            <a:ext cx="8169909" cy="4681537"/>
          </a:xfrm>
          <a:prstGeom prst="rect">
            <a:avLst/>
          </a:prstGeom>
          <a:noFill/>
          <a:ln w="9525" algn="ctr">
            <a:noFill/>
            <a:miter lim="800000"/>
            <a:headEnd/>
            <a:tailEnd/>
          </a:ln>
        </p:spPr>
        <p:txBody>
          <a:bodyPr/>
          <a:lstStyle/>
          <a:p>
            <a:pPr marR="0" lvl="0" algn="l" defTabSz="914400" eaLnBrk="1" fontAlgn="auto" latinLnBrk="0" hangingPunct="1">
              <a:lnSpc>
                <a:spcPct val="100000"/>
              </a:lnSpc>
              <a:spcBef>
                <a:spcPts val="0"/>
              </a:spcBef>
              <a:spcAft>
                <a:spcPts val="0"/>
              </a:spcAft>
              <a:buClrTx/>
              <a:buSzTx/>
              <a:tabLst/>
              <a:defRPr/>
            </a:pPr>
            <a:r>
              <a:rPr kumimoji="0" lang="en-US" altLang="zh-CN" sz="1800" b="0" i="0" u="none" strike="noStrike" kern="0" cap="none" spc="0" normalizeH="0" baseline="0" noProof="0" dirty="0">
                <a:ln>
                  <a:noFill/>
                </a:ln>
                <a:solidFill>
                  <a:schemeClr val="tx1"/>
                </a:solidFill>
                <a:effectLst/>
                <a:uLnTx/>
                <a:uFillTx/>
              </a:rPr>
              <a:t>1.</a:t>
            </a:r>
          </a:p>
        </p:txBody>
      </p:sp>
    </p:spTree>
    <p:extLst>
      <p:ext uri="{BB962C8B-B14F-4D97-AF65-F5344CB8AC3E}">
        <p14:creationId xmlns:p14="http://schemas.microsoft.com/office/powerpoint/2010/main" val="376942899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560241"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pic>
        <p:nvPicPr>
          <p:cNvPr id="3" name="Picture 4"/>
          <p:cNvPicPr>
            <a:picLocks noChangeAspect="1" noChangeArrowheads="1"/>
          </p:cNvPicPr>
          <p:nvPr/>
        </p:nvPicPr>
        <p:blipFill>
          <a:blip r:embed="rId3" cstate="print"/>
          <a:srcRect/>
          <a:stretch>
            <a:fillRect/>
          </a:stretch>
        </p:blipFill>
        <p:spPr bwMode="auto">
          <a:xfrm>
            <a:off x="1116013" y="908050"/>
            <a:ext cx="6840537" cy="5413375"/>
          </a:xfrm>
          <a:prstGeom prst="rect">
            <a:avLst/>
          </a:prstGeom>
          <a:noFill/>
          <a:ln w="9525">
            <a:noFill/>
            <a:miter lim="800000"/>
            <a:headEnd/>
            <a:tailEnd/>
          </a:ln>
        </p:spPr>
      </p:pic>
    </p:spTree>
    <p:extLst>
      <p:ext uri="{BB962C8B-B14F-4D97-AF65-F5344CB8AC3E}">
        <p14:creationId xmlns:p14="http://schemas.microsoft.com/office/powerpoint/2010/main" val="4512225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560241"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3" name="Text Box 4"/>
          <p:cNvSpPr txBox="1">
            <a:spLocks noChangeArrowheads="1"/>
          </p:cNvSpPr>
          <p:nvPr/>
        </p:nvSpPr>
        <p:spPr bwMode="auto">
          <a:xfrm>
            <a:off x="611188" y="836613"/>
            <a:ext cx="8064500" cy="4481263"/>
          </a:xfrm>
          <a:prstGeom prst="rect">
            <a:avLst/>
          </a:prstGeom>
          <a:noFill/>
          <a:ln w="9525" algn="ctr">
            <a:noFill/>
            <a:miter lim="800000"/>
            <a:headEnd/>
            <a:tailEnd/>
          </a:ln>
        </p:spPr>
        <p:txBody>
          <a:bodyPr/>
          <a:lstStyle/>
          <a:p>
            <a:pPr marR="0" lvl="0" algn="l" defTabSz="914400" eaLnBrk="1" fontAlgn="auto" latinLnBrk="0" hangingPunct="1">
              <a:lnSpc>
                <a:spcPct val="100000"/>
              </a:lnSpc>
              <a:spcBef>
                <a:spcPts val="0"/>
              </a:spcBef>
              <a:spcAft>
                <a:spcPts val="0"/>
              </a:spcAft>
              <a:buClrTx/>
              <a:buSzTx/>
              <a:tabLst/>
              <a:defRPr/>
            </a:pPr>
            <a:r>
              <a:rPr kumimoji="0" lang="en-US" altLang="zh-CN" sz="1800" b="0" i="0" u="none" strike="noStrike" kern="0" cap="none" spc="0" normalizeH="0" baseline="0" noProof="0" dirty="0">
                <a:ln>
                  <a:noFill/>
                </a:ln>
                <a:solidFill>
                  <a:schemeClr val="tx1"/>
                </a:solidFill>
                <a:effectLst/>
                <a:uLnTx/>
                <a:uFillTx/>
              </a:rPr>
              <a:t>2.</a:t>
            </a:r>
          </a:p>
        </p:txBody>
      </p:sp>
      <p:pic>
        <p:nvPicPr>
          <p:cNvPr id="4" name="Picture 5"/>
          <p:cNvPicPr>
            <a:picLocks noChangeAspect="1" noChangeArrowheads="1"/>
          </p:cNvPicPr>
          <p:nvPr/>
        </p:nvPicPr>
        <p:blipFill>
          <a:blip r:embed="rId3" cstate="print"/>
          <a:srcRect/>
          <a:stretch>
            <a:fillRect/>
          </a:stretch>
        </p:blipFill>
        <p:spPr bwMode="auto">
          <a:xfrm>
            <a:off x="1763713" y="765175"/>
            <a:ext cx="5976937" cy="5832177"/>
          </a:xfrm>
          <a:prstGeom prst="rect">
            <a:avLst/>
          </a:prstGeom>
          <a:noFill/>
          <a:ln w="9525">
            <a:noFill/>
            <a:miter lim="800000"/>
            <a:headEnd/>
            <a:tailEnd/>
          </a:ln>
        </p:spPr>
      </p:pic>
    </p:spTree>
    <p:extLst>
      <p:ext uri="{BB962C8B-B14F-4D97-AF65-F5344CB8AC3E}">
        <p14:creationId xmlns:p14="http://schemas.microsoft.com/office/powerpoint/2010/main" val="40525001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560241"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pic>
        <p:nvPicPr>
          <p:cNvPr id="3" name="Picture 4"/>
          <p:cNvPicPr>
            <a:picLocks noChangeAspect="1" noChangeArrowheads="1"/>
          </p:cNvPicPr>
          <p:nvPr/>
        </p:nvPicPr>
        <p:blipFill>
          <a:blip r:embed="rId3" cstate="print"/>
          <a:srcRect/>
          <a:stretch>
            <a:fillRect/>
          </a:stretch>
        </p:blipFill>
        <p:spPr bwMode="auto">
          <a:xfrm>
            <a:off x="1701800" y="908720"/>
            <a:ext cx="5740400" cy="5804818"/>
          </a:xfrm>
          <a:prstGeom prst="rect">
            <a:avLst/>
          </a:prstGeom>
          <a:noFill/>
          <a:ln w="9525">
            <a:noFill/>
            <a:miter lim="800000"/>
            <a:headEnd/>
            <a:tailEnd/>
          </a:ln>
        </p:spPr>
      </p:pic>
    </p:spTree>
    <p:extLst>
      <p:ext uri="{BB962C8B-B14F-4D97-AF65-F5344CB8AC3E}">
        <p14:creationId xmlns:p14="http://schemas.microsoft.com/office/powerpoint/2010/main" val="22835665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560241"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3" name="Rectangle 2"/>
          <p:cNvSpPr>
            <a:spLocks noChangeArrowheads="1"/>
          </p:cNvSpPr>
          <p:nvPr/>
        </p:nvSpPr>
        <p:spPr bwMode="auto">
          <a:xfrm>
            <a:off x="4539482" y="882990"/>
            <a:ext cx="4000500" cy="5940425"/>
          </a:xfrm>
          <a:prstGeom prst="rect">
            <a:avLst/>
          </a:prstGeom>
          <a:noFill/>
          <a:ln w="9525">
            <a:noFill/>
            <a:miter lim="800000"/>
            <a:headEnd/>
            <a:tailEnd/>
          </a:ln>
        </p:spPr>
        <p:txBody>
          <a:bodyPr anchor="ctr">
            <a:spAutoFit/>
          </a:bodyPr>
          <a:lstStyle/>
          <a:p>
            <a:pPr indent="266700" algn="l" eaLnBrk="0" hangingPunct="0">
              <a:tabLst>
                <a:tab pos="893763" algn="l"/>
              </a:tabLst>
            </a:pPr>
            <a:r>
              <a:rPr kumimoji="0" lang="da-DK" altLang="zh-CN" sz="2000" b="1" dirty="0">
                <a:solidFill>
                  <a:schemeClr val="tx1"/>
                </a:solidFill>
                <a:latin typeface="Arial Unicode MS" pitchFamily="34" charset="-122"/>
                <a:ea typeface="Arial Unicode MS" pitchFamily="34" charset="-122"/>
                <a:cs typeface="Arial Unicode MS" pitchFamily="34" charset="-122"/>
              </a:rPr>
              <a:t>ParBegin</a:t>
            </a:r>
            <a:endParaRPr kumimoji="0" lang="en-US" altLang="zh-CN" sz="2000" b="1" dirty="0">
              <a:solidFill>
                <a:schemeClr val="tx1"/>
              </a:solidFill>
              <a:latin typeface="Arial Unicode MS" pitchFamily="34" charset="-122"/>
              <a:ea typeface="Arial Unicode MS" pitchFamily="34" charset="-122"/>
              <a:cs typeface="Arial Unicode MS" pitchFamily="34" charset="-122"/>
            </a:endParaRPr>
          </a:p>
          <a:p>
            <a:pPr indent="266700" algn="l" eaLnBrk="0" hangingPunct="0">
              <a:tabLst>
                <a:tab pos="893763" algn="l"/>
              </a:tabLst>
            </a:pPr>
            <a:r>
              <a:rPr kumimoji="0" lang="sv-SE" altLang="zh-CN" sz="2000" b="1" dirty="0">
                <a:solidFill>
                  <a:schemeClr val="tx1"/>
                </a:solidFill>
                <a:latin typeface="Arial Unicode MS" pitchFamily="34" charset="-122"/>
                <a:ea typeface="Arial Unicode MS" pitchFamily="34" charset="-122"/>
                <a:cs typeface="Arial Unicode MS" pitchFamily="34" charset="-122"/>
              </a:rPr>
              <a:t>   Var x: integer;</a:t>
            </a:r>
            <a:endParaRPr kumimoji="0" lang="en-US" altLang="zh-CN" sz="2000" b="1" dirty="0">
              <a:solidFill>
                <a:schemeClr val="tx1"/>
              </a:solidFill>
              <a:latin typeface="Arial Unicode MS" pitchFamily="34" charset="-122"/>
              <a:ea typeface="Arial Unicode MS" pitchFamily="34" charset="-122"/>
              <a:cs typeface="Arial Unicode MS" pitchFamily="34" charset="-122"/>
            </a:endParaRPr>
          </a:p>
          <a:p>
            <a:pPr indent="266700" algn="l" eaLnBrk="0" hangingPunct="0">
              <a:tabLst>
                <a:tab pos="893763" algn="l"/>
              </a:tabLst>
            </a:pPr>
            <a:r>
              <a:rPr kumimoji="0" lang="sv-SE" altLang="zh-CN" sz="2000" b="1" dirty="0">
                <a:solidFill>
                  <a:schemeClr val="tx1"/>
                </a:solidFill>
                <a:latin typeface="Arial Unicode MS" pitchFamily="34" charset="-122"/>
                <a:ea typeface="Arial Unicode MS" pitchFamily="34" charset="-122"/>
                <a:cs typeface="Arial Unicode MS" pitchFamily="34" charset="-122"/>
              </a:rPr>
              <a:t>   Process P1</a:t>
            </a:r>
            <a:endParaRPr kumimoji="0" lang="en-US" altLang="zh-CN" sz="2000" b="1" dirty="0">
              <a:solidFill>
                <a:schemeClr val="tx1"/>
              </a:solidFill>
              <a:latin typeface="Arial Unicode MS" pitchFamily="34" charset="-122"/>
              <a:ea typeface="Arial Unicode MS" pitchFamily="34" charset="-122"/>
              <a:cs typeface="Arial Unicode MS" pitchFamily="34" charset="-122"/>
            </a:endParaRPr>
          </a:p>
          <a:p>
            <a:pPr indent="266700" algn="l" eaLnBrk="0" hangingPunct="0">
              <a:tabLst>
                <a:tab pos="893763" algn="l"/>
              </a:tabLst>
            </a:pPr>
            <a:r>
              <a:rPr kumimoji="0" lang="sv-SE" altLang="zh-CN" sz="2000" b="1" dirty="0">
                <a:solidFill>
                  <a:schemeClr val="tx1"/>
                </a:solidFill>
                <a:latin typeface="Arial Unicode MS" pitchFamily="34" charset="-122"/>
                <a:ea typeface="Arial Unicode MS" pitchFamily="34" charset="-122"/>
                <a:cs typeface="Arial Unicode MS" pitchFamily="34" charset="-122"/>
              </a:rPr>
              <a:t>        Var y, z:integer;</a:t>
            </a:r>
            <a:endParaRPr kumimoji="0" lang="en-US" altLang="zh-CN" sz="2000" b="1" dirty="0">
              <a:solidFill>
                <a:schemeClr val="tx1"/>
              </a:solidFill>
              <a:latin typeface="Arial Unicode MS" pitchFamily="34" charset="-122"/>
              <a:ea typeface="Arial Unicode MS" pitchFamily="34" charset="-122"/>
              <a:cs typeface="Arial Unicode MS" pitchFamily="34" charset="-122"/>
            </a:endParaRPr>
          </a:p>
          <a:p>
            <a:pPr indent="266700" algn="l" eaLnBrk="0" hangingPunct="0">
              <a:tabLst>
                <a:tab pos="893763" algn="l"/>
              </a:tabLst>
            </a:pPr>
            <a:r>
              <a:rPr kumimoji="0" lang="sv-SE" altLang="zh-CN" sz="2000" b="1" dirty="0">
                <a:solidFill>
                  <a:schemeClr val="tx1"/>
                </a:solidFill>
                <a:latin typeface="Arial Unicode MS" pitchFamily="34" charset="-122"/>
                <a:ea typeface="Arial Unicode MS" pitchFamily="34" charset="-122"/>
                <a:cs typeface="Arial Unicode MS" pitchFamily="34" charset="-122"/>
              </a:rPr>
              <a:t>           Begin </a:t>
            </a:r>
            <a:endParaRPr kumimoji="0" lang="en-US" altLang="zh-CN" sz="2000" b="1" dirty="0">
              <a:solidFill>
                <a:schemeClr val="tx1"/>
              </a:solidFill>
              <a:latin typeface="Arial Unicode MS" pitchFamily="34" charset="-122"/>
              <a:ea typeface="Arial Unicode MS" pitchFamily="34" charset="-122"/>
              <a:cs typeface="Arial Unicode MS" pitchFamily="34" charset="-122"/>
            </a:endParaRPr>
          </a:p>
          <a:p>
            <a:pPr indent="266700" algn="l" eaLnBrk="0" hangingPunct="0">
              <a:tabLst>
                <a:tab pos="893763" algn="l"/>
              </a:tabLst>
            </a:pPr>
            <a:r>
              <a:rPr kumimoji="0" lang="sv-SE" altLang="zh-CN" sz="2000" b="1" dirty="0">
                <a:solidFill>
                  <a:schemeClr val="tx1"/>
                </a:solidFill>
                <a:latin typeface="Arial Unicode MS" pitchFamily="34" charset="-122"/>
                <a:ea typeface="Arial Unicode MS" pitchFamily="34" charset="-122"/>
                <a:cs typeface="Arial Unicode MS" pitchFamily="34" charset="-122"/>
              </a:rPr>
              <a:t>             x:=1;</a:t>
            </a:r>
            <a:endParaRPr kumimoji="0" lang="en-US" altLang="zh-CN" sz="2000" b="1" dirty="0">
              <a:solidFill>
                <a:schemeClr val="tx1"/>
              </a:solidFill>
              <a:latin typeface="Arial Unicode MS" pitchFamily="34" charset="-122"/>
              <a:ea typeface="Arial Unicode MS" pitchFamily="34" charset="-122"/>
              <a:cs typeface="Arial Unicode MS" pitchFamily="34" charset="-122"/>
            </a:endParaRPr>
          </a:p>
          <a:p>
            <a:pPr indent="266700" algn="l" eaLnBrk="0" hangingPunct="0">
              <a:tabLst>
                <a:tab pos="893763" algn="l"/>
              </a:tabLst>
            </a:pPr>
            <a:r>
              <a:rPr kumimoji="0" lang="sv-SE" altLang="zh-CN" sz="2000" b="1" dirty="0">
                <a:solidFill>
                  <a:schemeClr val="tx1"/>
                </a:solidFill>
                <a:latin typeface="Arial Unicode MS" pitchFamily="34" charset="-122"/>
                <a:ea typeface="Arial Unicode MS" pitchFamily="34" charset="-122"/>
                <a:cs typeface="Arial Unicode MS" pitchFamily="34" charset="-122"/>
              </a:rPr>
              <a:t>             </a:t>
            </a:r>
            <a:r>
              <a:rPr kumimoji="0" lang="en-US" altLang="zh-CN" sz="2000" b="1" dirty="0">
                <a:solidFill>
                  <a:schemeClr val="tx1"/>
                </a:solidFill>
                <a:latin typeface="Arial Unicode MS" pitchFamily="34" charset="-122"/>
                <a:ea typeface="Arial Unicode MS" pitchFamily="34" charset="-122"/>
                <a:cs typeface="Arial Unicode MS" pitchFamily="34" charset="-122"/>
              </a:rPr>
              <a:t>y:=0;</a:t>
            </a:r>
          </a:p>
          <a:p>
            <a:pPr indent="266700" algn="l" eaLnBrk="0" hangingPunct="0">
              <a:tabLst>
                <a:tab pos="893763" algn="l"/>
              </a:tabLst>
            </a:pPr>
            <a:r>
              <a:rPr kumimoji="0" lang="en-US" altLang="zh-CN" sz="2000" b="1" dirty="0">
                <a:solidFill>
                  <a:schemeClr val="tx1"/>
                </a:solidFill>
                <a:latin typeface="Arial Unicode MS" pitchFamily="34" charset="-122"/>
                <a:ea typeface="Arial Unicode MS" pitchFamily="34" charset="-122"/>
                <a:cs typeface="Arial Unicode MS" pitchFamily="34" charset="-122"/>
              </a:rPr>
              <a:t>             If x≥1 then y:=y+1;</a:t>
            </a:r>
          </a:p>
          <a:p>
            <a:pPr indent="266700" algn="l" eaLnBrk="0" hangingPunct="0">
              <a:tabLst>
                <a:tab pos="893763" algn="l"/>
              </a:tabLst>
            </a:pPr>
            <a:r>
              <a:rPr kumimoji="0" lang="en-US" altLang="zh-CN" sz="2000" b="1" dirty="0">
                <a:solidFill>
                  <a:schemeClr val="tx1"/>
                </a:solidFill>
                <a:latin typeface="Arial Unicode MS" pitchFamily="34" charset="-122"/>
                <a:ea typeface="Arial Unicode MS" pitchFamily="34" charset="-122"/>
                <a:cs typeface="Arial Unicode MS" pitchFamily="34" charset="-122"/>
              </a:rPr>
              <a:t>             </a:t>
            </a:r>
            <a:r>
              <a:rPr kumimoji="0" lang="sv-SE" altLang="zh-CN" sz="2000" b="1" dirty="0">
                <a:solidFill>
                  <a:schemeClr val="tx1"/>
                </a:solidFill>
                <a:latin typeface="Arial Unicode MS" pitchFamily="34" charset="-122"/>
                <a:ea typeface="Arial Unicode MS" pitchFamily="34" charset="-122"/>
                <a:cs typeface="Arial Unicode MS" pitchFamily="34" charset="-122"/>
              </a:rPr>
              <a:t>z:=y;</a:t>
            </a:r>
            <a:endParaRPr kumimoji="0" lang="en-US" altLang="zh-CN" sz="2000" b="1" dirty="0">
              <a:solidFill>
                <a:schemeClr val="tx1"/>
              </a:solidFill>
              <a:latin typeface="Arial Unicode MS" pitchFamily="34" charset="-122"/>
              <a:ea typeface="Arial Unicode MS" pitchFamily="34" charset="-122"/>
              <a:cs typeface="Arial Unicode MS" pitchFamily="34" charset="-122"/>
            </a:endParaRPr>
          </a:p>
          <a:p>
            <a:pPr indent="266700" algn="l" eaLnBrk="0" hangingPunct="0">
              <a:tabLst>
                <a:tab pos="893763" algn="l"/>
              </a:tabLst>
            </a:pPr>
            <a:r>
              <a:rPr kumimoji="0" lang="sv-SE" altLang="zh-CN" sz="2000" b="1" dirty="0">
                <a:solidFill>
                  <a:schemeClr val="tx1"/>
                </a:solidFill>
                <a:latin typeface="Arial Unicode MS" pitchFamily="34" charset="-122"/>
                <a:ea typeface="Arial Unicode MS" pitchFamily="34" charset="-122"/>
                <a:cs typeface="Arial Unicode MS" pitchFamily="34" charset="-122"/>
              </a:rPr>
              <a:t>           End;</a:t>
            </a:r>
            <a:endParaRPr kumimoji="0" lang="en-US" altLang="zh-CN" sz="2000" b="1" dirty="0">
              <a:solidFill>
                <a:schemeClr val="tx1"/>
              </a:solidFill>
              <a:latin typeface="Arial Unicode MS" pitchFamily="34" charset="-122"/>
              <a:ea typeface="Arial Unicode MS" pitchFamily="34" charset="-122"/>
              <a:cs typeface="Arial Unicode MS" pitchFamily="34" charset="-122"/>
            </a:endParaRPr>
          </a:p>
          <a:p>
            <a:pPr indent="266700" algn="l" eaLnBrk="0" hangingPunct="0">
              <a:tabLst>
                <a:tab pos="893763" algn="l"/>
              </a:tabLst>
            </a:pPr>
            <a:r>
              <a:rPr kumimoji="0" lang="sv-SE" altLang="zh-CN" sz="2000" b="1" dirty="0">
                <a:solidFill>
                  <a:schemeClr val="tx1"/>
                </a:solidFill>
                <a:latin typeface="Arial Unicode MS" pitchFamily="34" charset="-122"/>
                <a:ea typeface="Arial Unicode MS" pitchFamily="34" charset="-122"/>
                <a:cs typeface="Arial Unicode MS" pitchFamily="34" charset="-122"/>
              </a:rPr>
              <a:t>   Process P2</a:t>
            </a:r>
            <a:endParaRPr kumimoji="0" lang="en-US" altLang="zh-CN" sz="2000" b="1" dirty="0">
              <a:solidFill>
                <a:schemeClr val="tx1"/>
              </a:solidFill>
              <a:latin typeface="Arial Unicode MS" pitchFamily="34" charset="-122"/>
              <a:ea typeface="Arial Unicode MS" pitchFamily="34" charset="-122"/>
              <a:cs typeface="Arial Unicode MS" pitchFamily="34" charset="-122"/>
            </a:endParaRPr>
          </a:p>
          <a:p>
            <a:pPr indent="266700" algn="l" eaLnBrk="0" hangingPunct="0">
              <a:tabLst>
                <a:tab pos="893763" algn="l"/>
              </a:tabLst>
            </a:pPr>
            <a:r>
              <a:rPr kumimoji="0" lang="sv-SE" altLang="zh-CN" sz="2000" b="1" dirty="0">
                <a:solidFill>
                  <a:schemeClr val="tx1"/>
                </a:solidFill>
                <a:latin typeface="Arial Unicode MS" pitchFamily="34" charset="-122"/>
                <a:ea typeface="Arial Unicode MS" pitchFamily="34" charset="-122"/>
                <a:cs typeface="Arial Unicode MS" pitchFamily="34" charset="-122"/>
              </a:rPr>
              <a:t>       Var t,u:integer;</a:t>
            </a:r>
            <a:endParaRPr kumimoji="0" lang="en-US" altLang="zh-CN" sz="2000" b="1" dirty="0">
              <a:solidFill>
                <a:schemeClr val="tx1"/>
              </a:solidFill>
              <a:latin typeface="Arial Unicode MS" pitchFamily="34" charset="-122"/>
              <a:ea typeface="Arial Unicode MS" pitchFamily="34" charset="-122"/>
              <a:cs typeface="Arial Unicode MS" pitchFamily="34" charset="-122"/>
            </a:endParaRPr>
          </a:p>
          <a:p>
            <a:pPr indent="266700" algn="l" eaLnBrk="0" hangingPunct="0">
              <a:tabLst>
                <a:tab pos="893763" algn="l"/>
              </a:tabLst>
            </a:pPr>
            <a:r>
              <a:rPr kumimoji="0" lang="sv-SE" altLang="zh-CN" sz="2000" b="1" dirty="0">
                <a:solidFill>
                  <a:schemeClr val="tx1"/>
                </a:solidFill>
                <a:latin typeface="Arial Unicode MS" pitchFamily="34" charset="-122"/>
                <a:ea typeface="Arial Unicode MS" pitchFamily="34" charset="-122"/>
                <a:cs typeface="Arial Unicode MS" pitchFamily="34" charset="-122"/>
              </a:rPr>
              <a:t>           </a:t>
            </a:r>
            <a:r>
              <a:rPr kumimoji="0" lang="en-US" altLang="zh-CN" sz="2000" b="1" dirty="0">
                <a:solidFill>
                  <a:schemeClr val="tx1"/>
                </a:solidFill>
                <a:latin typeface="Arial Unicode MS" pitchFamily="34" charset="-122"/>
                <a:ea typeface="Arial Unicode MS" pitchFamily="34" charset="-122"/>
                <a:cs typeface="Arial Unicode MS" pitchFamily="34" charset="-122"/>
              </a:rPr>
              <a:t>Begin</a:t>
            </a:r>
          </a:p>
          <a:p>
            <a:pPr indent="266700" algn="l" eaLnBrk="0" hangingPunct="0">
              <a:tabLst>
                <a:tab pos="893763" algn="l"/>
              </a:tabLst>
            </a:pPr>
            <a:r>
              <a:rPr kumimoji="0" lang="en-US" altLang="zh-CN" sz="2000" b="1" dirty="0">
                <a:solidFill>
                  <a:schemeClr val="tx1"/>
                </a:solidFill>
                <a:latin typeface="Arial Unicode MS" pitchFamily="34" charset="-122"/>
                <a:ea typeface="Arial Unicode MS" pitchFamily="34" charset="-122"/>
                <a:cs typeface="Arial Unicode MS" pitchFamily="34" charset="-122"/>
              </a:rPr>
              <a:t>             x:=0;</a:t>
            </a:r>
          </a:p>
          <a:p>
            <a:pPr indent="266700" algn="l" eaLnBrk="0" hangingPunct="0">
              <a:tabLst>
                <a:tab pos="893763" algn="l"/>
              </a:tabLst>
            </a:pPr>
            <a:r>
              <a:rPr kumimoji="0" lang="en-US" altLang="zh-CN" sz="2000" b="1" dirty="0">
                <a:solidFill>
                  <a:schemeClr val="tx1"/>
                </a:solidFill>
                <a:latin typeface="Arial Unicode MS" pitchFamily="34" charset="-122"/>
                <a:ea typeface="Arial Unicode MS" pitchFamily="34" charset="-122"/>
                <a:cs typeface="Arial Unicode MS" pitchFamily="34" charset="-122"/>
              </a:rPr>
              <a:t>             t:=0;</a:t>
            </a:r>
          </a:p>
          <a:p>
            <a:pPr indent="266700" algn="l" eaLnBrk="0" hangingPunct="0">
              <a:tabLst>
                <a:tab pos="893763" algn="l"/>
              </a:tabLst>
            </a:pPr>
            <a:r>
              <a:rPr kumimoji="0" lang="en-US" altLang="zh-CN" sz="2000" b="1" dirty="0">
                <a:solidFill>
                  <a:schemeClr val="tx1"/>
                </a:solidFill>
                <a:latin typeface="Arial Unicode MS" pitchFamily="34" charset="-122"/>
                <a:ea typeface="Arial Unicode MS" pitchFamily="34" charset="-122"/>
                <a:cs typeface="Arial Unicode MS" pitchFamily="34" charset="-122"/>
              </a:rPr>
              <a:t>             If x&lt;1 then t:=t+2;</a:t>
            </a:r>
          </a:p>
          <a:p>
            <a:pPr indent="266700" algn="l" eaLnBrk="0" hangingPunct="0">
              <a:tabLst>
                <a:tab pos="893763" algn="l"/>
              </a:tabLst>
            </a:pPr>
            <a:r>
              <a:rPr kumimoji="0" lang="en-US" altLang="zh-CN" sz="2000" b="1" dirty="0">
                <a:solidFill>
                  <a:schemeClr val="tx1"/>
                </a:solidFill>
                <a:latin typeface="Arial Unicode MS" pitchFamily="34" charset="-122"/>
                <a:ea typeface="Arial Unicode MS" pitchFamily="34" charset="-122"/>
                <a:cs typeface="Arial Unicode MS" pitchFamily="34" charset="-122"/>
              </a:rPr>
              <a:t>             u:=t;</a:t>
            </a:r>
          </a:p>
          <a:p>
            <a:pPr indent="266700" algn="l" eaLnBrk="0" hangingPunct="0">
              <a:tabLst>
                <a:tab pos="893763" algn="l"/>
              </a:tabLst>
            </a:pPr>
            <a:r>
              <a:rPr kumimoji="0" lang="en-US" altLang="zh-CN" sz="2000" b="1" dirty="0">
                <a:solidFill>
                  <a:schemeClr val="tx1"/>
                </a:solidFill>
                <a:latin typeface="Arial Unicode MS" pitchFamily="34" charset="-122"/>
                <a:ea typeface="Arial Unicode MS" pitchFamily="34" charset="-122"/>
                <a:cs typeface="Arial Unicode MS" pitchFamily="34" charset="-122"/>
              </a:rPr>
              <a:t>           End;</a:t>
            </a:r>
          </a:p>
          <a:p>
            <a:pPr indent="266700" algn="l" eaLnBrk="0" hangingPunct="0">
              <a:tabLst>
                <a:tab pos="893763" algn="l"/>
              </a:tabLst>
            </a:pPr>
            <a:r>
              <a:rPr kumimoji="0" lang="en-US" altLang="zh-CN" sz="2000" b="1" dirty="0" err="1">
                <a:solidFill>
                  <a:schemeClr val="tx1"/>
                </a:solidFill>
                <a:latin typeface="Arial Unicode MS" pitchFamily="34" charset="-122"/>
                <a:ea typeface="Arial Unicode MS" pitchFamily="34" charset="-122"/>
                <a:cs typeface="Arial Unicode MS" pitchFamily="34" charset="-122"/>
              </a:rPr>
              <a:t>ParEnd</a:t>
            </a:r>
            <a:endParaRPr kumimoji="0" lang="en-US" altLang="zh-CN" sz="2000" b="1" dirty="0">
              <a:solidFill>
                <a:schemeClr val="tx1"/>
              </a:solidFill>
              <a:latin typeface="Arial Unicode MS" pitchFamily="34" charset="-122"/>
              <a:ea typeface="Arial Unicode MS" pitchFamily="34" charset="-122"/>
              <a:cs typeface="Arial Unicode MS" pitchFamily="34" charset="-122"/>
            </a:endParaRPr>
          </a:p>
        </p:txBody>
      </p:sp>
      <p:sp>
        <p:nvSpPr>
          <p:cNvPr id="4" name="矩形 3"/>
          <p:cNvSpPr>
            <a:spLocks noChangeArrowheads="1"/>
          </p:cNvSpPr>
          <p:nvPr/>
        </p:nvSpPr>
        <p:spPr bwMode="auto">
          <a:xfrm>
            <a:off x="467544" y="1740240"/>
            <a:ext cx="3214688" cy="4154487"/>
          </a:xfrm>
          <a:prstGeom prst="rect">
            <a:avLst/>
          </a:prstGeom>
          <a:noFill/>
          <a:ln w="9525">
            <a:noFill/>
            <a:miter lim="800000"/>
            <a:headEnd/>
            <a:tailEnd/>
          </a:ln>
        </p:spPr>
        <p:txBody>
          <a:bodyPr>
            <a:spAutoFit/>
          </a:bodyPr>
          <a:lstStyle/>
          <a:p>
            <a:pPr indent="266700" algn="l" eaLnBrk="0" hangingPunct="0">
              <a:tabLst>
                <a:tab pos="893763" algn="l"/>
              </a:tabLst>
            </a:pPr>
            <a:r>
              <a:rPr kumimoji="0" lang="en-US" altLang="zh-CN" b="1" dirty="0">
                <a:solidFill>
                  <a:schemeClr val="tx1"/>
                </a:solidFill>
                <a:latin typeface="黑体" pitchFamily="2" charset="-122"/>
                <a:ea typeface="黑体" pitchFamily="2" charset="-122"/>
                <a:cs typeface="Times New Roman" pitchFamily="18" charset="0"/>
              </a:rPr>
              <a:t>1</a:t>
            </a:r>
            <a:r>
              <a:rPr kumimoji="0" lang="zh-CN" altLang="en-US" b="1" dirty="0">
                <a:solidFill>
                  <a:schemeClr val="tx1"/>
                </a:solidFill>
                <a:latin typeface="黑体" pitchFamily="2" charset="-122"/>
                <a:ea typeface="黑体" pitchFamily="2" charset="-122"/>
                <a:cs typeface="Times New Roman" pitchFamily="18" charset="0"/>
              </a:rPr>
              <a:t>、下面是两个并发执行的进程。试回答：</a:t>
            </a:r>
          </a:p>
          <a:p>
            <a:pPr lvl="1" algn="l" eaLnBrk="0" hangingPunct="0">
              <a:tabLst>
                <a:tab pos="893763" algn="l"/>
              </a:tabLst>
            </a:pPr>
            <a:r>
              <a:rPr kumimoji="0" lang="en-US" altLang="zh-CN" b="1" dirty="0">
                <a:solidFill>
                  <a:schemeClr val="tx1"/>
                </a:solidFill>
                <a:latin typeface="黑体" pitchFamily="2" charset="-122"/>
                <a:ea typeface="黑体" pitchFamily="2" charset="-122"/>
                <a:cs typeface="Times New Roman" pitchFamily="18" charset="0"/>
              </a:rPr>
              <a:t>1) </a:t>
            </a:r>
            <a:r>
              <a:rPr kumimoji="0" lang="zh-CN" altLang="en-US" b="1" dirty="0">
                <a:solidFill>
                  <a:schemeClr val="tx1"/>
                </a:solidFill>
                <a:latin typeface="黑体" pitchFamily="2" charset="-122"/>
                <a:ea typeface="黑体" pitchFamily="2" charset="-122"/>
                <a:cs typeface="Times New Roman" pitchFamily="18" charset="0"/>
              </a:rPr>
              <a:t>它们能正确执行吗（有唯一确定的结果）？若不能，试举例说明</a:t>
            </a:r>
            <a:endParaRPr kumimoji="0" lang="zh-CN" altLang="en-US" b="1" dirty="0">
              <a:solidFill>
                <a:schemeClr val="tx1"/>
              </a:solidFill>
              <a:latin typeface="黑体" pitchFamily="2" charset="-122"/>
              <a:ea typeface="黑体" pitchFamily="2" charset="-122"/>
            </a:endParaRPr>
          </a:p>
          <a:p>
            <a:pPr lvl="1" algn="l" eaLnBrk="0" hangingPunct="0">
              <a:tabLst>
                <a:tab pos="893763" algn="l"/>
              </a:tabLst>
            </a:pPr>
            <a:r>
              <a:rPr kumimoji="0" lang="en-US" altLang="zh-CN" b="1" dirty="0">
                <a:solidFill>
                  <a:schemeClr val="tx1"/>
                </a:solidFill>
                <a:latin typeface="黑体" pitchFamily="2" charset="-122"/>
                <a:ea typeface="黑体" pitchFamily="2" charset="-122"/>
              </a:rPr>
              <a:t>2)</a:t>
            </a:r>
            <a:r>
              <a:rPr kumimoji="0" lang="zh-CN" altLang="en-US" b="1" dirty="0">
                <a:solidFill>
                  <a:schemeClr val="tx1"/>
                </a:solidFill>
                <a:latin typeface="黑体" pitchFamily="2" charset="-122"/>
                <a:ea typeface="黑体" pitchFamily="2" charset="-122"/>
              </a:rPr>
              <a:t>进行适当修改，使两个并发执行的进程能够正确执行。</a:t>
            </a:r>
          </a:p>
        </p:txBody>
      </p:sp>
      <p:sp>
        <p:nvSpPr>
          <p:cNvPr id="5" name="矩形 4"/>
          <p:cNvSpPr>
            <a:spLocks noChangeArrowheads="1"/>
          </p:cNvSpPr>
          <p:nvPr/>
        </p:nvSpPr>
        <p:spPr bwMode="auto">
          <a:xfrm>
            <a:off x="610419" y="811552"/>
            <a:ext cx="1987550" cy="523875"/>
          </a:xfrm>
          <a:prstGeom prst="rect">
            <a:avLst/>
          </a:prstGeom>
          <a:noFill/>
          <a:ln w="9525">
            <a:noFill/>
            <a:miter lim="800000"/>
            <a:headEnd/>
            <a:tailEnd/>
          </a:ln>
        </p:spPr>
        <p:txBody>
          <a:bodyPr wrap="none">
            <a:spAutoFit/>
          </a:bodyPr>
          <a:lstStyle/>
          <a:p>
            <a:pPr algn="l"/>
            <a:r>
              <a:rPr lang="zh-CN" altLang="en-US" sz="2800" b="1" dirty="0">
                <a:solidFill>
                  <a:srgbClr val="FF0000"/>
                </a:solidFill>
                <a:latin typeface="黑体" pitchFamily="2" charset="-122"/>
                <a:ea typeface="黑体" pitchFamily="2" charset="-122"/>
              </a:rPr>
              <a:t>课堂讨论题</a:t>
            </a:r>
          </a:p>
        </p:txBody>
      </p:sp>
    </p:spTree>
    <p:extLst>
      <p:ext uri="{BB962C8B-B14F-4D97-AF65-F5344CB8AC3E}">
        <p14:creationId xmlns:p14="http://schemas.microsoft.com/office/powerpoint/2010/main" val="4231087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程序执行与进程</a:t>
            </a: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75902" y="1387677"/>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1050929"/>
          </a:xfrm>
          <a:prstGeom prst="wedgeRectCallout">
            <a:avLst>
              <a:gd name="adj1" fmla="val -57244"/>
              <a:gd name="adj2" fmla="val 18645"/>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defRPr/>
            </a:pPr>
            <a:r>
              <a:rPr kumimoji="0" lang="zh-CN" altLang="en-US" sz="3200" b="1"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为什么要有进程？</a:t>
            </a:r>
          </a:p>
        </p:txBody>
      </p:sp>
      <p:pic>
        <p:nvPicPr>
          <p:cNvPr id="17" name="Picture 5"/>
          <p:cNvPicPr>
            <a:picLocks noChangeAspect="1" noChangeArrowheads="1"/>
          </p:cNvPicPr>
          <p:nvPr/>
        </p:nvPicPr>
        <p:blipFill>
          <a:blip r:embed="rId2" cstate="print"/>
          <a:srcRect/>
          <a:stretch>
            <a:fillRect/>
          </a:stretch>
        </p:blipFill>
        <p:spPr bwMode="auto">
          <a:xfrm>
            <a:off x="200025" y="5373215"/>
            <a:ext cx="8836024" cy="1380009"/>
          </a:xfrm>
          <a:prstGeom prst="rect">
            <a:avLst/>
          </a:prstGeom>
          <a:noFill/>
          <a:ln w="9525">
            <a:noFill/>
            <a:miter lim="800000"/>
            <a:headEnd/>
            <a:tailEnd/>
          </a:ln>
        </p:spPr>
      </p:pic>
      <p:sp>
        <p:nvSpPr>
          <p:cNvPr id="18" name="Text Box 6"/>
          <p:cNvSpPr txBox="1">
            <a:spLocks noChangeArrowheads="1"/>
          </p:cNvSpPr>
          <p:nvPr/>
        </p:nvSpPr>
        <p:spPr bwMode="auto">
          <a:xfrm>
            <a:off x="395536" y="4889975"/>
            <a:ext cx="2252260" cy="457200"/>
          </a:xfrm>
          <a:prstGeom prst="rect">
            <a:avLst/>
          </a:prstGeom>
          <a:noFill/>
          <a:ln w="9525">
            <a:noFill/>
            <a:miter lim="800000"/>
            <a:headEnd/>
            <a:tailEnd/>
          </a:ln>
        </p:spPr>
        <p:txBody>
          <a:bodyPr wrap="square">
            <a:spAutoFit/>
          </a:bodyPr>
          <a:lstStyle/>
          <a:p>
            <a:pPr algn="l" eaLnBrk="0" hangingPunct="0">
              <a:spcBef>
                <a:spcPct val="50000"/>
              </a:spcBef>
            </a:pPr>
            <a:r>
              <a:rPr kumimoji="0" lang="zh-CN" altLang="en-US" b="1" dirty="0">
                <a:solidFill>
                  <a:prstClr val="black"/>
                </a:solidFill>
                <a:latin typeface="黑体" panose="02010609060101010101" pitchFamily="49" charset="-122"/>
                <a:ea typeface="黑体" panose="02010609060101010101" pitchFamily="49" charset="-122"/>
              </a:rPr>
              <a:t>引入进程后</a:t>
            </a:r>
          </a:p>
        </p:txBody>
      </p:sp>
      <p:pic>
        <p:nvPicPr>
          <p:cNvPr id="19" name="Picture 7"/>
          <p:cNvPicPr>
            <a:picLocks noChangeAspect="1" noChangeArrowheads="1"/>
          </p:cNvPicPr>
          <p:nvPr/>
        </p:nvPicPr>
        <p:blipFill>
          <a:blip r:embed="rId3" cstate="print"/>
          <a:srcRect/>
          <a:stretch>
            <a:fillRect/>
          </a:stretch>
        </p:blipFill>
        <p:spPr bwMode="auto">
          <a:xfrm>
            <a:off x="200025" y="1183905"/>
            <a:ext cx="8836024" cy="1433512"/>
          </a:xfrm>
          <a:prstGeom prst="rect">
            <a:avLst/>
          </a:prstGeom>
          <a:noFill/>
          <a:ln w="9525">
            <a:noFill/>
            <a:miter lim="800000"/>
            <a:headEnd/>
            <a:tailEnd/>
          </a:ln>
        </p:spPr>
      </p:pic>
      <p:pic>
        <p:nvPicPr>
          <p:cNvPr id="20" name="Picture 8"/>
          <p:cNvPicPr>
            <a:picLocks noChangeAspect="1" noChangeArrowheads="1"/>
          </p:cNvPicPr>
          <p:nvPr/>
        </p:nvPicPr>
        <p:blipFill>
          <a:blip r:embed="rId4" cstate="print"/>
          <a:srcRect/>
          <a:stretch>
            <a:fillRect/>
          </a:stretch>
        </p:blipFill>
        <p:spPr bwMode="auto">
          <a:xfrm>
            <a:off x="200025" y="3792065"/>
            <a:ext cx="8836024" cy="1084890"/>
          </a:xfrm>
          <a:prstGeom prst="rect">
            <a:avLst/>
          </a:prstGeom>
          <a:noFill/>
          <a:ln w="9525">
            <a:noFill/>
            <a:miter lim="800000"/>
            <a:headEnd/>
            <a:tailEnd/>
          </a:ln>
        </p:spPr>
      </p:pic>
      <p:sp>
        <p:nvSpPr>
          <p:cNvPr id="2" name="文本框 1">
            <a:extLst>
              <a:ext uri="{FF2B5EF4-FFF2-40B4-BE49-F238E27FC236}">
                <a16:creationId xmlns:a16="http://schemas.microsoft.com/office/drawing/2014/main" id="{F0CEE462-BA71-4856-ACD5-7ABE584DFDD7}"/>
              </a:ext>
            </a:extLst>
          </p:cNvPr>
          <p:cNvSpPr txBox="1"/>
          <p:nvPr/>
        </p:nvSpPr>
        <p:spPr>
          <a:xfrm>
            <a:off x="1916763" y="4898530"/>
            <a:ext cx="7263528" cy="461665"/>
          </a:xfrm>
          <a:prstGeom prst="rect">
            <a:avLst/>
          </a:prstGeom>
          <a:noFill/>
        </p:spPr>
        <p:txBody>
          <a:bodyPr wrap="none" rtlCol="0">
            <a:spAutoFit/>
          </a:bodyPr>
          <a:lstStyle/>
          <a:p>
            <a:r>
              <a:rPr lang="zh-CN" altLang="en-US" dirty="0"/>
              <a:t>破坏了程序运行时的封闭性，两个数据对象相互干扰</a:t>
            </a:r>
          </a:p>
        </p:txBody>
      </p:sp>
      <p:cxnSp>
        <p:nvCxnSpPr>
          <p:cNvPr id="4" name="直接连接符 3">
            <a:extLst>
              <a:ext uri="{FF2B5EF4-FFF2-40B4-BE49-F238E27FC236}">
                <a16:creationId xmlns:a16="http://schemas.microsoft.com/office/drawing/2014/main" id="{A8FF72DC-87E5-4350-8924-4AB5600E0EBD}"/>
              </a:ext>
            </a:extLst>
          </p:cNvPr>
          <p:cNvCxnSpPr/>
          <p:nvPr/>
        </p:nvCxnSpPr>
        <p:spPr>
          <a:xfrm>
            <a:off x="2411760" y="4725144"/>
            <a:ext cx="1008112" cy="245216"/>
          </a:xfrm>
          <a:prstGeom prst="line">
            <a:avLst/>
          </a:prstGeom>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47933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560241"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3" name="Rectangle 1"/>
          <p:cNvSpPr>
            <a:spLocks noChangeArrowheads="1"/>
          </p:cNvSpPr>
          <p:nvPr/>
        </p:nvSpPr>
        <p:spPr bwMode="auto">
          <a:xfrm>
            <a:off x="1331640" y="675820"/>
            <a:ext cx="5904656" cy="6002337"/>
          </a:xfrm>
          <a:prstGeom prst="rect">
            <a:avLst/>
          </a:prstGeom>
          <a:noFill/>
          <a:ln w="9525">
            <a:noFill/>
            <a:miter lim="800000"/>
            <a:headEnd/>
            <a:tailEnd/>
          </a:ln>
        </p:spPr>
        <p:txBody>
          <a:bodyPr wrap="square" anchor="ctr">
            <a:spAutoFit/>
          </a:bodyPr>
          <a:lstStyle/>
          <a:p>
            <a:pPr indent="266700" algn="l" eaLnBrk="0" hangingPunct="0"/>
            <a:r>
              <a:rPr kumimoji="0" lang="en-US" altLang="zh-CN" sz="1600" b="1" dirty="0" err="1">
                <a:solidFill>
                  <a:schemeClr val="tx1"/>
                </a:solidFill>
                <a:latin typeface="Arial Unicode MS" pitchFamily="34" charset="-122"/>
                <a:ea typeface="Arial Unicode MS" pitchFamily="34" charset="-122"/>
                <a:cs typeface="Arial Unicode MS" pitchFamily="34" charset="-122"/>
              </a:rPr>
              <a:t>cobegin</a:t>
            </a:r>
            <a:endParaRPr kumimoji="0" lang="en-US" altLang="zh-CN" sz="1600" b="1" dirty="0">
              <a:solidFill>
                <a:schemeClr val="tx1"/>
              </a:solidFill>
              <a:latin typeface="Arial Unicode MS" pitchFamily="34" charset="-122"/>
              <a:ea typeface="Arial Unicode MS" pitchFamily="34" charset="-122"/>
              <a:cs typeface="Arial Unicode MS" pitchFamily="34" charset="-122"/>
            </a:endParaRPr>
          </a:p>
          <a:p>
            <a:pPr indent="266700" algn="l" eaLnBrk="0" hangingPunct="0"/>
            <a:r>
              <a:rPr kumimoji="0" lang="en-US" altLang="zh-CN" sz="1600" b="1" dirty="0">
                <a:solidFill>
                  <a:schemeClr val="tx1"/>
                </a:solidFill>
                <a:latin typeface="Arial Unicode MS" pitchFamily="34" charset="-122"/>
                <a:ea typeface="Arial Unicode MS" pitchFamily="34" charset="-122"/>
                <a:cs typeface="Arial Unicode MS" pitchFamily="34" charset="-122"/>
              </a:rPr>
              <a:t>   </a:t>
            </a:r>
            <a:r>
              <a:rPr kumimoji="0" lang="en-US" altLang="zh-CN" sz="1600" b="1" dirty="0" err="1">
                <a:solidFill>
                  <a:schemeClr val="tx1"/>
                </a:solidFill>
                <a:latin typeface="Arial Unicode MS" pitchFamily="34" charset="-122"/>
                <a:ea typeface="Arial Unicode MS" pitchFamily="34" charset="-122"/>
                <a:cs typeface="Arial Unicode MS" pitchFamily="34" charset="-122"/>
              </a:rPr>
              <a:t>var</a:t>
            </a:r>
            <a:r>
              <a:rPr kumimoji="0" lang="en-US" altLang="zh-CN" sz="1600" b="1" dirty="0">
                <a:solidFill>
                  <a:schemeClr val="tx1"/>
                </a:solidFill>
                <a:latin typeface="Arial Unicode MS" pitchFamily="34" charset="-122"/>
                <a:ea typeface="Arial Unicode MS" pitchFamily="34" charset="-122"/>
                <a:cs typeface="Arial Unicode MS" pitchFamily="34" charset="-122"/>
              </a:rPr>
              <a:t> x:integer;</a:t>
            </a:r>
            <a:r>
              <a:rPr kumimoji="0" lang="en-US" altLang="zh-CN" sz="1600" b="1" dirty="0">
                <a:solidFill>
                  <a:srgbClr val="FFC000"/>
                </a:solidFill>
                <a:latin typeface="Arial Unicode MS" pitchFamily="34" charset="-122"/>
                <a:ea typeface="Arial Unicode MS" pitchFamily="34" charset="-122"/>
                <a:cs typeface="Arial Unicode MS" pitchFamily="34" charset="-122"/>
              </a:rPr>
              <a:t>S;semaphore</a:t>
            </a:r>
            <a:r>
              <a:rPr kumimoji="0" lang="en-US" altLang="zh-CN" sz="1600" b="1" dirty="0">
                <a:solidFill>
                  <a:schemeClr val="tx1"/>
                </a:solidFill>
                <a:latin typeface="Arial Unicode MS" pitchFamily="34" charset="-122"/>
                <a:ea typeface="Arial Unicode MS" pitchFamily="34" charset="-122"/>
                <a:cs typeface="Arial Unicode MS" pitchFamily="34" charset="-122"/>
              </a:rPr>
              <a:t>;</a:t>
            </a:r>
          </a:p>
          <a:p>
            <a:pPr indent="266700" algn="l" eaLnBrk="0" hangingPunct="0"/>
            <a:r>
              <a:rPr kumimoji="0" lang="en-US" altLang="zh-CN" sz="1600" b="1" dirty="0">
                <a:solidFill>
                  <a:schemeClr val="tx1"/>
                </a:solidFill>
                <a:latin typeface="Arial Unicode MS" pitchFamily="34" charset="-122"/>
                <a:ea typeface="Arial Unicode MS" pitchFamily="34" charset="-122"/>
                <a:cs typeface="Arial Unicode MS" pitchFamily="34" charset="-122"/>
              </a:rPr>
              <a:t>  </a:t>
            </a:r>
            <a:r>
              <a:rPr kumimoji="0" lang="en-US" altLang="zh-CN" sz="1600" b="1" i="1" u="sng" dirty="0">
                <a:solidFill>
                  <a:schemeClr val="tx1"/>
                </a:solidFill>
                <a:latin typeface="Arial Unicode MS" pitchFamily="34" charset="-122"/>
                <a:ea typeface="Arial Unicode MS" pitchFamily="34" charset="-122"/>
                <a:cs typeface="Arial Unicode MS" pitchFamily="34" charset="-122"/>
              </a:rPr>
              <a:t> </a:t>
            </a:r>
            <a:r>
              <a:rPr kumimoji="0" lang="sv-SE" altLang="zh-CN" sz="1600" b="1" i="1" u="sng" dirty="0">
                <a:solidFill>
                  <a:srgbClr val="FFC000"/>
                </a:solidFill>
                <a:latin typeface="Arial Unicode MS" pitchFamily="34" charset="-122"/>
                <a:ea typeface="Arial Unicode MS" pitchFamily="34" charset="-122"/>
                <a:cs typeface="Arial Unicode MS" pitchFamily="34" charset="-122"/>
              </a:rPr>
              <a:t>S:=1</a:t>
            </a:r>
            <a:r>
              <a:rPr kumimoji="0" lang="sv-SE" altLang="zh-CN" sz="1600" b="1" u="sng" dirty="0">
                <a:solidFill>
                  <a:srgbClr val="FFC000"/>
                </a:solidFill>
                <a:latin typeface="Arial Unicode MS" pitchFamily="34" charset="-122"/>
                <a:ea typeface="Arial Unicode MS" pitchFamily="34" charset="-122"/>
                <a:cs typeface="Arial Unicode MS" pitchFamily="34" charset="-122"/>
              </a:rPr>
              <a:t>;</a:t>
            </a:r>
            <a:endParaRPr kumimoji="0" lang="en-US" altLang="zh-CN" sz="1600" b="1" dirty="0">
              <a:solidFill>
                <a:srgbClr val="FFC000"/>
              </a:solidFill>
              <a:latin typeface="Arial Unicode MS" pitchFamily="34" charset="-122"/>
              <a:ea typeface="Arial Unicode MS" pitchFamily="34" charset="-122"/>
              <a:cs typeface="Arial Unicode MS" pitchFamily="34" charset="-122"/>
            </a:endParaRPr>
          </a:p>
          <a:p>
            <a:pPr indent="266700" algn="l" eaLnBrk="0" hangingPunct="0"/>
            <a:r>
              <a:rPr kumimoji="0" lang="sv-SE" altLang="zh-CN" sz="1600" b="1" dirty="0">
                <a:solidFill>
                  <a:schemeClr val="tx1"/>
                </a:solidFill>
                <a:latin typeface="Arial Unicode MS" pitchFamily="34" charset="-122"/>
                <a:ea typeface="Arial Unicode MS" pitchFamily="34" charset="-122"/>
                <a:cs typeface="Arial Unicode MS" pitchFamily="34" charset="-122"/>
              </a:rPr>
              <a:t>   Process P1</a:t>
            </a:r>
            <a:endParaRPr kumimoji="0" lang="en-US" altLang="zh-CN" sz="1600" b="1" dirty="0">
              <a:solidFill>
                <a:schemeClr val="tx1"/>
              </a:solidFill>
              <a:latin typeface="Arial Unicode MS" pitchFamily="34" charset="-122"/>
              <a:ea typeface="Arial Unicode MS" pitchFamily="34" charset="-122"/>
              <a:cs typeface="Arial Unicode MS" pitchFamily="34" charset="-122"/>
            </a:endParaRPr>
          </a:p>
          <a:p>
            <a:pPr indent="266700" algn="l" eaLnBrk="0" hangingPunct="0"/>
            <a:r>
              <a:rPr kumimoji="0" lang="sv-SE" altLang="zh-CN" sz="1600" b="1" dirty="0">
                <a:solidFill>
                  <a:schemeClr val="tx1"/>
                </a:solidFill>
                <a:latin typeface="Arial Unicode MS" pitchFamily="34" charset="-122"/>
                <a:ea typeface="Arial Unicode MS" pitchFamily="34" charset="-122"/>
                <a:cs typeface="Arial Unicode MS" pitchFamily="34" charset="-122"/>
              </a:rPr>
              <a:t>      Var y,z:integer;</a:t>
            </a:r>
            <a:endParaRPr kumimoji="0" lang="en-US" altLang="zh-CN" sz="1600" b="1" dirty="0">
              <a:solidFill>
                <a:schemeClr val="tx1"/>
              </a:solidFill>
              <a:latin typeface="Arial Unicode MS" pitchFamily="34" charset="-122"/>
              <a:ea typeface="Arial Unicode MS" pitchFamily="34" charset="-122"/>
              <a:cs typeface="Arial Unicode MS" pitchFamily="34" charset="-122"/>
            </a:endParaRPr>
          </a:p>
          <a:p>
            <a:pPr indent="266700" algn="l" eaLnBrk="0" hangingPunct="0"/>
            <a:r>
              <a:rPr kumimoji="0" lang="sv-SE" altLang="zh-CN" sz="1600" b="1" dirty="0">
                <a:solidFill>
                  <a:schemeClr val="tx1"/>
                </a:solidFill>
                <a:latin typeface="Arial Unicode MS" pitchFamily="34" charset="-122"/>
                <a:ea typeface="Arial Unicode MS" pitchFamily="34" charset="-122"/>
                <a:cs typeface="Arial Unicode MS" pitchFamily="34" charset="-122"/>
              </a:rPr>
              <a:t>           </a:t>
            </a:r>
            <a:r>
              <a:rPr kumimoji="0" lang="en-US" altLang="zh-CN" sz="1600" b="1" dirty="0">
                <a:solidFill>
                  <a:schemeClr val="tx1"/>
                </a:solidFill>
                <a:latin typeface="Arial Unicode MS" pitchFamily="34" charset="-122"/>
                <a:ea typeface="Arial Unicode MS" pitchFamily="34" charset="-122"/>
                <a:cs typeface="Arial Unicode MS" pitchFamily="34" charset="-122"/>
              </a:rPr>
              <a:t>Begin </a:t>
            </a:r>
          </a:p>
          <a:p>
            <a:pPr indent="266700" algn="l" eaLnBrk="0" hangingPunct="0"/>
            <a:r>
              <a:rPr kumimoji="0" lang="en-US" altLang="zh-CN" sz="1600" b="1" dirty="0">
                <a:solidFill>
                  <a:schemeClr val="tx1"/>
                </a:solidFill>
                <a:latin typeface="Arial Unicode MS" pitchFamily="34" charset="-122"/>
                <a:ea typeface="Arial Unicode MS" pitchFamily="34" charset="-122"/>
                <a:cs typeface="Arial Unicode MS" pitchFamily="34" charset="-122"/>
              </a:rPr>
              <a:t>            </a:t>
            </a:r>
            <a:r>
              <a:rPr kumimoji="0" lang="en-US" altLang="zh-CN" sz="1600" b="1" i="1" u="sng" dirty="0">
                <a:solidFill>
                  <a:schemeClr val="tx1"/>
                </a:solidFill>
                <a:latin typeface="Arial Unicode MS" pitchFamily="34" charset="-122"/>
                <a:ea typeface="Arial Unicode MS" pitchFamily="34" charset="-122"/>
                <a:cs typeface="Arial Unicode MS" pitchFamily="34" charset="-122"/>
              </a:rPr>
              <a:t> </a:t>
            </a:r>
            <a:r>
              <a:rPr kumimoji="0" lang="en-US" altLang="zh-CN" sz="1600" b="1" i="1" u="sng" dirty="0">
                <a:solidFill>
                  <a:srgbClr val="FFC000"/>
                </a:solidFill>
                <a:latin typeface="Arial Unicode MS" pitchFamily="34" charset="-122"/>
                <a:ea typeface="Arial Unicode MS" pitchFamily="34" charset="-122"/>
                <a:cs typeface="Arial Unicode MS" pitchFamily="34" charset="-122"/>
              </a:rPr>
              <a:t>P(S);</a:t>
            </a:r>
            <a:endParaRPr kumimoji="0" lang="en-US" altLang="zh-CN" sz="1600" b="1" dirty="0">
              <a:solidFill>
                <a:srgbClr val="FFC000"/>
              </a:solidFill>
              <a:latin typeface="Arial Unicode MS" pitchFamily="34" charset="-122"/>
              <a:ea typeface="Arial Unicode MS" pitchFamily="34" charset="-122"/>
              <a:cs typeface="Arial Unicode MS" pitchFamily="34" charset="-122"/>
            </a:endParaRPr>
          </a:p>
          <a:p>
            <a:pPr indent="266700" algn="l" eaLnBrk="0" hangingPunct="0"/>
            <a:r>
              <a:rPr kumimoji="0" lang="en-US" altLang="zh-CN" sz="1600" b="1" dirty="0">
                <a:solidFill>
                  <a:schemeClr val="tx1"/>
                </a:solidFill>
                <a:latin typeface="Arial Unicode MS" pitchFamily="34" charset="-122"/>
                <a:ea typeface="Arial Unicode MS" pitchFamily="34" charset="-122"/>
                <a:cs typeface="Arial Unicode MS" pitchFamily="34" charset="-122"/>
              </a:rPr>
              <a:t>             x:=1;</a:t>
            </a:r>
          </a:p>
          <a:p>
            <a:pPr indent="266700" algn="l" eaLnBrk="0" hangingPunct="0"/>
            <a:r>
              <a:rPr kumimoji="0" lang="en-US" altLang="zh-CN" sz="1600" b="1" dirty="0">
                <a:solidFill>
                  <a:schemeClr val="tx1"/>
                </a:solidFill>
                <a:latin typeface="Arial Unicode MS" pitchFamily="34" charset="-122"/>
                <a:ea typeface="Arial Unicode MS" pitchFamily="34" charset="-122"/>
                <a:cs typeface="Arial Unicode MS" pitchFamily="34" charset="-122"/>
              </a:rPr>
              <a:t>             y:=0;</a:t>
            </a:r>
          </a:p>
          <a:p>
            <a:pPr indent="266700" algn="l" eaLnBrk="0" hangingPunct="0"/>
            <a:r>
              <a:rPr kumimoji="0" lang="en-US" altLang="zh-CN" sz="1600" b="1" dirty="0">
                <a:solidFill>
                  <a:schemeClr val="tx1"/>
                </a:solidFill>
                <a:latin typeface="Arial Unicode MS" pitchFamily="34" charset="-122"/>
                <a:ea typeface="Arial Unicode MS" pitchFamily="34" charset="-122"/>
                <a:cs typeface="Arial Unicode MS" pitchFamily="34" charset="-122"/>
              </a:rPr>
              <a:t>             If x≥1 then y:=y+1;</a:t>
            </a:r>
          </a:p>
          <a:p>
            <a:pPr indent="266700" algn="l" eaLnBrk="0" hangingPunct="0"/>
            <a:r>
              <a:rPr kumimoji="0" lang="zh-CN" altLang="en-US" sz="1600" b="1" i="1" dirty="0">
                <a:solidFill>
                  <a:schemeClr val="tx1"/>
                </a:solidFill>
                <a:latin typeface="Arial Unicode MS" pitchFamily="34" charset="-122"/>
                <a:ea typeface="Arial Unicode MS" pitchFamily="34" charset="-122"/>
                <a:cs typeface="Arial Unicode MS" pitchFamily="34" charset="-122"/>
              </a:rPr>
              <a:t>            </a:t>
            </a:r>
            <a:r>
              <a:rPr kumimoji="0" lang="en-US" altLang="zh-CN" sz="1600" b="1" i="1" u="sng" dirty="0">
                <a:solidFill>
                  <a:srgbClr val="FFC000"/>
                </a:solidFill>
                <a:latin typeface="Arial Unicode MS" pitchFamily="34" charset="-122"/>
                <a:ea typeface="Arial Unicode MS" pitchFamily="34" charset="-122"/>
                <a:cs typeface="Arial Unicode MS" pitchFamily="34" charset="-122"/>
              </a:rPr>
              <a:t>V(S);</a:t>
            </a:r>
            <a:endParaRPr kumimoji="0" lang="en-US" altLang="zh-CN" sz="1600" b="1" dirty="0">
              <a:solidFill>
                <a:srgbClr val="FFC000"/>
              </a:solidFill>
              <a:latin typeface="Arial Unicode MS" pitchFamily="34" charset="-122"/>
              <a:ea typeface="Arial Unicode MS" pitchFamily="34" charset="-122"/>
              <a:cs typeface="Arial Unicode MS" pitchFamily="34" charset="-122"/>
            </a:endParaRPr>
          </a:p>
          <a:p>
            <a:pPr indent="266700" algn="l" eaLnBrk="0" hangingPunct="0"/>
            <a:r>
              <a:rPr kumimoji="0" lang="en-US" altLang="zh-CN" sz="1600" b="1" dirty="0">
                <a:solidFill>
                  <a:schemeClr val="tx1"/>
                </a:solidFill>
                <a:latin typeface="Arial Unicode MS" pitchFamily="34" charset="-122"/>
                <a:ea typeface="Arial Unicode MS" pitchFamily="34" charset="-122"/>
                <a:cs typeface="Arial Unicode MS" pitchFamily="34" charset="-122"/>
              </a:rPr>
              <a:t>             z:=y;</a:t>
            </a:r>
          </a:p>
          <a:p>
            <a:pPr indent="266700" algn="l" eaLnBrk="0" hangingPunct="0"/>
            <a:r>
              <a:rPr kumimoji="0" lang="en-US" altLang="zh-CN" sz="1600" b="1" dirty="0">
                <a:solidFill>
                  <a:schemeClr val="tx1"/>
                </a:solidFill>
                <a:latin typeface="Arial Unicode MS" pitchFamily="34" charset="-122"/>
                <a:ea typeface="Arial Unicode MS" pitchFamily="34" charset="-122"/>
                <a:cs typeface="Arial Unicode MS" pitchFamily="34" charset="-122"/>
              </a:rPr>
              <a:t>            end</a:t>
            </a:r>
          </a:p>
          <a:p>
            <a:pPr indent="266700" algn="l" eaLnBrk="0" hangingPunct="0"/>
            <a:r>
              <a:rPr kumimoji="0" lang="en-US" altLang="zh-CN" sz="1600" b="1" dirty="0">
                <a:solidFill>
                  <a:schemeClr val="tx1"/>
                </a:solidFill>
                <a:latin typeface="Arial Unicode MS" pitchFamily="34" charset="-122"/>
                <a:ea typeface="Arial Unicode MS" pitchFamily="34" charset="-122"/>
                <a:cs typeface="Arial Unicode MS" pitchFamily="34" charset="-122"/>
              </a:rPr>
              <a:t>   process P2</a:t>
            </a:r>
          </a:p>
          <a:p>
            <a:pPr indent="266700" algn="l" eaLnBrk="0" hangingPunct="0"/>
            <a:r>
              <a:rPr kumimoji="0" lang="en-US" altLang="zh-CN" sz="1600" b="1" dirty="0">
                <a:solidFill>
                  <a:schemeClr val="tx1"/>
                </a:solidFill>
                <a:latin typeface="Arial Unicode MS" pitchFamily="34" charset="-122"/>
                <a:ea typeface="Arial Unicode MS" pitchFamily="34" charset="-122"/>
                <a:cs typeface="Arial Unicode MS" pitchFamily="34" charset="-122"/>
              </a:rPr>
              <a:t>      </a:t>
            </a:r>
            <a:r>
              <a:rPr kumimoji="0" lang="en-US" altLang="zh-CN" sz="1600" b="1" dirty="0" err="1">
                <a:solidFill>
                  <a:schemeClr val="tx1"/>
                </a:solidFill>
                <a:latin typeface="Arial Unicode MS" pitchFamily="34" charset="-122"/>
                <a:ea typeface="Arial Unicode MS" pitchFamily="34" charset="-122"/>
                <a:cs typeface="Arial Unicode MS" pitchFamily="34" charset="-122"/>
              </a:rPr>
              <a:t>var</a:t>
            </a:r>
            <a:r>
              <a:rPr kumimoji="0" lang="en-US" altLang="zh-CN" sz="1600" b="1" dirty="0">
                <a:solidFill>
                  <a:schemeClr val="tx1"/>
                </a:solidFill>
                <a:latin typeface="Arial Unicode MS" pitchFamily="34" charset="-122"/>
                <a:ea typeface="Arial Unicode MS" pitchFamily="34" charset="-122"/>
                <a:cs typeface="Arial Unicode MS" pitchFamily="34" charset="-122"/>
              </a:rPr>
              <a:t> </a:t>
            </a:r>
            <a:r>
              <a:rPr kumimoji="0" lang="en-US" altLang="zh-CN" sz="1600" b="1" dirty="0" err="1">
                <a:solidFill>
                  <a:schemeClr val="tx1"/>
                </a:solidFill>
                <a:latin typeface="Arial Unicode MS" pitchFamily="34" charset="-122"/>
                <a:ea typeface="Arial Unicode MS" pitchFamily="34" charset="-122"/>
                <a:cs typeface="Arial Unicode MS" pitchFamily="34" charset="-122"/>
              </a:rPr>
              <a:t>t,u:integer</a:t>
            </a:r>
            <a:r>
              <a:rPr kumimoji="0" lang="en-US" altLang="zh-CN" sz="1600" b="1" dirty="0">
                <a:solidFill>
                  <a:schemeClr val="tx1"/>
                </a:solidFill>
                <a:latin typeface="Arial Unicode MS" pitchFamily="34" charset="-122"/>
                <a:ea typeface="Arial Unicode MS" pitchFamily="34" charset="-122"/>
                <a:cs typeface="Arial Unicode MS" pitchFamily="34" charset="-122"/>
              </a:rPr>
              <a:t>;</a:t>
            </a:r>
          </a:p>
          <a:p>
            <a:pPr indent="266700" algn="l" eaLnBrk="0" hangingPunct="0"/>
            <a:r>
              <a:rPr kumimoji="0" lang="en-US" altLang="zh-CN" sz="1600" b="1" dirty="0">
                <a:solidFill>
                  <a:schemeClr val="tx1"/>
                </a:solidFill>
                <a:latin typeface="Arial Unicode MS" pitchFamily="34" charset="-122"/>
                <a:ea typeface="Arial Unicode MS" pitchFamily="34" charset="-122"/>
                <a:cs typeface="Arial Unicode MS" pitchFamily="34" charset="-122"/>
              </a:rPr>
              <a:t>         begin</a:t>
            </a:r>
          </a:p>
          <a:p>
            <a:pPr indent="266700" algn="l" eaLnBrk="0" hangingPunct="0"/>
            <a:r>
              <a:rPr kumimoji="0" lang="en-US" altLang="zh-CN" sz="1600" b="1" dirty="0">
                <a:solidFill>
                  <a:srgbClr val="FFC000"/>
                </a:solidFill>
                <a:latin typeface="Arial Unicode MS" pitchFamily="34" charset="-122"/>
                <a:ea typeface="Arial Unicode MS" pitchFamily="34" charset="-122"/>
                <a:cs typeface="Arial Unicode MS" pitchFamily="34" charset="-122"/>
              </a:rPr>
              <a:t>          </a:t>
            </a:r>
            <a:r>
              <a:rPr kumimoji="0" lang="en-US" altLang="zh-CN" sz="1600" b="1" i="1" u="sng" dirty="0">
                <a:solidFill>
                  <a:srgbClr val="FFC000"/>
                </a:solidFill>
                <a:latin typeface="Arial Unicode MS" pitchFamily="34" charset="-122"/>
                <a:ea typeface="Arial Unicode MS" pitchFamily="34" charset="-122"/>
                <a:cs typeface="Arial Unicode MS" pitchFamily="34" charset="-122"/>
              </a:rPr>
              <a:t> P(S);</a:t>
            </a:r>
            <a:endParaRPr kumimoji="0" lang="en-US" altLang="zh-CN" sz="1600" b="1" dirty="0">
              <a:solidFill>
                <a:srgbClr val="FFC000"/>
              </a:solidFill>
              <a:latin typeface="Arial Unicode MS" pitchFamily="34" charset="-122"/>
              <a:ea typeface="Arial Unicode MS" pitchFamily="34" charset="-122"/>
              <a:cs typeface="Arial Unicode MS" pitchFamily="34" charset="-122"/>
            </a:endParaRPr>
          </a:p>
          <a:p>
            <a:pPr indent="266700" algn="l" eaLnBrk="0" hangingPunct="0"/>
            <a:r>
              <a:rPr kumimoji="0" lang="en-US" altLang="zh-CN" sz="1600" b="1" dirty="0">
                <a:solidFill>
                  <a:schemeClr val="tx1"/>
                </a:solidFill>
                <a:latin typeface="Arial Unicode MS" pitchFamily="34" charset="-122"/>
                <a:ea typeface="Arial Unicode MS" pitchFamily="34" charset="-122"/>
                <a:cs typeface="Arial Unicode MS" pitchFamily="34" charset="-122"/>
              </a:rPr>
              <a:t>           x:=0;</a:t>
            </a:r>
          </a:p>
          <a:p>
            <a:pPr indent="266700" algn="l" eaLnBrk="0" hangingPunct="0"/>
            <a:r>
              <a:rPr kumimoji="0" lang="en-US" altLang="zh-CN" sz="1600" b="1" dirty="0">
                <a:solidFill>
                  <a:schemeClr val="tx1"/>
                </a:solidFill>
                <a:latin typeface="Arial Unicode MS" pitchFamily="34" charset="-122"/>
                <a:ea typeface="Arial Unicode MS" pitchFamily="34" charset="-122"/>
                <a:cs typeface="Arial Unicode MS" pitchFamily="34" charset="-122"/>
              </a:rPr>
              <a:t>           t:=0;</a:t>
            </a:r>
          </a:p>
          <a:p>
            <a:pPr indent="266700" algn="l" eaLnBrk="0" hangingPunct="0"/>
            <a:r>
              <a:rPr kumimoji="0" lang="en-US" altLang="zh-CN" sz="1600" b="1" dirty="0">
                <a:solidFill>
                  <a:schemeClr val="tx1"/>
                </a:solidFill>
                <a:latin typeface="Arial Unicode MS" pitchFamily="34" charset="-122"/>
                <a:ea typeface="Arial Unicode MS" pitchFamily="34" charset="-122"/>
                <a:cs typeface="Arial Unicode MS" pitchFamily="34" charset="-122"/>
              </a:rPr>
              <a:t>           If x&lt;1 then t:=t+2;</a:t>
            </a:r>
          </a:p>
          <a:p>
            <a:pPr indent="266700" algn="l" eaLnBrk="0" hangingPunct="0"/>
            <a:r>
              <a:rPr kumimoji="0" lang="zh-CN" altLang="en-US" sz="1600" b="1" i="1" dirty="0">
                <a:solidFill>
                  <a:srgbClr val="FFC000"/>
                </a:solidFill>
                <a:latin typeface="Arial Unicode MS" pitchFamily="34" charset="-122"/>
                <a:ea typeface="Arial Unicode MS" pitchFamily="34" charset="-122"/>
                <a:cs typeface="Arial Unicode MS" pitchFamily="34" charset="-122"/>
              </a:rPr>
              <a:t>           </a:t>
            </a:r>
            <a:r>
              <a:rPr kumimoji="0" lang="en-US" altLang="zh-CN" sz="1600" b="1" i="1" u="sng" dirty="0">
                <a:solidFill>
                  <a:srgbClr val="FFC000"/>
                </a:solidFill>
                <a:latin typeface="Arial Unicode MS" pitchFamily="34" charset="-122"/>
                <a:ea typeface="Arial Unicode MS" pitchFamily="34" charset="-122"/>
                <a:cs typeface="Arial Unicode MS" pitchFamily="34" charset="-122"/>
              </a:rPr>
              <a:t>V(S);</a:t>
            </a:r>
            <a:endParaRPr kumimoji="0" lang="en-US" altLang="zh-CN" sz="1600" b="1" dirty="0">
              <a:solidFill>
                <a:srgbClr val="FFC000"/>
              </a:solidFill>
              <a:latin typeface="Arial Unicode MS" pitchFamily="34" charset="-122"/>
              <a:ea typeface="Arial Unicode MS" pitchFamily="34" charset="-122"/>
              <a:cs typeface="Arial Unicode MS" pitchFamily="34" charset="-122"/>
            </a:endParaRPr>
          </a:p>
          <a:p>
            <a:pPr indent="266700" algn="l" eaLnBrk="0" hangingPunct="0"/>
            <a:r>
              <a:rPr kumimoji="0" lang="en-US" altLang="zh-CN" sz="1600" b="1" dirty="0">
                <a:solidFill>
                  <a:schemeClr val="tx1"/>
                </a:solidFill>
                <a:latin typeface="Arial Unicode MS" pitchFamily="34" charset="-122"/>
                <a:ea typeface="Arial Unicode MS" pitchFamily="34" charset="-122"/>
                <a:cs typeface="Arial Unicode MS" pitchFamily="34" charset="-122"/>
              </a:rPr>
              <a:t>           u:=t;</a:t>
            </a:r>
          </a:p>
          <a:p>
            <a:pPr indent="266700" algn="l" eaLnBrk="0" hangingPunct="0"/>
            <a:r>
              <a:rPr kumimoji="0" lang="en-US" altLang="zh-CN" sz="1600" b="1" dirty="0">
                <a:solidFill>
                  <a:schemeClr val="tx1"/>
                </a:solidFill>
                <a:latin typeface="Arial Unicode MS" pitchFamily="34" charset="-122"/>
                <a:ea typeface="Arial Unicode MS" pitchFamily="34" charset="-122"/>
                <a:cs typeface="Arial Unicode MS" pitchFamily="34" charset="-122"/>
              </a:rPr>
              <a:t>         End</a:t>
            </a:r>
          </a:p>
          <a:p>
            <a:pPr indent="266700" algn="l" eaLnBrk="0" hangingPunct="0"/>
            <a:r>
              <a:rPr kumimoji="0" lang="en-US" altLang="zh-CN" sz="1600" b="1" dirty="0" err="1">
                <a:solidFill>
                  <a:schemeClr val="tx1"/>
                </a:solidFill>
                <a:latin typeface="Arial Unicode MS" pitchFamily="34" charset="-122"/>
                <a:ea typeface="Arial Unicode MS" pitchFamily="34" charset="-122"/>
                <a:cs typeface="Arial Unicode MS" pitchFamily="34" charset="-122"/>
              </a:rPr>
              <a:t>Coend</a:t>
            </a:r>
            <a:endParaRPr kumimoji="0" lang="en-US" altLang="zh-CN" sz="1600" b="1" dirty="0">
              <a:solidFill>
                <a:schemeClr val="tx1"/>
              </a:solidFill>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176093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anim calcmode="lin" valueType="num">
                                      <p:cBhvr additive="base">
                                        <p:cTn id="2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16" end="16"/>
                                            </p:txEl>
                                          </p:spTgt>
                                        </p:tgtEl>
                                        <p:attrNameLst>
                                          <p:attrName>style.visibility</p:attrName>
                                        </p:attrNameLst>
                                      </p:cBhvr>
                                      <p:to>
                                        <p:strVal val="visible"/>
                                      </p:to>
                                    </p:set>
                                    <p:anim calcmode="lin" valueType="num">
                                      <p:cBhvr additive="base">
                                        <p:cTn id="31"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20" end="20"/>
                                            </p:txEl>
                                          </p:spTgt>
                                        </p:tgtEl>
                                        <p:attrNameLst>
                                          <p:attrName>style.visibility</p:attrName>
                                        </p:attrNameLst>
                                      </p:cBhvr>
                                      <p:to>
                                        <p:strVal val="visible"/>
                                      </p:to>
                                    </p:set>
                                    <p:anim calcmode="lin" valueType="num">
                                      <p:cBhvr additive="base">
                                        <p:cTn id="37" dur="500" fill="hold"/>
                                        <p:tgtEl>
                                          <p:spTgt spid="3">
                                            <p:txEl>
                                              <p:pRg st="20" end="2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20" end="2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656585"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3" name="Text Box 4"/>
          <p:cNvSpPr txBox="1">
            <a:spLocks noChangeArrowheads="1"/>
          </p:cNvSpPr>
          <p:nvPr/>
        </p:nvSpPr>
        <p:spPr bwMode="auto">
          <a:xfrm>
            <a:off x="296862" y="908720"/>
            <a:ext cx="8550275" cy="4894262"/>
          </a:xfrm>
          <a:prstGeom prst="rect">
            <a:avLst/>
          </a:prstGeom>
          <a:noFill/>
          <a:ln w="9525">
            <a:noFill/>
            <a:miter lim="800000"/>
            <a:headEnd/>
            <a:tailEnd/>
          </a:ln>
        </p:spPr>
        <p:txBody>
          <a:bodyPr>
            <a:spAutoFit/>
          </a:bodyPr>
          <a:lstStyle/>
          <a:p>
            <a:pPr algn="l"/>
            <a:endParaRPr lang="zh-CN" altLang="en-US" b="1" dirty="0">
              <a:solidFill>
                <a:schemeClr val="tx1"/>
              </a:solidFill>
              <a:latin typeface="微软雅黑" panose="020B0503020204020204" pitchFamily="34" charset="-122"/>
              <a:ea typeface="微软雅黑" panose="020B0503020204020204" pitchFamily="34" charset="-122"/>
            </a:endParaRPr>
          </a:p>
          <a:p>
            <a:pPr algn="l"/>
            <a:r>
              <a:rPr lang="en-US" altLang="zh-CN" b="1" dirty="0">
                <a:solidFill>
                  <a:schemeClr val="tx1"/>
                </a:solidFill>
                <a:latin typeface="微软雅黑" panose="020B0503020204020204" pitchFamily="34" charset="-122"/>
                <a:ea typeface="微软雅黑" panose="020B0503020204020204" pitchFamily="34" charset="-122"/>
              </a:rPr>
              <a:t>2</a:t>
            </a:r>
            <a:r>
              <a:rPr lang="zh-CN" altLang="en-US" b="1" dirty="0">
                <a:solidFill>
                  <a:schemeClr val="tx1"/>
                </a:solidFill>
                <a:latin typeface="微软雅黑" panose="020B0503020204020204" pitchFamily="34" charset="-122"/>
                <a:ea typeface="微软雅黑" panose="020B0503020204020204" pitchFamily="34" charset="-122"/>
              </a:rPr>
              <a:t>、</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对于诸如公共汽车上驾驶员和售票员的工作，如视其为</a:t>
            </a:r>
            <a:r>
              <a:rPr lang="en-US" altLang="zh-CN" b="1" dirty="0">
                <a:solidFill>
                  <a:schemeClr val="tx1"/>
                </a:solidFill>
                <a:latin typeface="微软雅黑" panose="020B0503020204020204" pitchFamily="34" charset="-122"/>
                <a:ea typeface="微软雅黑" panose="020B0503020204020204" pitchFamily="34" charset="-122"/>
              </a:rPr>
              <a:t>2</a:t>
            </a:r>
            <a:r>
              <a:rPr lang="zh-CN" altLang="en-US" b="1" dirty="0">
                <a:solidFill>
                  <a:schemeClr val="tx1"/>
                </a:solidFill>
                <a:latin typeface="微软雅黑" panose="020B0503020204020204" pitchFamily="34" charset="-122"/>
                <a:ea typeface="微软雅黑" panose="020B0503020204020204" pitchFamily="34" charset="-122"/>
              </a:rPr>
              <a:t>个进程，试用</a:t>
            </a:r>
            <a:r>
              <a:rPr lang="en-US" altLang="zh-CN" b="1" dirty="0">
                <a:solidFill>
                  <a:schemeClr val="tx1"/>
                </a:solidFill>
                <a:latin typeface="微软雅黑" panose="020B0503020204020204" pitchFamily="34" charset="-122"/>
                <a:ea typeface="微软雅黑" panose="020B0503020204020204" pitchFamily="34" charset="-122"/>
              </a:rPr>
              <a:t>P.V</a:t>
            </a:r>
            <a:r>
              <a:rPr lang="zh-CN" altLang="zh-CN" b="1" dirty="0">
                <a:solidFill>
                  <a:schemeClr val="tx1"/>
                </a:solidFill>
                <a:latin typeface="微软雅黑" panose="020B0503020204020204" pitchFamily="34" charset="-122"/>
                <a:ea typeface="微软雅黑" panose="020B0503020204020204" pitchFamily="34" charset="-122"/>
              </a:rPr>
              <a:t>操作控制这类关系。</a:t>
            </a:r>
          </a:p>
          <a:p>
            <a:pPr algn="l"/>
            <a:r>
              <a:rPr lang="zh-CN" altLang="zh-CN" b="1" dirty="0">
                <a:solidFill>
                  <a:schemeClr val="tx1"/>
                </a:solidFill>
                <a:latin typeface="微软雅黑" panose="020B0503020204020204" pitchFamily="34" charset="-122"/>
                <a:ea typeface="微软雅黑" panose="020B0503020204020204" pitchFamily="34" charset="-122"/>
              </a:rPr>
              <a:t>（可直接在下面加</a:t>
            </a:r>
            <a:r>
              <a:rPr lang="en-US" altLang="zh-CN" b="1" dirty="0">
                <a:solidFill>
                  <a:schemeClr val="tx1"/>
                </a:solidFill>
                <a:latin typeface="微软雅黑" panose="020B0503020204020204" pitchFamily="34" charset="-122"/>
                <a:ea typeface="微软雅黑" panose="020B0503020204020204" pitchFamily="34" charset="-122"/>
              </a:rPr>
              <a:t>P.V</a:t>
            </a:r>
            <a:r>
              <a:rPr lang="zh-CN" altLang="zh-CN" b="1" dirty="0">
                <a:solidFill>
                  <a:schemeClr val="tx1"/>
                </a:solidFill>
                <a:latin typeface="微软雅黑" panose="020B0503020204020204" pitchFamily="34" charset="-122"/>
                <a:ea typeface="微软雅黑" panose="020B0503020204020204" pitchFamily="34" charset="-122"/>
              </a:rPr>
              <a:t>操作，并给出信号量初值）</a:t>
            </a:r>
          </a:p>
          <a:p>
            <a:pPr algn="l"/>
            <a:r>
              <a:rPr lang="zh-CN" altLang="zh-CN" b="1" dirty="0">
                <a:solidFill>
                  <a:schemeClr val="tx1"/>
                </a:solidFill>
                <a:latin typeface="微软雅黑" panose="020B0503020204020204" pitchFamily="34" charset="-122"/>
                <a:ea typeface="微软雅黑" panose="020B0503020204020204" pitchFamily="34" charset="-122"/>
              </a:rPr>
              <a:t>	</a:t>
            </a:r>
            <a:endParaRPr lang="zh-CN" altLang="en-US" b="1" dirty="0">
              <a:solidFill>
                <a:schemeClr val="tx1"/>
              </a:solidFill>
              <a:latin typeface="微软雅黑" panose="020B0503020204020204" pitchFamily="34" charset="-122"/>
              <a:ea typeface="微软雅黑" panose="020B0503020204020204" pitchFamily="34" charset="-122"/>
            </a:endParaRPr>
          </a:p>
          <a:p>
            <a:pPr algn="l"/>
            <a:r>
              <a:rPr lang="zh-CN" altLang="zh-CN" b="1" dirty="0">
                <a:solidFill>
                  <a:schemeClr val="tx1"/>
                </a:solidFill>
                <a:latin typeface="微软雅黑" panose="020B0503020204020204" pitchFamily="34" charset="-122"/>
                <a:ea typeface="微软雅黑" panose="020B0503020204020204" pitchFamily="34" charset="-122"/>
              </a:rPr>
              <a:t>      驾驶员			售票员</a:t>
            </a:r>
          </a:p>
          <a:p>
            <a:pPr algn="l"/>
            <a:r>
              <a:rPr lang="zh-CN" altLang="zh-CN"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L1</a:t>
            </a: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L2</a:t>
            </a:r>
            <a:r>
              <a:rPr lang="zh-CN" altLang="en-US" b="1" dirty="0">
                <a:solidFill>
                  <a:schemeClr val="tx1"/>
                </a:solidFill>
                <a:latin typeface="微软雅黑" panose="020B0503020204020204" pitchFamily="34" charset="-122"/>
                <a:ea typeface="微软雅黑" panose="020B0503020204020204" pitchFamily="34" charset="-122"/>
              </a:rPr>
              <a:t>：</a:t>
            </a:r>
          </a:p>
          <a:p>
            <a:pPr algn="l"/>
            <a:r>
              <a:rPr lang="zh-CN" altLang="en-US" b="1" dirty="0">
                <a:solidFill>
                  <a:schemeClr val="tx1"/>
                </a:solidFill>
                <a:latin typeface="微软雅黑" panose="020B0503020204020204" pitchFamily="34" charset="-122"/>
                <a:ea typeface="微软雅黑" panose="020B0503020204020204" pitchFamily="34" charset="-122"/>
              </a:rPr>
              <a:t>	</a:t>
            </a:r>
          </a:p>
          <a:p>
            <a:pPr algn="l"/>
            <a:r>
              <a:rPr lang="zh-CN" altLang="en-US" b="1" dirty="0">
                <a:solidFill>
                  <a:schemeClr val="tx1"/>
                </a:solidFill>
                <a:latin typeface="微软雅黑" panose="020B0503020204020204" pitchFamily="34" charset="-122"/>
                <a:ea typeface="微软雅黑" panose="020B0503020204020204" pitchFamily="34" charset="-122"/>
              </a:rPr>
              <a:t>	 </a:t>
            </a:r>
            <a:r>
              <a:rPr lang="zh-CN" altLang="zh-CN" b="1" dirty="0">
                <a:solidFill>
                  <a:schemeClr val="tx1"/>
                </a:solidFill>
                <a:latin typeface="微软雅黑" panose="020B0503020204020204" pitchFamily="34" charset="-122"/>
                <a:ea typeface="微软雅黑" panose="020B0503020204020204" pitchFamily="34" charset="-122"/>
              </a:rPr>
              <a:t>停车				开车门</a:t>
            </a:r>
          </a:p>
          <a:p>
            <a:pPr algn="l"/>
            <a:endParaRPr lang="zh-CN" altLang="zh-CN" b="1" dirty="0">
              <a:solidFill>
                <a:schemeClr val="tx1"/>
              </a:solidFill>
              <a:latin typeface="微软雅黑" panose="020B0503020204020204" pitchFamily="34" charset="-122"/>
              <a:ea typeface="微软雅黑" panose="020B0503020204020204" pitchFamily="34" charset="-122"/>
            </a:endParaRPr>
          </a:p>
          <a:p>
            <a:pPr algn="l"/>
            <a:r>
              <a:rPr lang="zh-CN" altLang="zh-CN" b="1" dirty="0">
                <a:solidFill>
                  <a:schemeClr val="tx1"/>
                </a:solidFill>
                <a:latin typeface="微软雅黑" panose="020B0503020204020204" pitchFamily="34" charset="-122"/>
                <a:ea typeface="微软雅黑" panose="020B0503020204020204" pitchFamily="34" charset="-122"/>
              </a:rPr>
              <a:t>	 开车				关车门</a:t>
            </a:r>
          </a:p>
          <a:p>
            <a:pPr algn="l"/>
            <a:endParaRPr lang="zh-CN" altLang="zh-CN" b="1" dirty="0">
              <a:solidFill>
                <a:schemeClr val="tx1"/>
              </a:solidFill>
              <a:latin typeface="微软雅黑" panose="020B0503020204020204" pitchFamily="34" charset="-122"/>
              <a:ea typeface="微软雅黑" panose="020B0503020204020204" pitchFamily="34" charset="-122"/>
            </a:endParaRPr>
          </a:p>
          <a:p>
            <a:pPr algn="l"/>
            <a:r>
              <a:rPr lang="zh-CN" altLang="zh-CN" b="1" dirty="0">
                <a:solidFill>
                  <a:schemeClr val="tx1"/>
                </a:solidFill>
                <a:latin typeface="微软雅黑" panose="020B0503020204020204" pitchFamily="34" charset="-122"/>
                <a:ea typeface="微软雅黑" panose="020B0503020204020204" pitchFamily="34" charset="-122"/>
              </a:rPr>
              <a:t>	</a:t>
            </a:r>
            <a:r>
              <a:rPr lang="en-US" altLang="zh-CN" b="1" dirty="0" err="1">
                <a:solidFill>
                  <a:schemeClr val="tx1"/>
                </a:solidFill>
                <a:latin typeface="微软雅黑" panose="020B0503020204020204" pitchFamily="34" charset="-122"/>
                <a:ea typeface="微软雅黑" panose="020B0503020204020204" pitchFamily="34" charset="-122"/>
              </a:rPr>
              <a:t>goto</a:t>
            </a:r>
            <a:r>
              <a:rPr lang="en-US" altLang="zh-CN" b="1" dirty="0">
                <a:solidFill>
                  <a:schemeClr val="tx1"/>
                </a:solidFill>
                <a:latin typeface="微软雅黑" panose="020B0503020204020204" pitchFamily="34" charset="-122"/>
                <a:ea typeface="微软雅黑" panose="020B0503020204020204" pitchFamily="34" charset="-122"/>
              </a:rPr>
              <a:t> L1			</a:t>
            </a:r>
            <a:r>
              <a:rPr lang="en-US" altLang="zh-CN" b="1" dirty="0" err="1">
                <a:solidFill>
                  <a:schemeClr val="tx1"/>
                </a:solidFill>
                <a:latin typeface="微软雅黑" panose="020B0503020204020204" pitchFamily="34" charset="-122"/>
                <a:ea typeface="微软雅黑" panose="020B0503020204020204" pitchFamily="34" charset="-122"/>
              </a:rPr>
              <a:t>goto</a:t>
            </a:r>
            <a:r>
              <a:rPr lang="en-US" altLang="zh-CN" b="1" dirty="0">
                <a:solidFill>
                  <a:schemeClr val="tx1"/>
                </a:solidFill>
                <a:latin typeface="微软雅黑" panose="020B0503020204020204" pitchFamily="34" charset="-122"/>
                <a:ea typeface="微软雅黑" panose="020B0503020204020204" pitchFamily="34" charset="-122"/>
              </a:rPr>
              <a:t> L2</a:t>
            </a:r>
          </a:p>
        </p:txBody>
      </p:sp>
    </p:spTree>
    <p:extLst>
      <p:ext uri="{BB962C8B-B14F-4D97-AF65-F5344CB8AC3E}">
        <p14:creationId xmlns:p14="http://schemas.microsoft.com/office/powerpoint/2010/main" val="31794189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29834" y="839366"/>
            <a:ext cx="9132241" cy="5915868"/>
          </a:xfrm>
          <a:prstGeom prst="rect">
            <a:avLst/>
          </a:prstGeom>
          <a:solidFill>
            <a:schemeClr val="bg2">
              <a:lumMod val="20000"/>
              <a:lumOff val="80000"/>
            </a:schemeClr>
          </a:solidFill>
          <a:ln w="25400" cap="flat" cmpd="sng" algn="ctr">
            <a:solidFill>
              <a:srgbClr val="FFFF99">
                <a:shade val="50000"/>
              </a:srgbClr>
            </a:solidFill>
            <a:prstDash val="solid"/>
          </a:ln>
          <a:effectLst/>
        </p:spPr>
        <p:txBody>
          <a:bodyPr anchor="ctr"/>
          <a:lstStyle/>
          <a:p>
            <a:pPr marL="0" marR="0" lvl="0" indent="139700" algn="just" defTabSz="914400" eaLnBrk="0" fontAlgn="auto" latinLnBrk="0" hangingPunct="0">
              <a:lnSpc>
                <a:spcPct val="12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endParaRPr>
          </a:p>
        </p:txBody>
      </p:sp>
      <p:sp>
        <p:nvSpPr>
          <p:cNvPr id="11" name="矩形 10"/>
          <p:cNvSpPr/>
          <p:nvPr/>
        </p:nvSpPr>
        <p:spPr>
          <a:xfrm>
            <a:off x="11759" y="29489"/>
            <a:ext cx="4560241"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graphicFrame>
        <p:nvGraphicFramePr>
          <p:cNvPr id="3" name="Group 4"/>
          <p:cNvGraphicFramePr>
            <a:graphicFrameLocks noGrp="1"/>
          </p:cNvGraphicFramePr>
          <p:nvPr>
            <p:extLst>
              <p:ext uri="{D42A27DB-BD31-4B8C-83A1-F6EECF244321}">
                <p14:modId xmlns:p14="http://schemas.microsoft.com/office/powerpoint/2010/main" val="4171954825"/>
              </p:ext>
            </p:extLst>
          </p:nvPr>
        </p:nvGraphicFramePr>
        <p:xfrm>
          <a:off x="1816100" y="3051175"/>
          <a:ext cx="2057400" cy="518160"/>
        </p:xfrm>
        <a:graphic>
          <a:graphicData uri="http://schemas.openxmlformats.org/drawingml/2006/table">
            <a:tbl>
              <a:tblPr/>
              <a:tblGrid>
                <a:gridCol w="2057400">
                  <a:extLst>
                    <a:ext uri="{9D8B030D-6E8A-4147-A177-3AD203B41FA5}">
                      <a16:colId xmlns:a16="http://schemas.microsoft.com/office/drawing/2014/main" val="20000"/>
                    </a:ext>
                  </a:extLst>
                </a:gridCol>
              </a:tblGrid>
              <a:tr h="381000">
                <a:tc>
                  <a:txBody>
                    <a:bodyPr/>
                    <a:lstStyle>
                      <a:lvl1pPr marL="0" algn="l" defTabSz="457207" rtl="0" eaLnBrk="1" latinLnBrk="0" hangingPunct="1">
                        <a:defRPr sz="1800" kern="1200">
                          <a:solidFill>
                            <a:schemeClr val="tx1"/>
                          </a:solidFill>
                          <a:latin typeface="Times New Roman"/>
                          <a:ea typeface="宋体"/>
                        </a:defRPr>
                      </a:lvl1pPr>
                      <a:lvl2pPr marL="457207" algn="l" defTabSz="457207" rtl="0" eaLnBrk="1" latinLnBrk="0" hangingPunct="1">
                        <a:defRPr sz="1800" kern="1200">
                          <a:solidFill>
                            <a:schemeClr val="tx1"/>
                          </a:solidFill>
                          <a:latin typeface="Times New Roman"/>
                          <a:ea typeface="宋体"/>
                        </a:defRPr>
                      </a:lvl2pPr>
                      <a:lvl3pPr marL="914415" algn="l" defTabSz="457207" rtl="0" eaLnBrk="1" latinLnBrk="0" hangingPunct="1">
                        <a:defRPr sz="1800" kern="1200">
                          <a:solidFill>
                            <a:schemeClr val="tx1"/>
                          </a:solidFill>
                          <a:latin typeface="Times New Roman"/>
                          <a:ea typeface="宋体"/>
                        </a:defRPr>
                      </a:lvl3pPr>
                      <a:lvl4pPr marL="1371622" algn="l" defTabSz="457207" rtl="0" eaLnBrk="1" latinLnBrk="0" hangingPunct="1">
                        <a:defRPr sz="1800" kern="1200">
                          <a:solidFill>
                            <a:schemeClr val="tx1"/>
                          </a:solidFill>
                          <a:latin typeface="Times New Roman"/>
                          <a:ea typeface="宋体"/>
                        </a:defRPr>
                      </a:lvl4pPr>
                      <a:lvl5pPr marL="1828831" algn="l" defTabSz="457207" rtl="0" eaLnBrk="1" latinLnBrk="0" hangingPunct="1">
                        <a:defRPr sz="1800" kern="1200">
                          <a:solidFill>
                            <a:schemeClr val="tx1"/>
                          </a:solidFill>
                          <a:latin typeface="Times New Roman"/>
                          <a:ea typeface="宋体"/>
                        </a:defRPr>
                      </a:lvl5pPr>
                      <a:lvl6pPr marL="2286038" algn="l" defTabSz="457207" rtl="0" eaLnBrk="1" latinLnBrk="0" hangingPunct="1">
                        <a:defRPr sz="1800" kern="1200">
                          <a:solidFill>
                            <a:schemeClr val="tx1"/>
                          </a:solidFill>
                          <a:latin typeface="Times New Roman"/>
                          <a:ea typeface="宋体"/>
                        </a:defRPr>
                      </a:lvl6pPr>
                      <a:lvl7pPr marL="2743246" algn="l" defTabSz="457207" rtl="0" eaLnBrk="1" latinLnBrk="0" hangingPunct="1">
                        <a:defRPr sz="1800" kern="1200">
                          <a:solidFill>
                            <a:schemeClr val="tx1"/>
                          </a:solidFill>
                          <a:latin typeface="Times New Roman"/>
                          <a:ea typeface="宋体"/>
                        </a:defRPr>
                      </a:lvl7pPr>
                      <a:lvl8pPr marL="3200453" algn="l" defTabSz="457207" rtl="0" eaLnBrk="1" latinLnBrk="0" hangingPunct="1">
                        <a:defRPr sz="1800" kern="1200">
                          <a:solidFill>
                            <a:schemeClr val="tx1"/>
                          </a:solidFill>
                          <a:latin typeface="Times New Roman"/>
                          <a:ea typeface="宋体"/>
                        </a:defRPr>
                      </a:lvl8pPr>
                      <a:lvl9pPr marL="3657661" algn="l" defTabSz="457207" rtl="0" eaLnBrk="1" latinLnBrk="0" hangingPunct="1">
                        <a:defRPr sz="180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2" pitchFamily="18" charset="2"/>
                        <a:buNone/>
                        <a:tabLst/>
                      </a:pPr>
                      <a:r>
                        <a:rPr kumimoji="0" lang="zh-CN" altLang="en-US" sz="2800" b="1" i="0" u="none" strike="noStrike" cap="none" normalizeH="0" baseline="0" dirty="0">
                          <a:ln>
                            <a:noFill/>
                          </a:ln>
                          <a:solidFill>
                            <a:schemeClr val="tx1"/>
                          </a:solidFill>
                          <a:effectLst/>
                          <a:latin typeface="Times New Roman" pitchFamily="18" charset="0"/>
                          <a:ea typeface="宋体" pitchFamily="2" charset="-122"/>
                        </a:rPr>
                        <a:t> </a:t>
                      </a:r>
                      <a:r>
                        <a:rPr kumimoji="0" lang="zh-CN" altLang="en-US" sz="2800" b="1" i="0" u="none" strike="noStrike" kern="1200" cap="none" normalizeH="0" baseline="0" dirty="0">
                          <a:ln>
                            <a:noFill/>
                          </a:ln>
                          <a:solidFill>
                            <a:schemeClr val="tx1"/>
                          </a:solidFill>
                          <a:effectLst/>
                          <a:latin typeface="Times New Roman" pitchFamily="18" charset="0"/>
                          <a:ea typeface="宋体" pitchFamily="2" charset="-122"/>
                          <a:cs typeface="+mn-cs"/>
                        </a:rPr>
                        <a:t> 到站停车</a:t>
                      </a:r>
                    </a:p>
                  </a:txBody>
                  <a:tcP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gradFill rotWithShape="0">
                      <a:gsLst>
                        <a:gs pos="0">
                          <a:srgbClr val="0000FF"/>
                        </a:gs>
                        <a:gs pos="100000">
                          <a:srgbClr val="000066"/>
                        </a:gs>
                      </a:gsLst>
                      <a:lin ang="5400000" scaled="1"/>
                    </a:gradFill>
                  </a:tcPr>
                </a:tc>
                <a:extLst>
                  <a:ext uri="{0D108BD9-81ED-4DB2-BD59-A6C34878D82A}">
                    <a16:rowId xmlns:a16="http://schemas.microsoft.com/office/drawing/2014/main" val="10000"/>
                  </a:ext>
                </a:extLst>
              </a:tr>
            </a:tbl>
          </a:graphicData>
        </a:graphic>
      </p:graphicFrame>
      <p:graphicFrame>
        <p:nvGraphicFramePr>
          <p:cNvPr id="4" name="Group 10"/>
          <p:cNvGraphicFramePr>
            <a:graphicFrameLocks noGrp="1"/>
          </p:cNvGraphicFramePr>
          <p:nvPr>
            <p:extLst>
              <p:ext uri="{D42A27DB-BD31-4B8C-83A1-F6EECF244321}">
                <p14:modId xmlns:p14="http://schemas.microsoft.com/office/powerpoint/2010/main" val="3176683264"/>
              </p:ext>
            </p:extLst>
          </p:nvPr>
        </p:nvGraphicFramePr>
        <p:xfrm>
          <a:off x="1816100" y="5168900"/>
          <a:ext cx="2057400" cy="518160"/>
        </p:xfrm>
        <a:graphic>
          <a:graphicData uri="http://schemas.openxmlformats.org/drawingml/2006/table">
            <a:tbl>
              <a:tblPr/>
              <a:tblGrid>
                <a:gridCol w="2057400">
                  <a:extLst>
                    <a:ext uri="{9D8B030D-6E8A-4147-A177-3AD203B41FA5}">
                      <a16:colId xmlns:a16="http://schemas.microsoft.com/office/drawing/2014/main" val="20000"/>
                    </a:ext>
                  </a:extLst>
                </a:gridCol>
              </a:tblGrid>
              <a:tr h="431800">
                <a:tc>
                  <a:txBody>
                    <a:bodyPr/>
                    <a:lstStyle>
                      <a:lvl1pPr marL="0" algn="l" defTabSz="457207" rtl="0" eaLnBrk="1" latinLnBrk="0" hangingPunct="1">
                        <a:defRPr sz="1800" kern="1200">
                          <a:solidFill>
                            <a:schemeClr val="tx1"/>
                          </a:solidFill>
                          <a:latin typeface="Times New Roman"/>
                          <a:ea typeface="宋体"/>
                        </a:defRPr>
                      </a:lvl1pPr>
                      <a:lvl2pPr marL="457207" algn="l" defTabSz="457207" rtl="0" eaLnBrk="1" latinLnBrk="0" hangingPunct="1">
                        <a:defRPr sz="1800" kern="1200">
                          <a:solidFill>
                            <a:schemeClr val="tx1"/>
                          </a:solidFill>
                          <a:latin typeface="Times New Roman"/>
                          <a:ea typeface="宋体"/>
                        </a:defRPr>
                      </a:lvl2pPr>
                      <a:lvl3pPr marL="914415" algn="l" defTabSz="457207" rtl="0" eaLnBrk="1" latinLnBrk="0" hangingPunct="1">
                        <a:defRPr sz="1800" kern="1200">
                          <a:solidFill>
                            <a:schemeClr val="tx1"/>
                          </a:solidFill>
                          <a:latin typeface="Times New Roman"/>
                          <a:ea typeface="宋体"/>
                        </a:defRPr>
                      </a:lvl3pPr>
                      <a:lvl4pPr marL="1371622" algn="l" defTabSz="457207" rtl="0" eaLnBrk="1" latinLnBrk="0" hangingPunct="1">
                        <a:defRPr sz="1800" kern="1200">
                          <a:solidFill>
                            <a:schemeClr val="tx1"/>
                          </a:solidFill>
                          <a:latin typeface="Times New Roman"/>
                          <a:ea typeface="宋体"/>
                        </a:defRPr>
                      </a:lvl4pPr>
                      <a:lvl5pPr marL="1828831" algn="l" defTabSz="457207" rtl="0" eaLnBrk="1" latinLnBrk="0" hangingPunct="1">
                        <a:defRPr sz="1800" kern="1200">
                          <a:solidFill>
                            <a:schemeClr val="tx1"/>
                          </a:solidFill>
                          <a:latin typeface="Times New Roman"/>
                          <a:ea typeface="宋体"/>
                        </a:defRPr>
                      </a:lvl5pPr>
                      <a:lvl6pPr marL="2286038" algn="l" defTabSz="457207" rtl="0" eaLnBrk="1" latinLnBrk="0" hangingPunct="1">
                        <a:defRPr sz="1800" kern="1200">
                          <a:solidFill>
                            <a:schemeClr val="tx1"/>
                          </a:solidFill>
                          <a:latin typeface="Times New Roman"/>
                          <a:ea typeface="宋体"/>
                        </a:defRPr>
                      </a:lvl6pPr>
                      <a:lvl7pPr marL="2743246" algn="l" defTabSz="457207" rtl="0" eaLnBrk="1" latinLnBrk="0" hangingPunct="1">
                        <a:defRPr sz="1800" kern="1200">
                          <a:solidFill>
                            <a:schemeClr val="tx1"/>
                          </a:solidFill>
                          <a:latin typeface="Times New Roman"/>
                          <a:ea typeface="宋体"/>
                        </a:defRPr>
                      </a:lvl7pPr>
                      <a:lvl8pPr marL="3200453" algn="l" defTabSz="457207" rtl="0" eaLnBrk="1" latinLnBrk="0" hangingPunct="1">
                        <a:defRPr sz="1800" kern="1200">
                          <a:solidFill>
                            <a:schemeClr val="tx1"/>
                          </a:solidFill>
                          <a:latin typeface="Times New Roman"/>
                          <a:ea typeface="宋体"/>
                        </a:defRPr>
                      </a:lvl8pPr>
                      <a:lvl9pPr marL="3657661" algn="l" defTabSz="457207" rtl="0" eaLnBrk="1" latinLnBrk="0" hangingPunct="1">
                        <a:defRPr sz="180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2" pitchFamily="18" charset="2"/>
                        <a:buNone/>
                        <a:tabLst/>
                      </a:pPr>
                      <a:r>
                        <a:rPr kumimoji="0" lang="zh-CN" altLang="en-US" sz="2800" b="1" i="0" u="none" strike="noStrike" kern="1200" cap="none" normalizeH="0" baseline="0" dirty="0">
                          <a:ln>
                            <a:noFill/>
                          </a:ln>
                          <a:solidFill>
                            <a:schemeClr val="tx1"/>
                          </a:solidFill>
                          <a:effectLst/>
                          <a:latin typeface="Times New Roman" pitchFamily="18" charset="0"/>
                          <a:ea typeface="宋体" pitchFamily="2" charset="-122"/>
                          <a:cs typeface="+mn-cs"/>
                        </a:rPr>
                        <a:t>  开        车 </a:t>
                      </a:r>
                    </a:p>
                  </a:txBody>
                  <a:tcP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gradFill rotWithShape="0">
                      <a:gsLst>
                        <a:gs pos="0">
                          <a:srgbClr val="0000FF"/>
                        </a:gs>
                        <a:gs pos="100000">
                          <a:srgbClr val="000066"/>
                        </a:gs>
                      </a:gsLst>
                      <a:lin ang="5400000" scaled="1"/>
                    </a:gradFill>
                  </a:tcPr>
                </a:tc>
                <a:extLst>
                  <a:ext uri="{0D108BD9-81ED-4DB2-BD59-A6C34878D82A}">
                    <a16:rowId xmlns:a16="http://schemas.microsoft.com/office/drawing/2014/main" val="10000"/>
                  </a:ext>
                </a:extLst>
              </a:tr>
            </a:tbl>
          </a:graphicData>
        </a:graphic>
      </p:graphicFrame>
      <p:graphicFrame>
        <p:nvGraphicFramePr>
          <p:cNvPr id="5" name="Group 16"/>
          <p:cNvGraphicFramePr>
            <a:graphicFrameLocks noGrp="1"/>
          </p:cNvGraphicFramePr>
          <p:nvPr>
            <p:extLst>
              <p:ext uri="{D42A27DB-BD31-4B8C-83A1-F6EECF244321}">
                <p14:modId xmlns:p14="http://schemas.microsoft.com/office/powerpoint/2010/main" val="1763307651"/>
              </p:ext>
            </p:extLst>
          </p:nvPr>
        </p:nvGraphicFramePr>
        <p:xfrm>
          <a:off x="5854700" y="3568700"/>
          <a:ext cx="2057400" cy="518160"/>
        </p:xfrm>
        <a:graphic>
          <a:graphicData uri="http://schemas.openxmlformats.org/drawingml/2006/table">
            <a:tbl>
              <a:tblPr/>
              <a:tblGrid>
                <a:gridCol w="2057400">
                  <a:extLst>
                    <a:ext uri="{9D8B030D-6E8A-4147-A177-3AD203B41FA5}">
                      <a16:colId xmlns:a16="http://schemas.microsoft.com/office/drawing/2014/main" val="20000"/>
                    </a:ext>
                  </a:extLst>
                </a:gridCol>
              </a:tblGrid>
              <a:tr h="457200">
                <a:tc>
                  <a:txBody>
                    <a:bodyPr/>
                    <a:lstStyle>
                      <a:lvl1pPr marL="0" algn="l" defTabSz="457207" rtl="0" eaLnBrk="1" latinLnBrk="0" hangingPunct="1">
                        <a:defRPr sz="1800" kern="1200">
                          <a:solidFill>
                            <a:schemeClr val="tx1"/>
                          </a:solidFill>
                          <a:latin typeface="Times New Roman"/>
                          <a:ea typeface="宋体"/>
                        </a:defRPr>
                      </a:lvl1pPr>
                      <a:lvl2pPr marL="457207" algn="l" defTabSz="457207" rtl="0" eaLnBrk="1" latinLnBrk="0" hangingPunct="1">
                        <a:defRPr sz="1800" kern="1200">
                          <a:solidFill>
                            <a:schemeClr val="tx1"/>
                          </a:solidFill>
                          <a:latin typeface="Times New Roman"/>
                          <a:ea typeface="宋体"/>
                        </a:defRPr>
                      </a:lvl2pPr>
                      <a:lvl3pPr marL="914415" algn="l" defTabSz="457207" rtl="0" eaLnBrk="1" latinLnBrk="0" hangingPunct="1">
                        <a:defRPr sz="1800" kern="1200">
                          <a:solidFill>
                            <a:schemeClr val="tx1"/>
                          </a:solidFill>
                          <a:latin typeface="Times New Roman"/>
                          <a:ea typeface="宋体"/>
                        </a:defRPr>
                      </a:lvl3pPr>
                      <a:lvl4pPr marL="1371622" algn="l" defTabSz="457207" rtl="0" eaLnBrk="1" latinLnBrk="0" hangingPunct="1">
                        <a:defRPr sz="1800" kern="1200">
                          <a:solidFill>
                            <a:schemeClr val="tx1"/>
                          </a:solidFill>
                          <a:latin typeface="Times New Roman"/>
                          <a:ea typeface="宋体"/>
                        </a:defRPr>
                      </a:lvl4pPr>
                      <a:lvl5pPr marL="1828831" algn="l" defTabSz="457207" rtl="0" eaLnBrk="1" latinLnBrk="0" hangingPunct="1">
                        <a:defRPr sz="1800" kern="1200">
                          <a:solidFill>
                            <a:schemeClr val="tx1"/>
                          </a:solidFill>
                          <a:latin typeface="Times New Roman"/>
                          <a:ea typeface="宋体"/>
                        </a:defRPr>
                      </a:lvl5pPr>
                      <a:lvl6pPr marL="2286038" algn="l" defTabSz="457207" rtl="0" eaLnBrk="1" latinLnBrk="0" hangingPunct="1">
                        <a:defRPr sz="1800" kern="1200">
                          <a:solidFill>
                            <a:schemeClr val="tx1"/>
                          </a:solidFill>
                          <a:latin typeface="Times New Roman"/>
                          <a:ea typeface="宋体"/>
                        </a:defRPr>
                      </a:lvl6pPr>
                      <a:lvl7pPr marL="2743246" algn="l" defTabSz="457207" rtl="0" eaLnBrk="1" latinLnBrk="0" hangingPunct="1">
                        <a:defRPr sz="1800" kern="1200">
                          <a:solidFill>
                            <a:schemeClr val="tx1"/>
                          </a:solidFill>
                          <a:latin typeface="Times New Roman"/>
                          <a:ea typeface="宋体"/>
                        </a:defRPr>
                      </a:lvl7pPr>
                      <a:lvl8pPr marL="3200453" algn="l" defTabSz="457207" rtl="0" eaLnBrk="1" latinLnBrk="0" hangingPunct="1">
                        <a:defRPr sz="1800" kern="1200">
                          <a:solidFill>
                            <a:schemeClr val="tx1"/>
                          </a:solidFill>
                          <a:latin typeface="Times New Roman"/>
                          <a:ea typeface="宋体"/>
                        </a:defRPr>
                      </a:lvl8pPr>
                      <a:lvl9pPr marL="3657661" algn="l" defTabSz="457207" rtl="0" eaLnBrk="1" latinLnBrk="0" hangingPunct="1">
                        <a:defRPr sz="180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2" pitchFamily="18" charset="2"/>
                        <a:buNone/>
                        <a:tabLst/>
                      </a:pPr>
                      <a:r>
                        <a:rPr kumimoji="0" lang="zh-CN" altLang="en-US" sz="2800" b="1" i="0" u="none" strike="noStrike" kern="1200" cap="none" normalizeH="0" baseline="0" dirty="0">
                          <a:ln>
                            <a:noFill/>
                          </a:ln>
                          <a:solidFill>
                            <a:schemeClr val="tx1"/>
                          </a:solidFill>
                          <a:effectLst/>
                          <a:latin typeface="Times New Roman" pitchFamily="18" charset="0"/>
                          <a:ea typeface="宋体" pitchFamily="2" charset="-122"/>
                          <a:cs typeface="+mn-cs"/>
                        </a:rPr>
                        <a:t>  开  车   门</a:t>
                      </a:r>
                    </a:p>
                  </a:txBody>
                  <a:tcP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gradFill rotWithShape="0">
                      <a:gsLst>
                        <a:gs pos="0">
                          <a:srgbClr val="0000FF"/>
                        </a:gs>
                        <a:gs pos="100000">
                          <a:srgbClr val="000066"/>
                        </a:gs>
                      </a:gsLst>
                      <a:lin ang="5400000" scaled="1"/>
                    </a:gradFill>
                  </a:tcPr>
                </a:tc>
                <a:extLst>
                  <a:ext uri="{0D108BD9-81ED-4DB2-BD59-A6C34878D82A}">
                    <a16:rowId xmlns:a16="http://schemas.microsoft.com/office/drawing/2014/main" val="10000"/>
                  </a:ext>
                </a:extLst>
              </a:tr>
            </a:tbl>
          </a:graphicData>
        </a:graphic>
      </p:graphicFrame>
      <p:graphicFrame>
        <p:nvGraphicFramePr>
          <p:cNvPr id="6" name="Group 22"/>
          <p:cNvGraphicFramePr>
            <a:graphicFrameLocks noGrp="1"/>
          </p:cNvGraphicFramePr>
          <p:nvPr>
            <p:extLst>
              <p:ext uri="{D42A27DB-BD31-4B8C-83A1-F6EECF244321}">
                <p14:modId xmlns:p14="http://schemas.microsoft.com/office/powerpoint/2010/main" val="3839437539"/>
              </p:ext>
            </p:extLst>
          </p:nvPr>
        </p:nvGraphicFramePr>
        <p:xfrm>
          <a:off x="5854700" y="5092700"/>
          <a:ext cx="2057400" cy="518160"/>
        </p:xfrm>
        <a:graphic>
          <a:graphicData uri="http://schemas.openxmlformats.org/drawingml/2006/table">
            <a:tbl>
              <a:tblPr/>
              <a:tblGrid>
                <a:gridCol w="2057400">
                  <a:extLst>
                    <a:ext uri="{9D8B030D-6E8A-4147-A177-3AD203B41FA5}">
                      <a16:colId xmlns:a16="http://schemas.microsoft.com/office/drawing/2014/main" val="20000"/>
                    </a:ext>
                  </a:extLst>
                </a:gridCol>
              </a:tblGrid>
              <a:tr h="457200">
                <a:tc>
                  <a:txBody>
                    <a:bodyPr/>
                    <a:lstStyle>
                      <a:lvl1pPr marL="0" algn="l" defTabSz="457207" rtl="0" eaLnBrk="1" latinLnBrk="0" hangingPunct="1">
                        <a:defRPr sz="1800" kern="1200">
                          <a:solidFill>
                            <a:schemeClr val="tx1"/>
                          </a:solidFill>
                          <a:latin typeface="Times New Roman"/>
                          <a:ea typeface="宋体"/>
                        </a:defRPr>
                      </a:lvl1pPr>
                      <a:lvl2pPr marL="457207" algn="l" defTabSz="457207" rtl="0" eaLnBrk="1" latinLnBrk="0" hangingPunct="1">
                        <a:defRPr sz="1800" kern="1200">
                          <a:solidFill>
                            <a:schemeClr val="tx1"/>
                          </a:solidFill>
                          <a:latin typeface="Times New Roman"/>
                          <a:ea typeface="宋体"/>
                        </a:defRPr>
                      </a:lvl2pPr>
                      <a:lvl3pPr marL="914415" algn="l" defTabSz="457207" rtl="0" eaLnBrk="1" latinLnBrk="0" hangingPunct="1">
                        <a:defRPr sz="1800" kern="1200">
                          <a:solidFill>
                            <a:schemeClr val="tx1"/>
                          </a:solidFill>
                          <a:latin typeface="Times New Roman"/>
                          <a:ea typeface="宋体"/>
                        </a:defRPr>
                      </a:lvl3pPr>
                      <a:lvl4pPr marL="1371622" algn="l" defTabSz="457207" rtl="0" eaLnBrk="1" latinLnBrk="0" hangingPunct="1">
                        <a:defRPr sz="1800" kern="1200">
                          <a:solidFill>
                            <a:schemeClr val="tx1"/>
                          </a:solidFill>
                          <a:latin typeface="Times New Roman"/>
                          <a:ea typeface="宋体"/>
                        </a:defRPr>
                      </a:lvl4pPr>
                      <a:lvl5pPr marL="1828831" algn="l" defTabSz="457207" rtl="0" eaLnBrk="1" latinLnBrk="0" hangingPunct="1">
                        <a:defRPr sz="1800" kern="1200">
                          <a:solidFill>
                            <a:schemeClr val="tx1"/>
                          </a:solidFill>
                          <a:latin typeface="Times New Roman"/>
                          <a:ea typeface="宋体"/>
                        </a:defRPr>
                      </a:lvl5pPr>
                      <a:lvl6pPr marL="2286038" algn="l" defTabSz="457207" rtl="0" eaLnBrk="1" latinLnBrk="0" hangingPunct="1">
                        <a:defRPr sz="1800" kern="1200">
                          <a:solidFill>
                            <a:schemeClr val="tx1"/>
                          </a:solidFill>
                          <a:latin typeface="Times New Roman"/>
                          <a:ea typeface="宋体"/>
                        </a:defRPr>
                      </a:lvl6pPr>
                      <a:lvl7pPr marL="2743246" algn="l" defTabSz="457207" rtl="0" eaLnBrk="1" latinLnBrk="0" hangingPunct="1">
                        <a:defRPr sz="1800" kern="1200">
                          <a:solidFill>
                            <a:schemeClr val="tx1"/>
                          </a:solidFill>
                          <a:latin typeface="Times New Roman"/>
                          <a:ea typeface="宋体"/>
                        </a:defRPr>
                      </a:lvl7pPr>
                      <a:lvl8pPr marL="3200453" algn="l" defTabSz="457207" rtl="0" eaLnBrk="1" latinLnBrk="0" hangingPunct="1">
                        <a:defRPr sz="1800" kern="1200">
                          <a:solidFill>
                            <a:schemeClr val="tx1"/>
                          </a:solidFill>
                          <a:latin typeface="Times New Roman"/>
                          <a:ea typeface="宋体"/>
                        </a:defRPr>
                      </a:lvl8pPr>
                      <a:lvl9pPr marL="3657661" algn="l" defTabSz="457207" rtl="0" eaLnBrk="1" latinLnBrk="0" hangingPunct="1">
                        <a:defRPr sz="180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2" pitchFamily="18" charset="2"/>
                        <a:buNone/>
                        <a:tabLst/>
                      </a:pPr>
                      <a:r>
                        <a:rPr kumimoji="0" lang="zh-CN" altLang="en-US" sz="2800" b="1" i="0" u="none" strike="noStrike" cap="none" normalizeH="0" baseline="0" dirty="0">
                          <a:ln>
                            <a:noFill/>
                          </a:ln>
                          <a:solidFill>
                            <a:schemeClr val="tx1"/>
                          </a:solidFill>
                          <a:effectLst/>
                          <a:latin typeface="Times New Roman" pitchFamily="18" charset="0"/>
                          <a:ea typeface="宋体" pitchFamily="2" charset="-122"/>
                        </a:rPr>
                        <a:t>  </a:t>
                      </a:r>
                      <a:r>
                        <a:rPr kumimoji="0" lang="zh-CN" altLang="en-US" sz="2800" b="1" i="0" u="none" strike="noStrike" kern="1200" cap="none" normalizeH="0" baseline="0" dirty="0">
                          <a:ln>
                            <a:noFill/>
                          </a:ln>
                          <a:solidFill>
                            <a:schemeClr val="tx1"/>
                          </a:solidFill>
                          <a:effectLst/>
                          <a:latin typeface="Times New Roman" pitchFamily="18" charset="0"/>
                          <a:ea typeface="宋体" pitchFamily="2" charset="-122"/>
                          <a:cs typeface="+mn-cs"/>
                        </a:rPr>
                        <a:t>关  车   门</a:t>
                      </a:r>
                    </a:p>
                  </a:txBody>
                  <a:tcP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gradFill rotWithShape="0">
                      <a:gsLst>
                        <a:gs pos="0">
                          <a:srgbClr val="0000FF"/>
                        </a:gs>
                        <a:gs pos="100000">
                          <a:srgbClr val="000066"/>
                        </a:gs>
                      </a:gsLst>
                      <a:lin ang="5400000" scaled="1"/>
                    </a:gradFill>
                  </a:tcPr>
                </a:tc>
                <a:extLst>
                  <a:ext uri="{0D108BD9-81ED-4DB2-BD59-A6C34878D82A}">
                    <a16:rowId xmlns:a16="http://schemas.microsoft.com/office/drawing/2014/main" val="10000"/>
                  </a:ext>
                </a:extLst>
              </a:tr>
            </a:tbl>
          </a:graphicData>
        </a:graphic>
      </p:graphicFrame>
      <p:graphicFrame>
        <p:nvGraphicFramePr>
          <p:cNvPr id="7" name="Group 28"/>
          <p:cNvGraphicFramePr>
            <a:graphicFrameLocks noGrp="1"/>
          </p:cNvGraphicFramePr>
          <p:nvPr>
            <p:extLst>
              <p:ext uri="{D42A27DB-BD31-4B8C-83A1-F6EECF244321}">
                <p14:modId xmlns:p14="http://schemas.microsoft.com/office/powerpoint/2010/main" val="3032232634"/>
              </p:ext>
            </p:extLst>
          </p:nvPr>
        </p:nvGraphicFramePr>
        <p:xfrm>
          <a:off x="5854700" y="2349500"/>
          <a:ext cx="2057400" cy="518160"/>
        </p:xfrm>
        <a:graphic>
          <a:graphicData uri="http://schemas.openxmlformats.org/drawingml/2006/table">
            <a:tbl>
              <a:tblPr/>
              <a:tblGrid>
                <a:gridCol w="2057400">
                  <a:extLst>
                    <a:ext uri="{9D8B030D-6E8A-4147-A177-3AD203B41FA5}">
                      <a16:colId xmlns:a16="http://schemas.microsoft.com/office/drawing/2014/main" val="20000"/>
                    </a:ext>
                  </a:extLst>
                </a:gridCol>
              </a:tblGrid>
              <a:tr h="431800">
                <a:tc>
                  <a:txBody>
                    <a:bodyPr/>
                    <a:lstStyle>
                      <a:lvl1pPr marL="0" algn="l" defTabSz="457207" rtl="0" eaLnBrk="1" latinLnBrk="0" hangingPunct="1">
                        <a:defRPr sz="1800" kern="1200">
                          <a:solidFill>
                            <a:schemeClr val="tx1"/>
                          </a:solidFill>
                          <a:latin typeface="Times New Roman"/>
                          <a:ea typeface="宋体"/>
                        </a:defRPr>
                      </a:lvl1pPr>
                      <a:lvl2pPr marL="457207" algn="l" defTabSz="457207" rtl="0" eaLnBrk="1" latinLnBrk="0" hangingPunct="1">
                        <a:defRPr sz="1800" kern="1200">
                          <a:solidFill>
                            <a:schemeClr val="tx1"/>
                          </a:solidFill>
                          <a:latin typeface="Times New Roman"/>
                          <a:ea typeface="宋体"/>
                        </a:defRPr>
                      </a:lvl2pPr>
                      <a:lvl3pPr marL="914415" algn="l" defTabSz="457207" rtl="0" eaLnBrk="1" latinLnBrk="0" hangingPunct="1">
                        <a:defRPr sz="1800" kern="1200">
                          <a:solidFill>
                            <a:schemeClr val="tx1"/>
                          </a:solidFill>
                          <a:latin typeface="Times New Roman"/>
                          <a:ea typeface="宋体"/>
                        </a:defRPr>
                      </a:lvl3pPr>
                      <a:lvl4pPr marL="1371622" algn="l" defTabSz="457207" rtl="0" eaLnBrk="1" latinLnBrk="0" hangingPunct="1">
                        <a:defRPr sz="1800" kern="1200">
                          <a:solidFill>
                            <a:schemeClr val="tx1"/>
                          </a:solidFill>
                          <a:latin typeface="Times New Roman"/>
                          <a:ea typeface="宋体"/>
                        </a:defRPr>
                      </a:lvl4pPr>
                      <a:lvl5pPr marL="1828831" algn="l" defTabSz="457207" rtl="0" eaLnBrk="1" latinLnBrk="0" hangingPunct="1">
                        <a:defRPr sz="1800" kern="1200">
                          <a:solidFill>
                            <a:schemeClr val="tx1"/>
                          </a:solidFill>
                          <a:latin typeface="Times New Roman"/>
                          <a:ea typeface="宋体"/>
                        </a:defRPr>
                      </a:lvl5pPr>
                      <a:lvl6pPr marL="2286038" algn="l" defTabSz="457207" rtl="0" eaLnBrk="1" latinLnBrk="0" hangingPunct="1">
                        <a:defRPr sz="1800" kern="1200">
                          <a:solidFill>
                            <a:schemeClr val="tx1"/>
                          </a:solidFill>
                          <a:latin typeface="Times New Roman"/>
                          <a:ea typeface="宋体"/>
                        </a:defRPr>
                      </a:lvl6pPr>
                      <a:lvl7pPr marL="2743246" algn="l" defTabSz="457207" rtl="0" eaLnBrk="1" latinLnBrk="0" hangingPunct="1">
                        <a:defRPr sz="1800" kern="1200">
                          <a:solidFill>
                            <a:schemeClr val="tx1"/>
                          </a:solidFill>
                          <a:latin typeface="Times New Roman"/>
                          <a:ea typeface="宋体"/>
                        </a:defRPr>
                      </a:lvl7pPr>
                      <a:lvl8pPr marL="3200453" algn="l" defTabSz="457207" rtl="0" eaLnBrk="1" latinLnBrk="0" hangingPunct="1">
                        <a:defRPr sz="1800" kern="1200">
                          <a:solidFill>
                            <a:schemeClr val="tx1"/>
                          </a:solidFill>
                          <a:latin typeface="Times New Roman"/>
                          <a:ea typeface="宋体"/>
                        </a:defRPr>
                      </a:lvl8pPr>
                      <a:lvl9pPr marL="3657661" algn="l" defTabSz="457207" rtl="0" eaLnBrk="1" latinLnBrk="0" hangingPunct="1">
                        <a:defRPr sz="180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2" pitchFamily="18" charset="2"/>
                        <a:buNone/>
                        <a:tabLst/>
                      </a:pPr>
                      <a:r>
                        <a:rPr kumimoji="0" lang="zh-CN" altLang="en-US" sz="2800" b="1" i="0" u="none" strike="noStrike" kern="1200" cap="none" normalizeH="0" baseline="0" dirty="0">
                          <a:ln>
                            <a:noFill/>
                          </a:ln>
                          <a:solidFill>
                            <a:schemeClr val="tx1"/>
                          </a:solidFill>
                          <a:effectLst/>
                          <a:latin typeface="Times New Roman" pitchFamily="18" charset="0"/>
                          <a:ea typeface="宋体" pitchFamily="2" charset="-122"/>
                          <a:cs typeface="+mn-cs"/>
                        </a:rPr>
                        <a:t>  售         票</a:t>
                      </a:r>
                    </a:p>
                  </a:txBody>
                  <a:tcP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gradFill rotWithShape="0">
                      <a:gsLst>
                        <a:gs pos="0">
                          <a:srgbClr val="0000FF"/>
                        </a:gs>
                        <a:gs pos="100000">
                          <a:srgbClr val="000066"/>
                        </a:gs>
                      </a:gsLst>
                      <a:lin ang="5400000" scaled="1"/>
                    </a:gradFill>
                  </a:tcPr>
                </a:tc>
                <a:extLst>
                  <a:ext uri="{0D108BD9-81ED-4DB2-BD59-A6C34878D82A}">
                    <a16:rowId xmlns:a16="http://schemas.microsoft.com/office/drawing/2014/main" val="10000"/>
                  </a:ext>
                </a:extLst>
              </a:tr>
            </a:tbl>
          </a:graphicData>
        </a:graphic>
      </p:graphicFrame>
      <p:sp>
        <p:nvSpPr>
          <p:cNvPr id="8" name="Line 34"/>
          <p:cNvSpPr>
            <a:spLocks noChangeShapeType="1"/>
          </p:cNvSpPr>
          <p:nvPr/>
        </p:nvSpPr>
        <p:spPr bwMode="auto">
          <a:xfrm>
            <a:off x="2730500" y="2349500"/>
            <a:ext cx="0" cy="685800"/>
          </a:xfrm>
          <a:prstGeom prst="line">
            <a:avLst/>
          </a:prstGeom>
          <a:noFill/>
          <a:ln w="28575">
            <a:solidFill>
              <a:srgbClr val="000000"/>
            </a:solidFill>
            <a:round/>
            <a:headEnd/>
            <a:tailEnd type="triangle" w="med" len="me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9" name="Line 35"/>
          <p:cNvSpPr>
            <a:spLocks noChangeShapeType="1"/>
          </p:cNvSpPr>
          <p:nvPr/>
        </p:nvSpPr>
        <p:spPr bwMode="auto">
          <a:xfrm>
            <a:off x="1435100" y="1358900"/>
            <a:ext cx="1295400" cy="0"/>
          </a:xfrm>
          <a:prstGeom prst="line">
            <a:avLst/>
          </a:prstGeom>
          <a:noFill/>
          <a:ln w="28575">
            <a:solidFill>
              <a:srgbClr val="000000"/>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0" name="Line 36"/>
          <p:cNvSpPr>
            <a:spLocks noChangeShapeType="1"/>
          </p:cNvSpPr>
          <p:nvPr/>
        </p:nvSpPr>
        <p:spPr bwMode="auto">
          <a:xfrm>
            <a:off x="2730500" y="1358900"/>
            <a:ext cx="0" cy="457200"/>
          </a:xfrm>
          <a:prstGeom prst="line">
            <a:avLst/>
          </a:prstGeom>
          <a:noFill/>
          <a:ln w="28575">
            <a:solidFill>
              <a:srgbClr val="000000"/>
            </a:solidFill>
            <a:round/>
            <a:headEnd/>
            <a:tailEnd type="triangle" w="med" len="me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2" name="Line 37"/>
          <p:cNvSpPr>
            <a:spLocks noChangeShapeType="1"/>
          </p:cNvSpPr>
          <p:nvPr/>
        </p:nvSpPr>
        <p:spPr bwMode="auto">
          <a:xfrm>
            <a:off x="6845300" y="2882900"/>
            <a:ext cx="0" cy="685800"/>
          </a:xfrm>
          <a:prstGeom prst="line">
            <a:avLst/>
          </a:prstGeom>
          <a:noFill/>
          <a:ln w="28575">
            <a:solidFill>
              <a:srgbClr val="000000"/>
            </a:solidFill>
            <a:round/>
            <a:headEnd/>
            <a:tailEnd type="triangle" w="med" len="me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3" name="Line 38"/>
          <p:cNvSpPr>
            <a:spLocks noChangeShapeType="1"/>
          </p:cNvSpPr>
          <p:nvPr/>
        </p:nvSpPr>
        <p:spPr bwMode="auto">
          <a:xfrm>
            <a:off x="6845300" y="5626100"/>
            <a:ext cx="0" cy="685800"/>
          </a:xfrm>
          <a:prstGeom prst="line">
            <a:avLst/>
          </a:prstGeom>
          <a:noFill/>
          <a:ln w="28575">
            <a:solidFill>
              <a:srgbClr val="000000"/>
            </a:solidFill>
            <a:round/>
            <a:headEnd/>
            <a:tailEnd type="triangle" w="med" len="me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4" name="Line 39"/>
          <p:cNvSpPr>
            <a:spLocks noChangeShapeType="1"/>
          </p:cNvSpPr>
          <p:nvPr/>
        </p:nvSpPr>
        <p:spPr bwMode="auto">
          <a:xfrm flipV="1">
            <a:off x="6845300" y="6311900"/>
            <a:ext cx="1752600" cy="0"/>
          </a:xfrm>
          <a:prstGeom prst="line">
            <a:avLst/>
          </a:prstGeom>
          <a:noFill/>
          <a:ln w="28575">
            <a:solidFill>
              <a:srgbClr val="000000"/>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5" name="Line 40"/>
          <p:cNvSpPr>
            <a:spLocks noChangeShapeType="1"/>
          </p:cNvSpPr>
          <p:nvPr/>
        </p:nvSpPr>
        <p:spPr bwMode="auto">
          <a:xfrm flipV="1">
            <a:off x="8597900" y="1663700"/>
            <a:ext cx="0" cy="4648200"/>
          </a:xfrm>
          <a:prstGeom prst="line">
            <a:avLst/>
          </a:prstGeom>
          <a:noFill/>
          <a:ln w="28575">
            <a:solidFill>
              <a:srgbClr val="000000"/>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6" name="Line 41"/>
          <p:cNvSpPr>
            <a:spLocks noChangeShapeType="1"/>
          </p:cNvSpPr>
          <p:nvPr/>
        </p:nvSpPr>
        <p:spPr bwMode="auto">
          <a:xfrm flipH="1">
            <a:off x="1435100" y="6388100"/>
            <a:ext cx="1524000" cy="0"/>
          </a:xfrm>
          <a:prstGeom prst="line">
            <a:avLst/>
          </a:prstGeom>
          <a:noFill/>
          <a:ln w="28575">
            <a:solidFill>
              <a:srgbClr val="000000"/>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7" name="Line 42"/>
          <p:cNvSpPr>
            <a:spLocks noChangeShapeType="1"/>
          </p:cNvSpPr>
          <p:nvPr/>
        </p:nvSpPr>
        <p:spPr bwMode="auto">
          <a:xfrm flipH="1">
            <a:off x="6845300" y="1663700"/>
            <a:ext cx="1752600" cy="0"/>
          </a:xfrm>
          <a:prstGeom prst="line">
            <a:avLst/>
          </a:prstGeom>
          <a:noFill/>
          <a:ln w="28575">
            <a:solidFill>
              <a:srgbClr val="000000"/>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8" name="Line 43"/>
          <p:cNvSpPr>
            <a:spLocks noChangeShapeType="1"/>
          </p:cNvSpPr>
          <p:nvPr/>
        </p:nvSpPr>
        <p:spPr bwMode="auto">
          <a:xfrm>
            <a:off x="6845300" y="1663700"/>
            <a:ext cx="0" cy="685800"/>
          </a:xfrm>
          <a:prstGeom prst="line">
            <a:avLst/>
          </a:prstGeom>
          <a:noFill/>
          <a:ln w="28575">
            <a:solidFill>
              <a:srgbClr val="000000"/>
            </a:solidFill>
            <a:round/>
            <a:headEnd/>
            <a:tailEnd type="triangle" w="med" len="me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graphicFrame>
        <p:nvGraphicFramePr>
          <p:cNvPr id="19" name="Group 44"/>
          <p:cNvGraphicFramePr>
            <a:graphicFrameLocks noGrp="1"/>
          </p:cNvGraphicFramePr>
          <p:nvPr>
            <p:extLst>
              <p:ext uri="{D42A27DB-BD31-4B8C-83A1-F6EECF244321}">
                <p14:modId xmlns:p14="http://schemas.microsoft.com/office/powerpoint/2010/main" val="150732358"/>
              </p:ext>
            </p:extLst>
          </p:nvPr>
        </p:nvGraphicFramePr>
        <p:xfrm>
          <a:off x="1816100" y="1816100"/>
          <a:ext cx="2057400" cy="518160"/>
        </p:xfrm>
        <a:graphic>
          <a:graphicData uri="http://schemas.openxmlformats.org/drawingml/2006/table">
            <a:tbl>
              <a:tblPr/>
              <a:tblGrid>
                <a:gridCol w="2057400">
                  <a:extLst>
                    <a:ext uri="{9D8B030D-6E8A-4147-A177-3AD203B41FA5}">
                      <a16:colId xmlns:a16="http://schemas.microsoft.com/office/drawing/2014/main" val="20000"/>
                    </a:ext>
                  </a:extLst>
                </a:gridCol>
              </a:tblGrid>
              <a:tr h="396875">
                <a:tc>
                  <a:txBody>
                    <a:bodyPr/>
                    <a:lstStyle>
                      <a:lvl1pPr marL="0" algn="l" defTabSz="457207" rtl="0" eaLnBrk="1" latinLnBrk="0" hangingPunct="1">
                        <a:defRPr sz="1800" kern="1200">
                          <a:solidFill>
                            <a:schemeClr val="tx1"/>
                          </a:solidFill>
                          <a:latin typeface="Times New Roman"/>
                          <a:ea typeface="宋体"/>
                        </a:defRPr>
                      </a:lvl1pPr>
                      <a:lvl2pPr marL="457207" algn="l" defTabSz="457207" rtl="0" eaLnBrk="1" latinLnBrk="0" hangingPunct="1">
                        <a:defRPr sz="1800" kern="1200">
                          <a:solidFill>
                            <a:schemeClr val="tx1"/>
                          </a:solidFill>
                          <a:latin typeface="Times New Roman"/>
                          <a:ea typeface="宋体"/>
                        </a:defRPr>
                      </a:lvl2pPr>
                      <a:lvl3pPr marL="914415" algn="l" defTabSz="457207" rtl="0" eaLnBrk="1" latinLnBrk="0" hangingPunct="1">
                        <a:defRPr sz="1800" kern="1200">
                          <a:solidFill>
                            <a:schemeClr val="tx1"/>
                          </a:solidFill>
                          <a:latin typeface="Times New Roman"/>
                          <a:ea typeface="宋体"/>
                        </a:defRPr>
                      </a:lvl3pPr>
                      <a:lvl4pPr marL="1371622" algn="l" defTabSz="457207" rtl="0" eaLnBrk="1" latinLnBrk="0" hangingPunct="1">
                        <a:defRPr sz="1800" kern="1200">
                          <a:solidFill>
                            <a:schemeClr val="tx1"/>
                          </a:solidFill>
                          <a:latin typeface="Times New Roman"/>
                          <a:ea typeface="宋体"/>
                        </a:defRPr>
                      </a:lvl4pPr>
                      <a:lvl5pPr marL="1828831" algn="l" defTabSz="457207" rtl="0" eaLnBrk="1" latinLnBrk="0" hangingPunct="1">
                        <a:defRPr sz="1800" kern="1200">
                          <a:solidFill>
                            <a:schemeClr val="tx1"/>
                          </a:solidFill>
                          <a:latin typeface="Times New Roman"/>
                          <a:ea typeface="宋体"/>
                        </a:defRPr>
                      </a:lvl5pPr>
                      <a:lvl6pPr marL="2286038" algn="l" defTabSz="457207" rtl="0" eaLnBrk="1" latinLnBrk="0" hangingPunct="1">
                        <a:defRPr sz="1800" kern="1200">
                          <a:solidFill>
                            <a:schemeClr val="tx1"/>
                          </a:solidFill>
                          <a:latin typeface="Times New Roman"/>
                          <a:ea typeface="宋体"/>
                        </a:defRPr>
                      </a:lvl6pPr>
                      <a:lvl7pPr marL="2743246" algn="l" defTabSz="457207" rtl="0" eaLnBrk="1" latinLnBrk="0" hangingPunct="1">
                        <a:defRPr sz="1800" kern="1200">
                          <a:solidFill>
                            <a:schemeClr val="tx1"/>
                          </a:solidFill>
                          <a:latin typeface="Times New Roman"/>
                          <a:ea typeface="宋体"/>
                        </a:defRPr>
                      </a:lvl7pPr>
                      <a:lvl8pPr marL="3200453" algn="l" defTabSz="457207" rtl="0" eaLnBrk="1" latinLnBrk="0" hangingPunct="1">
                        <a:defRPr sz="1800" kern="1200">
                          <a:solidFill>
                            <a:schemeClr val="tx1"/>
                          </a:solidFill>
                          <a:latin typeface="Times New Roman"/>
                          <a:ea typeface="宋体"/>
                        </a:defRPr>
                      </a:lvl8pPr>
                      <a:lvl9pPr marL="3657661" algn="l" defTabSz="457207" rtl="0" eaLnBrk="1" latinLnBrk="0" hangingPunct="1">
                        <a:defRPr sz="180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2" pitchFamily="18" charset="2"/>
                        <a:buNone/>
                        <a:tabLst/>
                      </a:pPr>
                      <a:r>
                        <a:rPr kumimoji="0" lang="zh-CN" altLang="en-US" sz="2800" b="1" i="0" u="none" strike="noStrike" cap="none" normalizeH="0" baseline="0" dirty="0">
                          <a:ln>
                            <a:noFill/>
                          </a:ln>
                          <a:solidFill>
                            <a:schemeClr val="tx1"/>
                          </a:solidFill>
                          <a:effectLst/>
                          <a:latin typeface="Times New Roman" pitchFamily="18" charset="0"/>
                          <a:ea typeface="宋体" pitchFamily="2" charset="-122"/>
                        </a:rPr>
                        <a:t>  正常行车</a:t>
                      </a:r>
                    </a:p>
                  </a:txBody>
                  <a:tcP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gradFill rotWithShape="0">
                      <a:gsLst>
                        <a:gs pos="0">
                          <a:srgbClr val="0000FF"/>
                        </a:gs>
                        <a:gs pos="100000">
                          <a:srgbClr val="000066"/>
                        </a:gs>
                      </a:gsLst>
                      <a:lin ang="5400000" scaled="1"/>
                    </a:gradFill>
                  </a:tcPr>
                </a:tc>
                <a:extLst>
                  <a:ext uri="{0D108BD9-81ED-4DB2-BD59-A6C34878D82A}">
                    <a16:rowId xmlns:a16="http://schemas.microsoft.com/office/drawing/2014/main" val="10000"/>
                  </a:ext>
                </a:extLst>
              </a:tr>
            </a:tbl>
          </a:graphicData>
        </a:graphic>
      </p:graphicFrame>
      <p:sp>
        <p:nvSpPr>
          <p:cNvPr id="20" name="Line 50"/>
          <p:cNvSpPr>
            <a:spLocks noChangeShapeType="1"/>
          </p:cNvSpPr>
          <p:nvPr/>
        </p:nvSpPr>
        <p:spPr bwMode="auto">
          <a:xfrm>
            <a:off x="1435100" y="1358900"/>
            <a:ext cx="0" cy="5029200"/>
          </a:xfrm>
          <a:prstGeom prst="line">
            <a:avLst/>
          </a:prstGeom>
          <a:noFill/>
          <a:ln w="28575">
            <a:solidFill>
              <a:srgbClr val="000000"/>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1" name="Line 51"/>
          <p:cNvSpPr>
            <a:spLocks noChangeShapeType="1"/>
          </p:cNvSpPr>
          <p:nvPr/>
        </p:nvSpPr>
        <p:spPr bwMode="auto">
          <a:xfrm>
            <a:off x="2959100" y="5702300"/>
            <a:ext cx="0" cy="685800"/>
          </a:xfrm>
          <a:prstGeom prst="line">
            <a:avLst/>
          </a:prstGeom>
          <a:noFill/>
          <a:ln w="28575">
            <a:solidFill>
              <a:srgbClr val="000000"/>
            </a:solidFill>
            <a:round/>
            <a:headEnd/>
            <a:tailEnd type="triangle" w="med" len="me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2" name="Line 52"/>
          <p:cNvSpPr>
            <a:spLocks noChangeShapeType="1"/>
          </p:cNvSpPr>
          <p:nvPr/>
        </p:nvSpPr>
        <p:spPr bwMode="auto">
          <a:xfrm flipH="1">
            <a:off x="3873500" y="5397500"/>
            <a:ext cx="1981200" cy="0"/>
          </a:xfrm>
          <a:prstGeom prst="line">
            <a:avLst/>
          </a:prstGeom>
          <a:noFill/>
          <a:ln w="9525">
            <a:solidFill>
              <a:srgbClr val="000000"/>
            </a:solidFill>
            <a:round/>
            <a:headEnd/>
            <a:tailEnd type="triangle" w="med" len="me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3" name="Line 53"/>
          <p:cNvSpPr>
            <a:spLocks noChangeShapeType="1"/>
          </p:cNvSpPr>
          <p:nvPr/>
        </p:nvSpPr>
        <p:spPr bwMode="auto">
          <a:xfrm>
            <a:off x="3873500" y="3340100"/>
            <a:ext cx="1981200" cy="457200"/>
          </a:xfrm>
          <a:prstGeom prst="line">
            <a:avLst/>
          </a:prstGeom>
          <a:noFill/>
          <a:ln w="9525">
            <a:solidFill>
              <a:srgbClr val="000000"/>
            </a:solidFill>
            <a:round/>
            <a:headEnd/>
            <a:tailEnd type="triangle" w="med" len="me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4" name="Text Box 54"/>
          <p:cNvSpPr txBox="1">
            <a:spLocks noChangeArrowheads="1"/>
          </p:cNvSpPr>
          <p:nvPr/>
        </p:nvSpPr>
        <p:spPr bwMode="auto">
          <a:xfrm>
            <a:off x="2578100" y="3492500"/>
            <a:ext cx="457200" cy="1922463"/>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ct val="50000"/>
              </a:spcBef>
              <a:spcAft>
                <a:spcPts val="0"/>
              </a:spcAft>
              <a:buClrTx/>
              <a:buSzTx/>
              <a:buFontTx/>
              <a:buNone/>
              <a:tabLst/>
              <a:defRPr/>
            </a:pPr>
            <a:r>
              <a:rPr kumimoji="0" lang="zh-CN" altLang="en-US" sz="1200" b="1" i="0" u="none" strike="noStrike" kern="0" cap="none" spc="0" normalizeH="0" baseline="0" noProof="0">
                <a:ln>
                  <a:noFill/>
                </a:ln>
                <a:solidFill>
                  <a:srgbClr val="000000"/>
                </a:solidFill>
                <a:effectLst/>
                <a:uLnTx/>
                <a:uFillTx/>
              </a:rPr>
              <a:t>。</a:t>
            </a:r>
          </a:p>
          <a:p>
            <a:pPr marL="0" marR="0" lvl="0" indent="0" algn="l" defTabSz="914400" eaLnBrk="1" fontAlgn="auto" latinLnBrk="0" hangingPunct="1">
              <a:lnSpc>
                <a:spcPct val="100000"/>
              </a:lnSpc>
              <a:spcBef>
                <a:spcPct val="50000"/>
              </a:spcBef>
              <a:spcAft>
                <a:spcPts val="0"/>
              </a:spcAft>
              <a:buClrTx/>
              <a:buSzTx/>
              <a:buFontTx/>
              <a:buNone/>
              <a:tabLst/>
              <a:defRPr/>
            </a:pPr>
            <a:r>
              <a:rPr kumimoji="0" lang="zh-CN" altLang="en-US" sz="1200" b="1" i="0" u="none" strike="noStrike" kern="0" cap="none" spc="0" normalizeH="0" baseline="0" noProof="0">
                <a:ln>
                  <a:noFill/>
                </a:ln>
                <a:solidFill>
                  <a:srgbClr val="000000"/>
                </a:solidFill>
                <a:effectLst/>
                <a:uLnTx/>
                <a:uFillTx/>
              </a:rPr>
              <a:t>。</a:t>
            </a:r>
          </a:p>
          <a:p>
            <a:pPr marL="0" marR="0" lvl="0" indent="0" algn="l" defTabSz="914400" eaLnBrk="1" fontAlgn="auto" latinLnBrk="0" hangingPunct="1">
              <a:lnSpc>
                <a:spcPct val="100000"/>
              </a:lnSpc>
              <a:spcBef>
                <a:spcPct val="50000"/>
              </a:spcBef>
              <a:spcAft>
                <a:spcPts val="0"/>
              </a:spcAft>
              <a:buClrTx/>
              <a:buSzTx/>
              <a:buFontTx/>
              <a:buNone/>
              <a:tabLst/>
              <a:defRPr/>
            </a:pPr>
            <a:r>
              <a:rPr kumimoji="0" lang="zh-CN" altLang="en-US" sz="1200" b="1" i="0" u="none" strike="noStrike" kern="0" cap="none" spc="0" normalizeH="0" baseline="0" noProof="0">
                <a:ln>
                  <a:noFill/>
                </a:ln>
                <a:solidFill>
                  <a:srgbClr val="000000"/>
                </a:solidFill>
                <a:effectLst/>
                <a:uLnTx/>
                <a:uFillTx/>
              </a:rPr>
              <a:t>。</a:t>
            </a:r>
          </a:p>
          <a:p>
            <a:pPr marL="0" marR="0" lvl="0" indent="0" algn="l" defTabSz="914400" eaLnBrk="1" fontAlgn="auto" latinLnBrk="0" hangingPunct="1">
              <a:lnSpc>
                <a:spcPct val="100000"/>
              </a:lnSpc>
              <a:spcBef>
                <a:spcPct val="50000"/>
              </a:spcBef>
              <a:spcAft>
                <a:spcPts val="0"/>
              </a:spcAft>
              <a:buClrTx/>
              <a:buSzTx/>
              <a:buFontTx/>
              <a:buNone/>
              <a:tabLst/>
              <a:defRPr/>
            </a:pPr>
            <a:r>
              <a:rPr kumimoji="0" lang="zh-CN" altLang="en-US" sz="1200" b="1" i="0" u="none" strike="noStrike" kern="0" cap="none" spc="0" normalizeH="0" baseline="0" noProof="0">
                <a:ln>
                  <a:noFill/>
                </a:ln>
                <a:solidFill>
                  <a:srgbClr val="000000"/>
                </a:solidFill>
                <a:effectLst/>
                <a:uLnTx/>
                <a:uFillTx/>
              </a:rPr>
              <a:t>。</a:t>
            </a:r>
          </a:p>
          <a:p>
            <a:pPr marL="0" marR="0" lvl="0" indent="0" algn="l" defTabSz="914400" eaLnBrk="1" fontAlgn="auto" latinLnBrk="0" hangingPunct="1">
              <a:lnSpc>
                <a:spcPct val="100000"/>
              </a:lnSpc>
              <a:spcBef>
                <a:spcPct val="50000"/>
              </a:spcBef>
              <a:spcAft>
                <a:spcPts val="0"/>
              </a:spcAft>
              <a:buClrTx/>
              <a:buSzTx/>
              <a:buFontTx/>
              <a:buNone/>
              <a:tabLst/>
              <a:defRPr/>
            </a:pPr>
            <a:r>
              <a:rPr kumimoji="0" lang="zh-CN" altLang="en-US" sz="1200" b="1" i="0" u="none" strike="noStrike" kern="0" cap="none" spc="0" normalizeH="0" baseline="0" noProof="0">
                <a:ln>
                  <a:noFill/>
                </a:ln>
                <a:solidFill>
                  <a:srgbClr val="000000"/>
                </a:solidFill>
                <a:effectLst/>
                <a:uLnTx/>
                <a:uFillTx/>
              </a:rPr>
              <a:t>。</a:t>
            </a:r>
          </a:p>
          <a:p>
            <a:pPr marL="0" marR="0" lvl="0" indent="0" algn="l" defTabSz="914400" eaLnBrk="1" fontAlgn="auto" latinLnBrk="0" hangingPunct="1">
              <a:lnSpc>
                <a:spcPct val="100000"/>
              </a:lnSpc>
              <a:spcBef>
                <a:spcPct val="50000"/>
              </a:spcBef>
              <a:spcAft>
                <a:spcPts val="0"/>
              </a:spcAft>
              <a:buClrTx/>
              <a:buSzTx/>
              <a:buFontTx/>
              <a:buNone/>
              <a:tabLst/>
              <a:defRPr/>
            </a:pPr>
            <a:r>
              <a:rPr kumimoji="0" lang="zh-CN" altLang="en-US" sz="1200" b="1" i="0" u="none" strike="noStrike" kern="0" cap="none" spc="0" normalizeH="0" baseline="0" noProof="0">
                <a:ln>
                  <a:noFill/>
                </a:ln>
                <a:solidFill>
                  <a:srgbClr val="000000"/>
                </a:solidFill>
                <a:effectLst/>
                <a:uLnTx/>
                <a:uFillTx/>
              </a:rPr>
              <a:t>。</a:t>
            </a:r>
          </a:p>
          <a:p>
            <a:pPr marL="0" marR="0" lvl="0" indent="0" algn="l" defTabSz="914400" eaLnBrk="1" fontAlgn="auto" latinLnBrk="0" hangingPunct="1">
              <a:lnSpc>
                <a:spcPct val="100000"/>
              </a:lnSpc>
              <a:spcBef>
                <a:spcPct val="50000"/>
              </a:spcBef>
              <a:spcAft>
                <a:spcPts val="0"/>
              </a:spcAft>
              <a:buClrTx/>
              <a:buSzTx/>
              <a:buFontTx/>
              <a:buNone/>
              <a:tabLst/>
              <a:defRPr/>
            </a:pPr>
            <a:endParaRPr kumimoji="0" lang="zh-CN" altLang="en-US" sz="1200" b="1" i="0" u="none" strike="noStrike" kern="0" cap="none" spc="0" normalizeH="0" baseline="0" noProof="0">
              <a:ln>
                <a:noFill/>
              </a:ln>
              <a:solidFill>
                <a:srgbClr val="000000"/>
              </a:solidFill>
              <a:effectLst/>
              <a:uLnTx/>
              <a:uFillTx/>
            </a:endParaRPr>
          </a:p>
        </p:txBody>
      </p:sp>
      <p:sp>
        <p:nvSpPr>
          <p:cNvPr id="25" name="Text Box 55"/>
          <p:cNvSpPr txBox="1">
            <a:spLocks noChangeArrowheads="1"/>
          </p:cNvSpPr>
          <p:nvPr/>
        </p:nvSpPr>
        <p:spPr bwMode="auto">
          <a:xfrm>
            <a:off x="6692900" y="4102100"/>
            <a:ext cx="304800" cy="1373188"/>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ct val="50000"/>
              </a:spcBef>
              <a:spcAft>
                <a:spcPts val="0"/>
              </a:spcAft>
              <a:buClrTx/>
              <a:buSzTx/>
              <a:buFontTx/>
              <a:buNone/>
              <a:tabLst/>
              <a:defRPr/>
            </a:pPr>
            <a:r>
              <a:rPr kumimoji="0" lang="zh-CN" altLang="en-US" sz="1200" b="1" i="0" u="none" strike="noStrike" kern="0" cap="none" spc="0" normalizeH="0" baseline="0" noProof="0">
                <a:ln>
                  <a:noFill/>
                </a:ln>
                <a:solidFill>
                  <a:srgbClr val="000000"/>
                </a:solidFill>
                <a:effectLst/>
                <a:uLnTx/>
                <a:uFillTx/>
              </a:rPr>
              <a:t>。</a:t>
            </a:r>
          </a:p>
          <a:p>
            <a:pPr marL="0" marR="0" lvl="0" indent="0" algn="l" defTabSz="914400" eaLnBrk="1" fontAlgn="auto" latinLnBrk="0" hangingPunct="1">
              <a:lnSpc>
                <a:spcPct val="100000"/>
              </a:lnSpc>
              <a:spcBef>
                <a:spcPct val="50000"/>
              </a:spcBef>
              <a:spcAft>
                <a:spcPts val="0"/>
              </a:spcAft>
              <a:buClrTx/>
              <a:buSzTx/>
              <a:buFontTx/>
              <a:buNone/>
              <a:tabLst/>
              <a:defRPr/>
            </a:pPr>
            <a:r>
              <a:rPr kumimoji="0" lang="zh-CN" altLang="en-US" sz="1200" b="1" i="0" u="none" strike="noStrike" kern="0" cap="none" spc="0" normalizeH="0" baseline="0" noProof="0">
                <a:ln>
                  <a:noFill/>
                </a:ln>
                <a:solidFill>
                  <a:srgbClr val="000000"/>
                </a:solidFill>
                <a:effectLst/>
                <a:uLnTx/>
                <a:uFillTx/>
              </a:rPr>
              <a:t>。</a:t>
            </a:r>
          </a:p>
          <a:p>
            <a:pPr marL="0" marR="0" lvl="0" indent="0" algn="l" defTabSz="914400" eaLnBrk="1" fontAlgn="auto" latinLnBrk="0" hangingPunct="1">
              <a:lnSpc>
                <a:spcPct val="100000"/>
              </a:lnSpc>
              <a:spcBef>
                <a:spcPct val="50000"/>
              </a:spcBef>
              <a:spcAft>
                <a:spcPts val="0"/>
              </a:spcAft>
              <a:buClrTx/>
              <a:buSzTx/>
              <a:buFontTx/>
              <a:buNone/>
              <a:tabLst/>
              <a:defRPr/>
            </a:pPr>
            <a:r>
              <a:rPr kumimoji="0" lang="zh-CN" altLang="en-US" sz="1200" b="1" i="0" u="none" strike="noStrike" kern="0" cap="none" spc="0" normalizeH="0" baseline="0" noProof="0">
                <a:ln>
                  <a:noFill/>
                </a:ln>
                <a:solidFill>
                  <a:srgbClr val="000000"/>
                </a:solidFill>
                <a:effectLst/>
                <a:uLnTx/>
                <a:uFillTx/>
              </a:rPr>
              <a:t>。</a:t>
            </a:r>
          </a:p>
          <a:p>
            <a:pPr marL="0" marR="0" lvl="0" indent="0" algn="l" defTabSz="914400" eaLnBrk="1" fontAlgn="auto" latinLnBrk="0" hangingPunct="1">
              <a:lnSpc>
                <a:spcPct val="100000"/>
              </a:lnSpc>
              <a:spcBef>
                <a:spcPct val="50000"/>
              </a:spcBef>
              <a:spcAft>
                <a:spcPts val="0"/>
              </a:spcAft>
              <a:buClrTx/>
              <a:buSzTx/>
              <a:buFontTx/>
              <a:buNone/>
              <a:tabLst/>
              <a:defRPr/>
            </a:pPr>
            <a:endParaRPr kumimoji="0" lang="zh-CN" altLang="en-US" sz="1200" b="1" i="0" u="none" strike="noStrike" kern="0" cap="none" spc="0" normalizeH="0" baseline="0" noProof="0">
              <a:ln>
                <a:noFill/>
              </a:ln>
              <a:solidFill>
                <a:srgbClr val="000000"/>
              </a:solidFill>
              <a:effectLst/>
              <a:uLnTx/>
              <a:uFillTx/>
            </a:endParaRPr>
          </a:p>
          <a:p>
            <a:pPr marL="0" marR="0" lvl="0" indent="0" algn="l" defTabSz="914400" eaLnBrk="1" fontAlgn="auto" latinLnBrk="0" hangingPunct="1">
              <a:lnSpc>
                <a:spcPct val="100000"/>
              </a:lnSpc>
              <a:spcBef>
                <a:spcPct val="50000"/>
              </a:spcBef>
              <a:spcAft>
                <a:spcPts val="0"/>
              </a:spcAft>
              <a:buClrTx/>
              <a:buSzTx/>
              <a:buFontTx/>
              <a:buNone/>
              <a:tabLst/>
              <a:defRPr/>
            </a:pPr>
            <a:r>
              <a:rPr kumimoji="0" lang="zh-CN" altLang="en-US" sz="1200" b="1" i="0" u="none" strike="noStrike" kern="0" cap="none" spc="0" normalizeH="0" baseline="0" noProof="0">
                <a:ln>
                  <a:noFill/>
                </a:ln>
                <a:solidFill>
                  <a:srgbClr val="000000"/>
                </a:solidFill>
                <a:effectLst/>
                <a:uLnTx/>
                <a:uFillTx/>
              </a:rPr>
              <a:t>。</a:t>
            </a:r>
          </a:p>
        </p:txBody>
      </p:sp>
      <p:sp>
        <p:nvSpPr>
          <p:cNvPr id="26" name="Text Box 56"/>
          <p:cNvSpPr txBox="1">
            <a:spLocks noChangeArrowheads="1"/>
          </p:cNvSpPr>
          <p:nvPr/>
        </p:nvSpPr>
        <p:spPr bwMode="auto">
          <a:xfrm>
            <a:off x="6159500" y="1130300"/>
            <a:ext cx="1600200" cy="457200"/>
          </a:xfrm>
          <a:prstGeom prst="rect">
            <a:avLst/>
          </a:prstGeom>
          <a:noFill/>
          <a:ln w="9525">
            <a:noFill/>
            <a:miter lim="800000"/>
            <a:headEnd/>
            <a:tailEnd/>
          </a:ln>
        </p:spPr>
        <p:txBody>
          <a:bodyPr>
            <a:spAutoFit/>
          </a:bodyPr>
          <a:lstStyle/>
          <a:p>
            <a:pPr algn="l">
              <a:spcBef>
                <a:spcPct val="50000"/>
              </a:spcBef>
            </a:pPr>
            <a:r>
              <a:rPr lang="zh-CN" altLang="en-US" b="1">
                <a:solidFill>
                  <a:srgbClr val="000000"/>
                </a:solidFill>
                <a:ea typeface="幼圆" pitchFamily="49" charset="-122"/>
              </a:rPr>
              <a:t>售票员</a:t>
            </a:r>
          </a:p>
        </p:txBody>
      </p:sp>
      <p:sp>
        <p:nvSpPr>
          <p:cNvPr id="27" name="Text Box 57"/>
          <p:cNvSpPr txBox="1">
            <a:spLocks noChangeArrowheads="1"/>
          </p:cNvSpPr>
          <p:nvPr/>
        </p:nvSpPr>
        <p:spPr bwMode="auto">
          <a:xfrm>
            <a:off x="1587500" y="825500"/>
            <a:ext cx="1143000" cy="457200"/>
          </a:xfrm>
          <a:prstGeom prst="rect">
            <a:avLst/>
          </a:prstGeom>
          <a:noFill/>
          <a:ln w="9525">
            <a:noFill/>
            <a:miter lim="800000"/>
            <a:headEnd/>
            <a:tailEnd/>
          </a:ln>
        </p:spPr>
        <p:txBody>
          <a:bodyPr>
            <a:spAutoFit/>
          </a:bodyPr>
          <a:lstStyle/>
          <a:p>
            <a:pPr algn="l">
              <a:spcBef>
                <a:spcPct val="50000"/>
              </a:spcBef>
            </a:pPr>
            <a:r>
              <a:rPr lang="zh-CN" altLang="en-US" b="1">
                <a:solidFill>
                  <a:srgbClr val="000000"/>
                </a:solidFill>
                <a:ea typeface="幼圆" pitchFamily="49" charset="-122"/>
              </a:rPr>
              <a:t>司机</a:t>
            </a:r>
          </a:p>
        </p:txBody>
      </p:sp>
    </p:spTree>
    <p:extLst>
      <p:ext uri="{BB962C8B-B14F-4D97-AF65-F5344CB8AC3E}">
        <p14:creationId xmlns:p14="http://schemas.microsoft.com/office/powerpoint/2010/main" val="258715814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656585"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3" name="Text Box 4"/>
          <p:cNvSpPr txBox="1">
            <a:spLocks noChangeArrowheads="1"/>
          </p:cNvSpPr>
          <p:nvPr/>
        </p:nvSpPr>
        <p:spPr bwMode="auto">
          <a:xfrm>
            <a:off x="179387" y="1556792"/>
            <a:ext cx="8785225" cy="3046412"/>
          </a:xfrm>
          <a:prstGeom prst="rect">
            <a:avLst/>
          </a:prstGeom>
          <a:noFill/>
          <a:ln w="9525">
            <a:noFill/>
            <a:miter lim="800000"/>
            <a:headEnd/>
            <a:tailEnd/>
          </a:ln>
        </p:spPr>
        <p:txBody>
          <a:bodyPr>
            <a:spAutoFit/>
          </a:bodyPr>
          <a:lstStyle/>
          <a:p>
            <a:pPr algn="l"/>
            <a:r>
              <a:rPr lang="en-US" altLang="zh-CN" b="1" dirty="0">
                <a:solidFill>
                  <a:schemeClr val="tx1"/>
                </a:solidFill>
                <a:latin typeface="微软雅黑" panose="020B0503020204020204" pitchFamily="34" charset="-122"/>
                <a:ea typeface="微软雅黑" panose="020B0503020204020204" pitchFamily="34" charset="-122"/>
              </a:rPr>
              <a:t>3</a:t>
            </a:r>
            <a:r>
              <a:rPr lang="zh-CN" altLang="en-US" b="1" dirty="0">
                <a:solidFill>
                  <a:schemeClr val="tx1"/>
                </a:solidFill>
                <a:latin typeface="微软雅黑" panose="020B0503020204020204" pitchFamily="34" charset="-122"/>
                <a:ea typeface="微软雅黑" panose="020B0503020204020204" pitchFamily="34" charset="-122"/>
              </a:rPr>
              <a:t>、（北大</a:t>
            </a:r>
            <a:r>
              <a:rPr lang="en-US" altLang="zh-CN" b="1" dirty="0">
                <a:solidFill>
                  <a:schemeClr val="tx1"/>
                </a:solidFill>
                <a:latin typeface="微软雅黑" panose="020B0503020204020204" pitchFamily="34" charset="-122"/>
                <a:ea typeface="微软雅黑" panose="020B0503020204020204" pitchFamily="34" charset="-122"/>
              </a:rPr>
              <a:t>97</a:t>
            </a:r>
            <a:r>
              <a:rPr lang="zh-CN" altLang="en-US" b="1" dirty="0">
                <a:solidFill>
                  <a:schemeClr val="tx1"/>
                </a:solidFill>
                <a:latin typeface="微软雅黑" panose="020B0503020204020204" pitchFamily="34" charset="-122"/>
                <a:ea typeface="微软雅黑" panose="020B0503020204020204" pitchFamily="34" charset="-122"/>
              </a:rPr>
              <a:t>研题）某高校计算机系开设网络课并安排上机实习，假设机房共有</a:t>
            </a:r>
            <a:r>
              <a:rPr lang="en-US" altLang="zh-CN" b="1" dirty="0">
                <a:solidFill>
                  <a:schemeClr val="tx1"/>
                </a:solidFill>
                <a:latin typeface="微软雅黑" panose="020B0503020204020204" pitchFamily="34" charset="-122"/>
                <a:ea typeface="微软雅黑" panose="020B0503020204020204" pitchFamily="34" charset="-122"/>
              </a:rPr>
              <a:t>2m</a:t>
            </a:r>
            <a:r>
              <a:rPr lang="zh-CN" altLang="zh-CN" b="1" dirty="0">
                <a:solidFill>
                  <a:schemeClr val="tx1"/>
                </a:solidFill>
                <a:latin typeface="微软雅黑" panose="020B0503020204020204" pitchFamily="34" charset="-122"/>
                <a:ea typeface="微软雅黑" panose="020B0503020204020204" pitchFamily="34" charset="-122"/>
              </a:rPr>
              <a:t>台机器，有</a:t>
            </a:r>
            <a:r>
              <a:rPr lang="en-US" altLang="zh-CN" b="1" dirty="0">
                <a:solidFill>
                  <a:schemeClr val="tx1"/>
                </a:solidFill>
                <a:latin typeface="微软雅黑" panose="020B0503020204020204" pitchFamily="34" charset="-122"/>
                <a:ea typeface="微软雅黑" panose="020B0503020204020204" pitchFamily="34" charset="-122"/>
              </a:rPr>
              <a:t>2n</a:t>
            </a:r>
            <a:r>
              <a:rPr lang="zh-CN" altLang="zh-CN" b="1" dirty="0">
                <a:solidFill>
                  <a:schemeClr val="tx1"/>
                </a:solidFill>
                <a:latin typeface="微软雅黑" panose="020B0503020204020204" pitchFamily="34" charset="-122"/>
                <a:ea typeface="微软雅黑" panose="020B0503020204020204" pitchFamily="34" charset="-122"/>
              </a:rPr>
              <a:t>名学生选该课，规定：</a:t>
            </a:r>
          </a:p>
          <a:p>
            <a:pPr algn="l"/>
            <a:r>
              <a:rPr lang="zh-CN"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a:t>
            </a:r>
            <a:r>
              <a:rPr lang="zh-CN" altLang="zh-CN" b="1" dirty="0">
                <a:solidFill>
                  <a:schemeClr val="tx1"/>
                </a:solidFill>
                <a:latin typeface="微软雅黑" panose="020B0503020204020204" pitchFamily="34" charset="-122"/>
                <a:ea typeface="微软雅黑" panose="020B0503020204020204" pitchFamily="34" charset="-122"/>
              </a:rPr>
              <a:t>1）每2个学生组成一组，各占一台机器，合作完成上机实习。</a:t>
            </a:r>
          </a:p>
          <a:p>
            <a:pPr algn="l"/>
            <a:r>
              <a:rPr lang="zh-CN" altLang="zh-CN" b="1" dirty="0">
                <a:solidFill>
                  <a:schemeClr val="tx1"/>
                </a:solidFill>
                <a:latin typeface="微软雅黑" panose="020B0503020204020204" pitchFamily="34" charset="-122"/>
                <a:ea typeface="微软雅黑" panose="020B0503020204020204" pitchFamily="34" charset="-122"/>
              </a:rPr>
              <a:t> （2）只有一组2个学生到齐，并且此时机房有空闲机器时，该组学生才能进入机房。</a:t>
            </a:r>
          </a:p>
          <a:p>
            <a:pPr algn="l"/>
            <a:r>
              <a:rPr lang="zh-CN" altLang="zh-CN" b="1" dirty="0">
                <a:solidFill>
                  <a:schemeClr val="tx1"/>
                </a:solidFill>
                <a:latin typeface="微软雅黑" panose="020B0503020204020204" pitchFamily="34" charset="-122"/>
                <a:ea typeface="微软雅黑" panose="020B0503020204020204" pitchFamily="34" charset="-122"/>
              </a:rPr>
              <a:t> （3）上机实习由一名教师检查，检查完毕，一组学生同时离开机房，试设计相应的数据结构，并用</a:t>
            </a:r>
            <a:r>
              <a:rPr lang="en-US" altLang="zh-CN" b="1" dirty="0">
                <a:solidFill>
                  <a:schemeClr val="tx1"/>
                </a:solidFill>
                <a:latin typeface="微软雅黑" panose="020B0503020204020204" pitchFamily="34" charset="-122"/>
                <a:ea typeface="微软雅黑" panose="020B0503020204020204" pitchFamily="34" charset="-122"/>
              </a:rPr>
              <a:t>P.V</a:t>
            </a:r>
            <a:r>
              <a:rPr lang="zh-CN" altLang="zh-CN" b="1" dirty="0">
                <a:solidFill>
                  <a:schemeClr val="tx1"/>
                </a:solidFill>
                <a:latin typeface="微软雅黑" panose="020B0503020204020204" pitchFamily="34" charset="-122"/>
                <a:ea typeface="微软雅黑" panose="020B0503020204020204" pitchFamily="34" charset="-122"/>
              </a:rPr>
              <a:t>操作模拟上机实习过程</a:t>
            </a:r>
            <a:r>
              <a:rPr lang="zh-CN" altLang="zh-CN" dirty="0">
                <a:solidFill>
                  <a:srgbClr val="000000"/>
                </a:solidFill>
                <a:latin typeface="黑体" pitchFamily="2" charset="-122"/>
                <a:ea typeface="黑体" pitchFamily="2" charset="-122"/>
              </a:rPr>
              <a:t>。</a:t>
            </a:r>
          </a:p>
          <a:p>
            <a:pPr algn="l"/>
            <a:endParaRPr lang="en-US" altLang="zh-CN" dirty="0">
              <a:solidFill>
                <a:srgbClr val="000000"/>
              </a:solidFill>
              <a:latin typeface="黑体" pitchFamily="2" charset="-122"/>
              <a:ea typeface="黑体" pitchFamily="2" charset="-122"/>
            </a:endParaRPr>
          </a:p>
        </p:txBody>
      </p:sp>
    </p:spTree>
    <p:extLst>
      <p:ext uri="{BB962C8B-B14F-4D97-AF65-F5344CB8AC3E}">
        <p14:creationId xmlns:p14="http://schemas.microsoft.com/office/powerpoint/2010/main" val="23484127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3" name="Text Box 2"/>
          <p:cNvSpPr txBox="1">
            <a:spLocks noChangeArrowheads="1"/>
          </p:cNvSpPr>
          <p:nvPr/>
        </p:nvSpPr>
        <p:spPr bwMode="auto">
          <a:xfrm>
            <a:off x="179387" y="1124744"/>
            <a:ext cx="8785225" cy="4154488"/>
          </a:xfrm>
          <a:prstGeom prst="rect">
            <a:avLst/>
          </a:prstGeom>
          <a:noFill/>
          <a:ln w="9525">
            <a:noFill/>
            <a:miter lim="800000"/>
            <a:headEnd/>
            <a:tailEnd/>
          </a:ln>
        </p:spPr>
        <p:txBody>
          <a:bodyPr>
            <a:spAutoFit/>
          </a:bodyPr>
          <a:lstStyle/>
          <a:p>
            <a:pPr algn="l"/>
            <a:endParaRPr lang="en-US" altLang="zh-CN" b="1" dirty="0">
              <a:solidFill>
                <a:schemeClr val="tx1"/>
              </a:solidFill>
              <a:latin typeface="微软雅黑" panose="020B0503020204020204" pitchFamily="34" charset="-122"/>
              <a:ea typeface="微软雅黑" panose="020B0503020204020204" pitchFamily="34" charset="-122"/>
            </a:endParaRPr>
          </a:p>
          <a:p>
            <a:pPr algn="l"/>
            <a:r>
              <a:rPr lang="en-US" altLang="zh-CN" b="1" dirty="0">
                <a:solidFill>
                  <a:schemeClr val="tx1"/>
                </a:solidFill>
                <a:latin typeface="微软雅黑" panose="020B0503020204020204" pitchFamily="34" charset="-122"/>
                <a:ea typeface="微软雅黑" panose="020B0503020204020204" pitchFamily="34" charset="-122"/>
              </a:rPr>
              <a:t>4</a:t>
            </a:r>
            <a:r>
              <a:rPr lang="zh-CN" altLang="en-US" b="1" dirty="0">
                <a:solidFill>
                  <a:schemeClr val="tx1"/>
                </a:solidFill>
                <a:latin typeface="微软雅黑" panose="020B0503020204020204" pitchFamily="34" charset="-122"/>
                <a:ea typeface="微软雅黑" panose="020B0503020204020204" pitchFamily="34" charset="-122"/>
              </a:rPr>
              <a:t>、（国防科大题）设有三个进程</a:t>
            </a:r>
            <a:r>
              <a:rPr lang="en-US" altLang="zh-CN" b="1" dirty="0">
                <a:solidFill>
                  <a:schemeClr val="tx1"/>
                </a:solidFill>
                <a:latin typeface="微软雅黑" panose="020B0503020204020204" pitchFamily="34" charset="-122"/>
                <a:ea typeface="微软雅黑" panose="020B0503020204020204" pitchFamily="34" charset="-122"/>
              </a:rPr>
              <a:t>P1</a:t>
            </a:r>
            <a:r>
              <a:rPr lang="zh-CN" altLang="en-US" b="1" dirty="0">
                <a:solidFill>
                  <a:schemeClr val="tx1"/>
                </a:solidFill>
                <a:latin typeface="微软雅黑" panose="020B0503020204020204" pitchFamily="34" charset="-122"/>
                <a:ea typeface="微软雅黑" panose="020B0503020204020204" pitchFamily="34" charset="-122"/>
              </a:rPr>
              <a:t>，</a:t>
            </a:r>
            <a:r>
              <a:rPr lang="en-US" altLang="zh-CN" b="1" dirty="0">
                <a:solidFill>
                  <a:schemeClr val="tx1"/>
                </a:solidFill>
                <a:latin typeface="微软雅黑" panose="020B0503020204020204" pitchFamily="34" charset="-122"/>
                <a:ea typeface="微软雅黑" panose="020B0503020204020204" pitchFamily="34" charset="-122"/>
              </a:rPr>
              <a:t>P2</a:t>
            </a:r>
            <a:r>
              <a:rPr lang="zh-CN" altLang="en-US" b="1" dirty="0">
                <a:solidFill>
                  <a:schemeClr val="tx1"/>
                </a:solidFill>
                <a:latin typeface="微软雅黑" panose="020B0503020204020204" pitchFamily="34" charset="-122"/>
                <a:ea typeface="微软雅黑" panose="020B0503020204020204" pitchFamily="34" charset="-122"/>
              </a:rPr>
              <a:t>，</a:t>
            </a:r>
            <a:r>
              <a:rPr lang="en-US" altLang="zh-CN" b="1" dirty="0">
                <a:solidFill>
                  <a:schemeClr val="tx1"/>
                </a:solidFill>
                <a:latin typeface="微软雅黑" panose="020B0503020204020204" pitchFamily="34" charset="-122"/>
                <a:ea typeface="微软雅黑" panose="020B0503020204020204" pitchFamily="34" charset="-122"/>
              </a:rPr>
              <a:t>P3</a:t>
            </a:r>
            <a:r>
              <a:rPr lang="zh-CN" altLang="en-US" b="1" dirty="0">
                <a:solidFill>
                  <a:schemeClr val="tx1"/>
                </a:solidFill>
                <a:latin typeface="微软雅黑" panose="020B0503020204020204" pitchFamily="34" charset="-122"/>
                <a:ea typeface="微软雅黑" panose="020B0503020204020204" pitchFamily="34" charset="-122"/>
              </a:rPr>
              <a:t>共用一个缓冲池协同工作。</a:t>
            </a:r>
            <a:r>
              <a:rPr lang="en-US" altLang="zh-CN" b="1" dirty="0">
                <a:solidFill>
                  <a:schemeClr val="tx1"/>
                </a:solidFill>
                <a:latin typeface="微软雅黑" panose="020B0503020204020204" pitchFamily="34" charset="-122"/>
                <a:ea typeface="微软雅黑" panose="020B0503020204020204" pitchFamily="34" charset="-122"/>
              </a:rPr>
              <a:t>P1</a:t>
            </a:r>
            <a:r>
              <a:rPr lang="zh-CN" altLang="en-US" b="1" dirty="0">
                <a:solidFill>
                  <a:schemeClr val="tx1"/>
                </a:solidFill>
                <a:latin typeface="微软雅黑" panose="020B0503020204020204" pitchFamily="34" charset="-122"/>
                <a:ea typeface="微软雅黑" panose="020B0503020204020204" pitchFamily="34" charset="-122"/>
              </a:rPr>
              <a:t>和</a:t>
            </a:r>
            <a:r>
              <a:rPr lang="en-US" altLang="zh-CN" b="1" dirty="0">
                <a:solidFill>
                  <a:schemeClr val="tx1"/>
                </a:solidFill>
                <a:latin typeface="微软雅黑" panose="020B0503020204020204" pitchFamily="34" charset="-122"/>
                <a:ea typeface="微软雅黑" panose="020B0503020204020204" pitchFamily="34" charset="-122"/>
              </a:rPr>
              <a:t>P2</a:t>
            </a:r>
            <a:r>
              <a:rPr lang="zh-CN" altLang="en-US" b="1" dirty="0">
                <a:solidFill>
                  <a:schemeClr val="tx1"/>
                </a:solidFill>
                <a:latin typeface="微软雅黑" panose="020B0503020204020204" pitchFamily="34" charset="-122"/>
                <a:ea typeface="微软雅黑" panose="020B0503020204020204" pitchFamily="34" charset="-122"/>
              </a:rPr>
              <a:t>负责循环地分别从设备</a:t>
            </a:r>
            <a:r>
              <a:rPr lang="en-US" altLang="zh-CN" b="1" dirty="0">
                <a:solidFill>
                  <a:schemeClr val="tx1"/>
                </a:solidFill>
                <a:latin typeface="微软雅黑" panose="020B0503020204020204" pitchFamily="34" charset="-122"/>
                <a:ea typeface="微软雅黑" panose="020B0503020204020204" pitchFamily="34" charset="-122"/>
              </a:rPr>
              <a:t>1</a:t>
            </a:r>
            <a:r>
              <a:rPr lang="zh-CN" altLang="en-US" b="1" dirty="0">
                <a:solidFill>
                  <a:schemeClr val="tx1"/>
                </a:solidFill>
                <a:latin typeface="微软雅黑" panose="020B0503020204020204" pitchFamily="34" charset="-122"/>
                <a:ea typeface="微软雅黑" panose="020B0503020204020204" pitchFamily="34" charset="-122"/>
              </a:rPr>
              <a:t>和设备</a:t>
            </a:r>
            <a:r>
              <a:rPr lang="en-US" altLang="zh-CN" b="1" dirty="0">
                <a:solidFill>
                  <a:schemeClr val="tx1"/>
                </a:solidFill>
                <a:latin typeface="微软雅黑" panose="020B0503020204020204" pitchFamily="34" charset="-122"/>
                <a:ea typeface="微软雅黑" panose="020B0503020204020204" pitchFamily="34" charset="-122"/>
              </a:rPr>
              <a:t>2</a:t>
            </a:r>
            <a:r>
              <a:rPr lang="zh-CN" altLang="en-US" b="1" dirty="0">
                <a:solidFill>
                  <a:schemeClr val="tx1"/>
                </a:solidFill>
                <a:latin typeface="微软雅黑" panose="020B0503020204020204" pitchFamily="34" charset="-122"/>
                <a:ea typeface="微软雅黑" panose="020B0503020204020204" pitchFamily="34" charset="-122"/>
              </a:rPr>
              <a:t>上输入数据，“加工”后送入缓冲池，</a:t>
            </a:r>
            <a:r>
              <a:rPr lang="en-US" altLang="zh-CN" b="1" dirty="0">
                <a:solidFill>
                  <a:schemeClr val="tx1"/>
                </a:solidFill>
                <a:latin typeface="微软雅黑" panose="020B0503020204020204" pitchFamily="34" charset="-122"/>
                <a:ea typeface="微软雅黑" panose="020B0503020204020204" pitchFamily="34" charset="-122"/>
              </a:rPr>
              <a:t>P3</a:t>
            </a:r>
            <a:r>
              <a:rPr lang="zh-CN" altLang="en-US" b="1" dirty="0">
                <a:solidFill>
                  <a:schemeClr val="tx1"/>
                </a:solidFill>
                <a:latin typeface="微软雅黑" panose="020B0503020204020204" pitchFamily="34" charset="-122"/>
                <a:ea typeface="微软雅黑" panose="020B0503020204020204" pitchFamily="34" charset="-122"/>
              </a:rPr>
              <a:t>负责循环地以任何顺序从缓冲池中取数据在设备</a:t>
            </a:r>
            <a:r>
              <a:rPr lang="en-US" altLang="zh-CN" b="1" dirty="0">
                <a:solidFill>
                  <a:schemeClr val="tx1"/>
                </a:solidFill>
                <a:latin typeface="微软雅黑" panose="020B0503020204020204" pitchFamily="34" charset="-122"/>
                <a:ea typeface="微软雅黑" panose="020B0503020204020204" pitchFamily="34" charset="-122"/>
              </a:rPr>
              <a:t>3</a:t>
            </a:r>
            <a:r>
              <a:rPr lang="zh-CN" altLang="en-US" b="1" dirty="0">
                <a:solidFill>
                  <a:schemeClr val="tx1"/>
                </a:solidFill>
                <a:latin typeface="微软雅黑" panose="020B0503020204020204" pitchFamily="34" charset="-122"/>
                <a:ea typeface="微软雅黑" panose="020B0503020204020204" pitchFamily="34" charset="-122"/>
              </a:rPr>
              <a:t>上输出。缓冲池中共有</a:t>
            </a:r>
            <a:r>
              <a:rPr lang="en-US" altLang="zh-CN" b="1" dirty="0">
                <a:solidFill>
                  <a:schemeClr val="tx1"/>
                </a:solidFill>
                <a:latin typeface="微软雅黑" panose="020B0503020204020204" pitchFamily="34" charset="-122"/>
                <a:ea typeface="微软雅黑" panose="020B0503020204020204" pitchFamily="34" charset="-122"/>
              </a:rPr>
              <a:t>9</a:t>
            </a:r>
            <a:r>
              <a:rPr lang="zh-CN" altLang="en-US" b="1" dirty="0">
                <a:solidFill>
                  <a:schemeClr val="tx1"/>
                </a:solidFill>
                <a:latin typeface="微软雅黑" panose="020B0503020204020204" pitchFamily="34" charset="-122"/>
                <a:ea typeface="微软雅黑" panose="020B0503020204020204" pitchFamily="34" charset="-122"/>
              </a:rPr>
              <a:t>个长度相等的缓冲区（进程每次传输的数据与缓冲区长度相同），初始均为空。利用两个栈</a:t>
            </a:r>
            <a:r>
              <a:rPr lang="en-US" altLang="zh-CN" b="1" dirty="0">
                <a:solidFill>
                  <a:schemeClr val="tx1"/>
                </a:solidFill>
                <a:latin typeface="微软雅黑" panose="020B0503020204020204" pitchFamily="34" charset="-122"/>
                <a:ea typeface="微软雅黑" panose="020B0503020204020204" pitchFamily="34" charset="-122"/>
              </a:rPr>
              <a:t>S1</a:t>
            </a:r>
            <a:r>
              <a:rPr lang="zh-CN" altLang="en-US" b="1" dirty="0">
                <a:solidFill>
                  <a:schemeClr val="tx1"/>
                </a:solidFill>
                <a:latin typeface="微软雅黑" panose="020B0503020204020204" pitchFamily="34" charset="-122"/>
                <a:ea typeface="微软雅黑" panose="020B0503020204020204" pitchFamily="34" charset="-122"/>
              </a:rPr>
              <a:t>和</a:t>
            </a:r>
            <a:r>
              <a:rPr lang="en-US" altLang="zh-CN" b="1" dirty="0">
                <a:solidFill>
                  <a:schemeClr val="tx1"/>
                </a:solidFill>
                <a:latin typeface="微软雅黑" panose="020B0503020204020204" pitchFamily="34" charset="-122"/>
                <a:ea typeface="微软雅黑" panose="020B0503020204020204" pitchFamily="34" charset="-122"/>
              </a:rPr>
              <a:t>S2</a:t>
            </a:r>
            <a:r>
              <a:rPr lang="zh-CN" altLang="en-US" b="1" dirty="0">
                <a:solidFill>
                  <a:schemeClr val="tx1"/>
                </a:solidFill>
                <a:latin typeface="微软雅黑" panose="020B0503020204020204" pitchFamily="34" charset="-122"/>
                <a:ea typeface="微软雅黑" panose="020B0503020204020204" pitchFamily="34" charset="-122"/>
              </a:rPr>
              <a:t>分别记录空，满缓冲区始地址。</a:t>
            </a:r>
          </a:p>
          <a:p>
            <a:pPr algn="l"/>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1</a:t>
            </a:r>
            <a:r>
              <a:rPr lang="zh-CN" altLang="en-US" b="1" dirty="0">
                <a:solidFill>
                  <a:schemeClr val="tx1"/>
                </a:solidFill>
                <a:latin typeface="微软雅黑" panose="020B0503020204020204" pitchFamily="34" charset="-122"/>
                <a:ea typeface="微软雅黑" panose="020B0503020204020204" pitchFamily="34" charset="-122"/>
              </a:rPr>
              <a:t>）试写出各进程工作流程示意图；</a:t>
            </a:r>
          </a:p>
          <a:p>
            <a:pPr algn="l"/>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2</a:t>
            </a:r>
            <a:r>
              <a:rPr lang="zh-CN" altLang="en-US" b="1" dirty="0">
                <a:solidFill>
                  <a:schemeClr val="tx1"/>
                </a:solidFill>
                <a:latin typeface="微软雅黑" panose="020B0503020204020204" pitchFamily="34" charset="-122"/>
                <a:ea typeface="微软雅黑" panose="020B0503020204020204" pitchFamily="34" charset="-122"/>
              </a:rPr>
              <a:t>）进程间是否存在临界区问题，为什么？</a:t>
            </a:r>
          </a:p>
          <a:p>
            <a:pPr algn="l"/>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3</a:t>
            </a:r>
            <a:r>
              <a:rPr lang="zh-CN" altLang="en-US" b="1" dirty="0">
                <a:solidFill>
                  <a:schemeClr val="tx1"/>
                </a:solidFill>
                <a:latin typeface="微软雅黑" panose="020B0503020204020204" pitchFamily="34" charset="-122"/>
                <a:ea typeface="微软雅黑" panose="020B0503020204020204" pitchFamily="34" charset="-122"/>
              </a:rPr>
              <a:t>）用</a:t>
            </a:r>
            <a:r>
              <a:rPr lang="en-US" altLang="zh-CN" b="1" dirty="0">
                <a:solidFill>
                  <a:schemeClr val="tx1"/>
                </a:solidFill>
                <a:latin typeface="微软雅黑" panose="020B0503020204020204" pitchFamily="34" charset="-122"/>
                <a:ea typeface="微软雅黑" panose="020B0503020204020204" pitchFamily="34" charset="-122"/>
              </a:rPr>
              <a:t>P.V</a:t>
            </a:r>
            <a:r>
              <a:rPr lang="zh-CN" altLang="en-US" b="1" dirty="0">
                <a:solidFill>
                  <a:schemeClr val="tx1"/>
                </a:solidFill>
                <a:latin typeface="微软雅黑" panose="020B0503020204020204" pitchFamily="34" charset="-122"/>
                <a:ea typeface="微软雅黑" panose="020B0503020204020204" pitchFamily="34" charset="-122"/>
              </a:rPr>
              <a:t>操作控制各进程正确运行。</a:t>
            </a:r>
          </a:p>
          <a:p>
            <a:pPr algn="l"/>
            <a:endParaRPr lang="en-US" altLang="zh-CN" dirty="0">
              <a:solidFill>
                <a:srgbClr val="000000"/>
              </a:solidFill>
              <a:latin typeface="黑体" pitchFamily="2" charset="-122"/>
              <a:ea typeface="黑体" pitchFamily="2" charset="-122"/>
            </a:endParaRPr>
          </a:p>
        </p:txBody>
      </p:sp>
    </p:spTree>
    <p:extLst>
      <p:ext uri="{BB962C8B-B14F-4D97-AF65-F5344CB8AC3E}">
        <p14:creationId xmlns:p14="http://schemas.microsoft.com/office/powerpoint/2010/main" val="30032695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656585"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3" name="Rectangle 2"/>
          <p:cNvSpPr txBox="1">
            <a:spLocks noRot="1" noChangeArrowheads="1"/>
          </p:cNvSpPr>
          <p:nvPr/>
        </p:nvSpPr>
        <p:spPr bwMode="auto">
          <a:xfrm>
            <a:off x="177552" y="980728"/>
            <a:ext cx="8788895" cy="822920"/>
          </a:xfrm>
          <a:prstGeom prst="rect">
            <a:avLst/>
          </a:prstGeom>
          <a:solidFill>
            <a:srgbClr val="FFFFCC"/>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lvl="0" eaLnBrk="1" hangingPunct="1">
              <a:defRPr/>
            </a:pPr>
            <a:r>
              <a:rPr lang="zh-CN" altLang="en-US" sz="3200" b="1" kern="0" dirty="0">
                <a:solidFill>
                  <a:srgbClr val="000000"/>
                </a:solidFill>
                <a:latin typeface="Arial Black"/>
                <a:ea typeface="黑体" pitchFamily="2" charset="-122"/>
              </a:rPr>
              <a:t>管程机制</a:t>
            </a:r>
            <a:endPar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endParaRPr>
          </a:p>
        </p:txBody>
      </p:sp>
      <p:sp>
        <p:nvSpPr>
          <p:cNvPr id="4" name="Rectangle 3"/>
          <p:cNvSpPr txBox="1">
            <a:spLocks noRot="1" noChangeArrowheads="1"/>
          </p:cNvSpPr>
          <p:nvPr/>
        </p:nvSpPr>
        <p:spPr bwMode="auto">
          <a:xfrm>
            <a:off x="411955" y="2359025"/>
            <a:ext cx="8320088" cy="3878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eaLnBrk="1" hangingPunct="1">
              <a:lnSpc>
                <a:spcPct val="150000"/>
              </a:lnSpc>
            </a:pPr>
            <a:r>
              <a:rPr kumimoji="1" lang="zh-CN" altLang="en-US" sz="2000" b="1" kern="0" dirty="0">
                <a:latin typeface="微软雅黑" panose="020B0503020204020204" pitchFamily="34" charset="-122"/>
                <a:ea typeface="微软雅黑" panose="020B0503020204020204" pitchFamily="34" charset="-122"/>
              </a:rPr>
              <a:t>信号量机制是一种既方便又有效的进程同步机制，但</a:t>
            </a:r>
            <a:r>
              <a:rPr kumimoji="1" lang="zh-CN" altLang="en-US" sz="2000" b="1" kern="0" dirty="0">
                <a:solidFill>
                  <a:srgbClr val="FF0000"/>
                </a:solidFill>
                <a:latin typeface="微软雅黑" panose="020B0503020204020204" pitchFamily="34" charset="-122"/>
                <a:ea typeface="微软雅黑" panose="020B0503020204020204" pitchFamily="34" charset="-122"/>
              </a:rPr>
              <a:t>每个要访问临界资源的进程</a:t>
            </a:r>
            <a:r>
              <a:rPr kumimoji="1" lang="zh-CN" altLang="en-US" sz="2000" b="1" kern="0" dirty="0">
                <a:latin typeface="微软雅黑" panose="020B0503020204020204" pitchFamily="34" charset="-122"/>
                <a:ea typeface="微软雅黑" panose="020B0503020204020204" pitchFamily="34" charset="-122"/>
              </a:rPr>
              <a:t>必须自备同步操作</a:t>
            </a:r>
            <a:r>
              <a:rPr kumimoji="1" lang="en-US" altLang="zh-CN" sz="2000" b="1" kern="0" dirty="0">
                <a:latin typeface="微软雅黑" panose="020B0503020204020204" pitchFamily="34" charset="-122"/>
                <a:ea typeface="微软雅黑" panose="020B0503020204020204" pitchFamily="34" charset="-122"/>
              </a:rPr>
              <a:t>wait(s)</a:t>
            </a:r>
            <a:r>
              <a:rPr kumimoji="1" lang="zh-CN" altLang="en-US" sz="2000" b="1" kern="0" dirty="0">
                <a:latin typeface="微软雅黑" panose="020B0503020204020204" pitchFamily="34" charset="-122"/>
                <a:ea typeface="微软雅黑" panose="020B0503020204020204" pitchFamily="34" charset="-122"/>
              </a:rPr>
              <a:t>和</a:t>
            </a:r>
            <a:r>
              <a:rPr kumimoji="1" lang="en-US" altLang="zh-CN" sz="2000" b="1" kern="0" dirty="0">
                <a:latin typeface="微软雅黑" panose="020B0503020204020204" pitchFamily="34" charset="-122"/>
                <a:ea typeface="微软雅黑" panose="020B0503020204020204" pitchFamily="34" charset="-122"/>
              </a:rPr>
              <a:t>signal(s)</a:t>
            </a:r>
            <a:r>
              <a:rPr kumimoji="1" lang="zh-CN" altLang="en-US" sz="2000" b="1" kern="0" dirty="0">
                <a:latin typeface="微软雅黑" panose="020B0503020204020204" pitchFamily="34" charset="-122"/>
                <a:ea typeface="微软雅黑" panose="020B0503020204020204" pitchFamily="34" charset="-122"/>
              </a:rPr>
              <a:t>，必须</a:t>
            </a:r>
            <a:r>
              <a:rPr kumimoji="1" lang="zh-CN" altLang="en-US" sz="2000" b="1" kern="0" dirty="0">
                <a:solidFill>
                  <a:srgbClr val="FF0000"/>
                </a:solidFill>
                <a:latin typeface="微软雅黑" panose="020B0503020204020204" pitchFamily="34" charset="-122"/>
                <a:ea typeface="微软雅黑" panose="020B0503020204020204" pitchFamily="34" charset="-122"/>
              </a:rPr>
              <a:t>成对出现</a:t>
            </a:r>
            <a:r>
              <a:rPr kumimoji="1" lang="zh-CN" altLang="en-US" sz="2000" b="1" kern="0" dirty="0">
                <a:latin typeface="微软雅黑" panose="020B0503020204020204" pitchFamily="34" charset="-122"/>
                <a:ea typeface="微软雅黑" panose="020B0503020204020204" pitchFamily="34" charset="-122"/>
              </a:rPr>
              <a:t>，也不能颠倒</a:t>
            </a:r>
          </a:p>
          <a:p>
            <a:pPr eaLnBrk="1" hangingPunct="1">
              <a:lnSpc>
                <a:spcPct val="150000"/>
              </a:lnSpc>
            </a:pPr>
            <a:r>
              <a:rPr kumimoji="1" lang="zh-CN" altLang="en-US" sz="2000" b="1" kern="0" dirty="0">
                <a:latin typeface="微软雅黑" panose="020B0503020204020204" pitchFamily="34" charset="-122"/>
                <a:ea typeface="微软雅黑" panose="020B0503020204020204" pitchFamily="34" charset="-122"/>
              </a:rPr>
              <a:t>大量的同步操作分散在各个进程中，不仅给系统的管理带来麻烦，而且还会因同步操作的使用不当而导致系统死锁</a:t>
            </a:r>
          </a:p>
          <a:p>
            <a:pPr eaLnBrk="1" hangingPunct="1">
              <a:lnSpc>
                <a:spcPct val="150000"/>
              </a:lnSpc>
            </a:pPr>
            <a:r>
              <a:rPr kumimoji="1" lang="en-US" altLang="zh-CN" sz="2000" b="1" kern="0" dirty="0">
                <a:latin typeface="微软雅黑" panose="020B0503020204020204" pitchFamily="34" charset="-122"/>
                <a:ea typeface="微软雅黑" panose="020B0503020204020204" pitchFamily="34" charset="-122"/>
              </a:rPr>
              <a:t>Hoare(1974)</a:t>
            </a:r>
            <a:r>
              <a:rPr kumimoji="1" lang="zh-CN" altLang="en-US" sz="2000" b="1" kern="0" dirty="0">
                <a:latin typeface="微软雅黑" panose="020B0503020204020204" pitchFamily="34" charset="-122"/>
                <a:ea typeface="微软雅黑" panose="020B0503020204020204" pitchFamily="34" charset="-122"/>
              </a:rPr>
              <a:t>和</a:t>
            </a:r>
            <a:r>
              <a:rPr kumimoji="1" lang="en-US" altLang="zh-CN" sz="2000" b="1" kern="0" dirty="0">
                <a:latin typeface="微软雅黑" panose="020B0503020204020204" pitchFamily="34" charset="-122"/>
                <a:ea typeface="微软雅黑" panose="020B0503020204020204" pitchFamily="34" charset="-122"/>
              </a:rPr>
              <a:t>Hansen(1975)</a:t>
            </a:r>
            <a:r>
              <a:rPr kumimoji="1" lang="zh-CN" altLang="en-US" sz="2000" b="1" kern="0" dirty="0">
                <a:latin typeface="微软雅黑" panose="020B0503020204020204" pitchFamily="34" charset="-122"/>
                <a:ea typeface="微软雅黑" panose="020B0503020204020204" pitchFamily="34" charset="-122"/>
              </a:rPr>
              <a:t>提出了一种高级的</a:t>
            </a:r>
            <a:r>
              <a:rPr kumimoji="1" lang="zh-CN" altLang="en-US" sz="2000" b="1" kern="0" dirty="0">
                <a:solidFill>
                  <a:srgbClr val="FF0000"/>
                </a:solidFill>
                <a:latin typeface="微软雅黑" panose="020B0503020204020204" pitchFamily="34" charset="-122"/>
                <a:ea typeface="微软雅黑" panose="020B0503020204020204" pitchFamily="34" charset="-122"/>
              </a:rPr>
              <a:t>同步原语</a:t>
            </a:r>
            <a:r>
              <a:rPr kumimoji="1" lang="zh-CN" altLang="en-US" sz="2000" b="1" kern="0" dirty="0">
                <a:latin typeface="微软雅黑" panose="020B0503020204020204" pitchFamily="34" charset="-122"/>
                <a:ea typeface="微软雅黑" panose="020B0503020204020204" pitchFamily="34" charset="-122"/>
              </a:rPr>
              <a:t>，称为</a:t>
            </a:r>
            <a:r>
              <a:rPr kumimoji="1" lang="zh-CN" altLang="en-US" sz="2000" b="1" kern="0" dirty="0">
                <a:solidFill>
                  <a:srgbClr val="FF0000"/>
                </a:solidFill>
                <a:latin typeface="微软雅黑" panose="020B0503020204020204" pitchFamily="34" charset="-122"/>
                <a:ea typeface="微软雅黑" panose="020B0503020204020204" pitchFamily="34" charset="-122"/>
              </a:rPr>
              <a:t>管程</a:t>
            </a:r>
            <a:r>
              <a:rPr kumimoji="1" lang="zh-CN" altLang="en-US" sz="2000" b="1" kern="0" dirty="0">
                <a:latin typeface="微软雅黑" panose="020B0503020204020204" pitchFamily="34" charset="-122"/>
                <a:ea typeface="微软雅黑" panose="020B0503020204020204" pitchFamily="34" charset="-122"/>
              </a:rPr>
              <a:t>。它与信号量机制</a:t>
            </a:r>
            <a:r>
              <a:rPr kumimoji="1" lang="zh-CN" altLang="en-US" sz="2000" b="1" kern="0" dirty="0">
                <a:solidFill>
                  <a:srgbClr val="FF0000"/>
                </a:solidFill>
                <a:latin typeface="微软雅黑" panose="020B0503020204020204" pitchFamily="34" charset="-122"/>
                <a:ea typeface="微软雅黑" panose="020B0503020204020204" pitchFamily="34" charset="-122"/>
              </a:rPr>
              <a:t>功能等价，且更容易控制</a:t>
            </a:r>
          </a:p>
          <a:p>
            <a:pPr eaLnBrk="1" hangingPunct="1">
              <a:lnSpc>
                <a:spcPct val="150000"/>
              </a:lnSpc>
            </a:pPr>
            <a:endParaRPr kumimoji="1" lang="zh-CN" altLang="en-US" sz="2000" kern="0" dirty="0">
              <a:solidFill>
                <a:srgbClr val="000066"/>
              </a:solidFill>
              <a:latin typeface="黑体" pitchFamily="2" charset="-122"/>
              <a:ea typeface="黑体" pitchFamily="2" charset="-122"/>
            </a:endParaRPr>
          </a:p>
          <a:p>
            <a:pPr eaLnBrk="1" hangingPunct="1">
              <a:lnSpc>
                <a:spcPct val="150000"/>
              </a:lnSpc>
            </a:pPr>
            <a:endParaRPr kumimoji="0" lang="zh-CN" altLang="en-US" sz="2000" kern="0" dirty="0">
              <a:latin typeface="黑体" pitchFamily="2" charset="-122"/>
              <a:ea typeface="黑体" pitchFamily="2" charset="-122"/>
            </a:endParaRPr>
          </a:p>
        </p:txBody>
      </p:sp>
    </p:spTree>
    <p:extLst>
      <p:ext uri="{BB962C8B-B14F-4D97-AF65-F5344CB8AC3E}">
        <p14:creationId xmlns:p14="http://schemas.microsoft.com/office/powerpoint/2010/main" val="190580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560241"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3" name="Rectangle 2"/>
          <p:cNvSpPr txBox="1">
            <a:spLocks noRot="1" noChangeArrowheads="1"/>
          </p:cNvSpPr>
          <p:nvPr/>
        </p:nvSpPr>
        <p:spPr bwMode="auto">
          <a:xfrm>
            <a:off x="177552" y="980728"/>
            <a:ext cx="8788895" cy="822920"/>
          </a:xfrm>
          <a:prstGeom prst="rect">
            <a:avLst/>
          </a:prstGeom>
          <a:solidFill>
            <a:srgbClr val="FFFFCC"/>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lvl="0" eaLnBrk="1" hangingPunct="1">
              <a:defRPr/>
            </a:pPr>
            <a:r>
              <a:rPr lang="zh-CN" altLang="en-US" sz="3200" b="1" kern="0" dirty="0">
                <a:solidFill>
                  <a:srgbClr val="000000"/>
                </a:solidFill>
                <a:latin typeface="Arial Black"/>
                <a:ea typeface="黑体" pitchFamily="2" charset="-122"/>
              </a:rPr>
              <a:t>管程机制</a:t>
            </a:r>
            <a:endPar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endParaRPr>
          </a:p>
        </p:txBody>
      </p:sp>
      <p:sp>
        <p:nvSpPr>
          <p:cNvPr id="4" name="Rectangle 3"/>
          <p:cNvSpPr txBox="1">
            <a:spLocks noRot="1" noChangeArrowheads="1"/>
          </p:cNvSpPr>
          <p:nvPr/>
        </p:nvSpPr>
        <p:spPr bwMode="auto">
          <a:xfrm>
            <a:off x="301624" y="2108556"/>
            <a:ext cx="8540750"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algn="just" eaLnBrk="1" hangingPunct="1">
              <a:lnSpc>
                <a:spcPct val="150000"/>
              </a:lnSpc>
              <a:spcBef>
                <a:spcPct val="50000"/>
              </a:spcBef>
              <a:buClr>
                <a:schemeClr val="tx1"/>
              </a:buClr>
              <a:buSzPct val="120000"/>
            </a:pPr>
            <a:r>
              <a:rPr kumimoji="1" lang="en-US" altLang="zh-CN" sz="2000" b="1" kern="0" dirty="0">
                <a:latin typeface="微软雅黑" panose="020B0503020204020204" pitchFamily="34" charset="-122"/>
                <a:ea typeface="微软雅黑" panose="020B0503020204020204" pitchFamily="34" charset="-122"/>
              </a:rPr>
              <a:t>(</a:t>
            </a:r>
            <a:r>
              <a:rPr kumimoji="1" lang="en-US" altLang="zh-CN" sz="2000" b="1" kern="0" dirty="0" err="1">
                <a:latin typeface="微软雅黑" panose="020B0503020204020204" pitchFamily="34" charset="-122"/>
                <a:ea typeface="微软雅黑" panose="020B0503020204020204" pitchFamily="34" charset="-122"/>
              </a:rPr>
              <a:t>Hansan</a:t>
            </a:r>
            <a:r>
              <a:rPr kumimoji="1" lang="en-US" altLang="zh-CN" sz="2000" b="1" kern="0" dirty="0">
                <a:latin typeface="微软雅黑" panose="020B0503020204020204" pitchFamily="34" charset="-122"/>
                <a:ea typeface="微软雅黑" panose="020B0503020204020204" pitchFamily="34" charset="-122"/>
              </a:rPr>
              <a:t>)</a:t>
            </a:r>
            <a:r>
              <a:rPr kumimoji="1" lang="zh-CN" altLang="en-US" sz="2000" b="1" kern="0" dirty="0">
                <a:latin typeface="微软雅黑" panose="020B0503020204020204" pitchFamily="34" charset="-122"/>
                <a:ea typeface="微软雅黑" panose="020B0503020204020204" pitchFamily="34" charset="-122"/>
              </a:rPr>
              <a:t>一个管程定义了一个</a:t>
            </a:r>
            <a:r>
              <a:rPr kumimoji="1" lang="zh-CN" altLang="en-US" sz="2000" b="1" kern="0" dirty="0">
                <a:solidFill>
                  <a:srgbClr val="FFC000"/>
                </a:solidFill>
                <a:latin typeface="微软雅黑" panose="020B0503020204020204" pitchFamily="34" charset="-122"/>
                <a:ea typeface="微软雅黑" panose="020B0503020204020204" pitchFamily="34" charset="-122"/>
              </a:rPr>
              <a:t>数据结构</a:t>
            </a:r>
            <a:r>
              <a:rPr kumimoji="1" lang="zh-CN" altLang="en-US" sz="2000" b="1" kern="0" dirty="0">
                <a:latin typeface="微软雅黑" panose="020B0503020204020204" pitchFamily="34" charset="-122"/>
                <a:ea typeface="微软雅黑" panose="020B0503020204020204" pitchFamily="34" charset="-122"/>
              </a:rPr>
              <a:t>和能为并发进程所执行（在该数据结构上）的一组操作，这组操作能</a:t>
            </a:r>
            <a:r>
              <a:rPr kumimoji="1" lang="zh-CN" altLang="en-US" sz="2000" b="1" kern="0" dirty="0">
                <a:solidFill>
                  <a:srgbClr val="FF0000"/>
                </a:solidFill>
                <a:latin typeface="微软雅黑" panose="020B0503020204020204" pitchFamily="34" charset="-122"/>
                <a:ea typeface="微软雅黑" panose="020B0503020204020204" pitchFamily="34" charset="-122"/>
              </a:rPr>
              <a:t>同步进程</a:t>
            </a:r>
            <a:r>
              <a:rPr kumimoji="1" lang="zh-CN" altLang="en-US" sz="2000" b="1" kern="0" dirty="0">
                <a:latin typeface="微软雅黑" panose="020B0503020204020204" pitchFamily="34" charset="-122"/>
                <a:ea typeface="微软雅黑" panose="020B0503020204020204" pitchFamily="34" charset="-122"/>
              </a:rPr>
              <a:t>和</a:t>
            </a:r>
            <a:r>
              <a:rPr kumimoji="1" lang="zh-CN" altLang="en-US" sz="2000" b="1" kern="0" dirty="0">
                <a:solidFill>
                  <a:srgbClr val="FF0000"/>
                </a:solidFill>
                <a:latin typeface="微软雅黑" panose="020B0503020204020204" pitchFamily="34" charset="-122"/>
                <a:ea typeface="微软雅黑" panose="020B0503020204020204" pitchFamily="34" charset="-122"/>
              </a:rPr>
              <a:t>改变管程中的数据</a:t>
            </a:r>
          </a:p>
          <a:p>
            <a:pPr algn="just" eaLnBrk="1" hangingPunct="1">
              <a:lnSpc>
                <a:spcPct val="150000"/>
              </a:lnSpc>
              <a:spcBef>
                <a:spcPct val="50000"/>
              </a:spcBef>
              <a:buClr>
                <a:schemeClr val="tx1"/>
              </a:buClr>
              <a:buSzPct val="120000"/>
            </a:pPr>
            <a:r>
              <a:rPr kumimoji="1" lang="zh-CN" altLang="en-US" sz="2000" b="1" kern="0" dirty="0">
                <a:latin typeface="微软雅黑" panose="020B0503020204020204" pitchFamily="34" charset="-122"/>
                <a:ea typeface="微软雅黑" panose="020B0503020204020204" pitchFamily="34" charset="-122"/>
              </a:rPr>
              <a:t>管程由四部分组成：</a:t>
            </a:r>
          </a:p>
          <a:p>
            <a:pPr lvl="2" algn="just" eaLnBrk="1" hangingPunct="1">
              <a:lnSpc>
                <a:spcPct val="150000"/>
              </a:lnSpc>
              <a:spcBef>
                <a:spcPct val="50000"/>
              </a:spcBef>
              <a:buClr>
                <a:schemeClr val="tx1"/>
              </a:buClr>
              <a:buSzPct val="120000"/>
            </a:pPr>
            <a:r>
              <a:rPr kumimoji="1" lang="zh-CN" altLang="en-US" sz="2000" b="1" kern="0" dirty="0">
                <a:latin typeface="微软雅黑" panose="020B0503020204020204" pitchFamily="34" charset="-122"/>
                <a:ea typeface="微软雅黑" panose="020B0503020204020204" pitchFamily="34" charset="-122"/>
              </a:rPr>
              <a:t>管程的名称 </a:t>
            </a:r>
            <a:endParaRPr kumimoji="1" lang="en-US" altLang="zh-CN" sz="2000" b="1" kern="0" dirty="0">
              <a:latin typeface="微软雅黑" panose="020B0503020204020204" pitchFamily="34" charset="-122"/>
              <a:ea typeface="微软雅黑" panose="020B0503020204020204" pitchFamily="34" charset="-122"/>
            </a:endParaRPr>
          </a:p>
          <a:p>
            <a:pPr lvl="2" algn="just" eaLnBrk="1" hangingPunct="1">
              <a:lnSpc>
                <a:spcPct val="150000"/>
              </a:lnSpc>
              <a:spcBef>
                <a:spcPct val="50000"/>
              </a:spcBef>
              <a:buClr>
                <a:schemeClr val="tx1"/>
              </a:buClr>
              <a:buSzPct val="120000"/>
            </a:pPr>
            <a:r>
              <a:rPr kumimoji="1" lang="zh-CN" altLang="en-US" sz="2000" b="1" kern="0" dirty="0">
                <a:latin typeface="微软雅黑" panose="020B0503020204020204" pitchFamily="34" charset="-122"/>
                <a:ea typeface="微软雅黑" panose="020B0503020204020204" pitchFamily="34" charset="-122"/>
              </a:rPr>
              <a:t>局部于管程的</a:t>
            </a:r>
            <a:r>
              <a:rPr kumimoji="1" lang="zh-CN" altLang="en-US" sz="2000" b="1" kern="0" dirty="0">
                <a:solidFill>
                  <a:srgbClr val="FF0000"/>
                </a:solidFill>
                <a:latin typeface="微软雅黑" panose="020B0503020204020204" pitchFamily="34" charset="-122"/>
                <a:ea typeface="微软雅黑" panose="020B0503020204020204" pitchFamily="34" charset="-122"/>
              </a:rPr>
              <a:t>共享数据结构</a:t>
            </a:r>
            <a:r>
              <a:rPr kumimoji="1" lang="zh-CN" altLang="en-US" sz="2000" b="1" kern="0" dirty="0">
                <a:latin typeface="微软雅黑" panose="020B0503020204020204" pitchFamily="34" charset="-122"/>
                <a:ea typeface="微软雅黑" panose="020B0503020204020204" pitchFamily="34" charset="-122"/>
              </a:rPr>
              <a:t>说明，该共享变量表示其相应的共享资源的状态 </a:t>
            </a:r>
            <a:r>
              <a:rPr kumimoji="1" lang="en-US" altLang="zh-CN" sz="2000" b="1" kern="0" dirty="0">
                <a:latin typeface="微软雅黑" panose="020B0503020204020204" pitchFamily="34" charset="-122"/>
                <a:ea typeface="微软雅黑" panose="020B0503020204020204" pitchFamily="34" charset="-122"/>
              </a:rPr>
              <a:t>(</a:t>
            </a:r>
            <a:r>
              <a:rPr kumimoji="1" lang="zh-CN" altLang="en-US" sz="2000" b="1" kern="0" dirty="0">
                <a:latin typeface="微软雅黑" panose="020B0503020204020204" pitchFamily="34" charset="-122"/>
                <a:ea typeface="微软雅黑" panose="020B0503020204020204" pitchFamily="34" charset="-122"/>
              </a:rPr>
              <a:t>通常系统为每个共享资源设置一个管程</a:t>
            </a:r>
            <a:r>
              <a:rPr kumimoji="1" lang="en-US" altLang="zh-CN" sz="2000" b="1" kern="0" dirty="0">
                <a:latin typeface="微软雅黑" panose="020B0503020204020204" pitchFamily="34" charset="-122"/>
                <a:ea typeface="微软雅黑" panose="020B0503020204020204" pitchFamily="34" charset="-122"/>
              </a:rPr>
              <a:t>)</a:t>
            </a:r>
            <a:r>
              <a:rPr kumimoji="1" lang="zh-CN" altLang="en-US" sz="2000" b="1" kern="0" dirty="0">
                <a:latin typeface="微软雅黑" panose="020B0503020204020204" pitchFamily="34" charset="-122"/>
                <a:ea typeface="微软雅黑" panose="020B0503020204020204" pitchFamily="34" charset="-122"/>
              </a:rPr>
              <a:t>；</a:t>
            </a:r>
          </a:p>
          <a:p>
            <a:pPr lvl="2" algn="just" eaLnBrk="1" hangingPunct="1">
              <a:lnSpc>
                <a:spcPct val="150000"/>
              </a:lnSpc>
              <a:spcBef>
                <a:spcPct val="50000"/>
              </a:spcBef>
              <a:buClr>
                <a:schemeClr val="tx1"/>
              </a:buClr>
              <a:buSzPct val="120000"/>
            </a:pPr>
            <a:r>
              <a:rPr kumimoji="1" lang="zh-CN" altLang="en-US" sz="2000" b="1" kern="0" dirty="0">
                <a:latin typeface="微软雅黑" panose="020B0503020204020204" pitchFamily="34" charset="-122"/>
                <a:ea typeface="微软雅黑" panose="020B0503020204020204" pitchFamily="34" charset="-122"/>
              </a:rPr>
              <a:t> 对该数据结构进行操作的</a:t>
            </a:r>
            <a:r>
              <a:rPr kumimoji="1" lang="zh-CN" altLang="en-US" sz="2000" b="1" kern="0" dirty="0">
                <a:solidFill>
                  <a:srgbClr val="FF0000"/>
                </a:solidFill>
                <a:latin typeface="微软雅黑" panose="020B0503020204020204" pitchFamily="34" charset="-122"/>
                <a:ea typeface="微软雅黑" panose="020B0503020204020204" pitchFamily="34" charset="-122"/>
              </a:rPr>
              <a:t>一组过程</a:t>
            </a:r>
            <a:r>
              <a:rPr kumimoji="1" lang="zh-CN" altLang="en-US" sz="2000" b="1" kern="0" dirty="0">
                <a:latin typeface="微软雅黑" panose="020B0503020204020204" pitchFamily="34" charset="-122"/>
                <a:ea typeface="微软雅黑" panose="020B0503020204020204" pitchFamily="34" charset="-122"/>
              </a:rPr>
              <a:t>；</a:t>
            </a:r>
          </a:p>
          <a:p>
            <a:pPr lvl="2" algn="just" eaLnBrk="1" hangingPunct="1">
              <a:lnSpc>
                <a:spcPct val="150000"/>
              </a:lnSpc>
              <a:spcBef>
                <a:spcPct val="50000"/>
              </a:spcBef>
              <a:buClr>
                <a:schemeClr val="tx1"/>
              </a:buClr>
              <a:buSzPct val="120000"/>
            </a:pPr>
            <a:r>
              <a:rPr kumimoji="1" lang="zh-CN" altLang="en-US" sz="2000" b="1" kern="0" dirty="0">
                <a:latin typeface="微软雅黑" panose="020B0503020204020204" pitchFamily="34" charset="-122"/>
                <a:ea typeface="微软雅黑" panose="020B0503020204020204" pitchFamily="34" charset="-122"/>
              </a:rPr>
              <a:t> 对局部于管程的数据设置初始值的</a:t>
            </a:r>
            <a:r>
              <a:rPr kumimoji="1" lang="zh-CN" altLang="en-US" sz="2000" b="1" kern="0" dirty="0">
                <a:solidFill>
                  <a:srgbClr val="FF0000"/>
                </a:solidFill>
                <a:latin typeface="微软雅黑" panose="020B0503020204020204" pitchFamily="34" charset="-122"/>
                <a:ea typeface="微软雅黑" panose="020B0503020204020204" pitchFamily="34" charset="-122"/>
              </a:rPr>
              <a:t>语句</a:t>
            </a:r>
            <a:r>
              <a:rPr kumimoji="1" lang="zh-CN" altLang="en-US" sz="2000" b="1" kern="0" dirty="0">
                <a:latin typeface="微软雅黑" panose="020B0503020204020204" pitchFamily="34" charset="-122"/>
                <a:ea typeface="微软雅黑" panose="020B0503020204020204" pitchFamily="34" charset="-122"/>
              </a:rPr>
              <a:t>。</a:t>
            </a:r>
          </a:p>
          <a:p>
            <a:pPr eaLnBrk="1" hangingPunct="1">
              <a:lnSpc>
                <a:spcPct val="150000"/>
              </a:lnSpc>
              <a:buFont typeface="Wingdings 2" pitchFamily="18" charset="2"/>
              <a:buNone/>
            </a:pPr>
            <a:endParaRPr kumimoji="0" lang="zh-CN" altLang="en-US" sz="2000" kern="0" dirty="0">
              <a:latin typeface="黑体" pitchFamily="2" charset="-122"/>
              <a:ea typeface="黑体" pitchFamily="2" charset="-122"/>
            </a:endParaRPr>
          </a:p>
        </p:txBody>
      </p:sp>
    </p:spTree>
    <p:extLst>
      <p:ext uri="{BB962C8B-B14F-4D97-AF65-F5344CB8AC3E}">
        <p14:creationId xmlns:p14="http://schemas.microsoft.com/office/powerpoint/2010/main" val="8549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1759" y="1988840"/>
            <a:ext cx="9132241" cy="4104456"/>
          </a:xfrm>
          <a:prstGeom prst="rect">
            <a:avLst/>
          </a:prstGeom>
          <a:solidFill>
            <a:schemeClr val="bg2">
              <a:lumMod val="20000"/>
              <a:lumOff val="80000"/>
            </a:schemeClr>
          </a:solidFill>
          <a:ln w="25400" cap="flat" cmpd="sng" algn="ctr">
            <a:solidFill>
              <a:srgbClr val="FFFF99">
                <a:shade val="50000"/>
              </a:srgbClr>
            </a:solidFill>
            <a:prstDash val="solid"/>
          </a:ln>
          <a:effectLst/>
        </p:spPr>
        <p:txBody>
          <a:bodyPr anchor="ctr"/>
          <a:lstStyle/>
          <a:p>
            <a:pPr marL="0" marR="0" lvl="0" indent="139700" algn="just" defTabSz="914400" eaLnBrk="0" fontAlgn="auto" latinLnBrk="0" hangingPunct="0">
              <a:lnSpc>
                <a:spcPct val="12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000000">
                  <a:lumMod val="95000"/>
                  <a:lumOff val="5000"/>
                </a:srgbClr>
              </a:solidFill>
              <a:effectLst/>
              <a:uLnTx/>
              <a:uFillTx/>
              <a:latin typeface="Arial Unicode MS" pitchFamily="34" charset="-122"/>
              <a:ea typeface="Arial Unicode MS" pitchFamily="34" charset="-122"/>
              <a:cs typeface="Arial Unicode MS" pitchFamily="34" charset="-122"/>
            </a:endParaRPr>
          </a:p>
        </p:txBody>
      </p:sp>
      <p:sp>
        <p:nvSpPr>
          <p:cNvPr id="11" name="矩形 10"/>
          <p:cNvSpPr/>
          <p:nvPr/>
        </p:nvSpPr>
        <p:spPr>
          <a:xfrm>
            <a:off x="11759" y="29489"/>
            <a:ext cx="4560241"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3" name="Rectangle 2"/>
          <p:cNvSpPr txBox="1">
            <a:spLocks noRot="1" noChangeArrowheads="1"/>
          </p:cNvSpPr>
          <p:nvPr/>
        </p:nvSpPr>
        <p:spPr bwMode="auto">
          <a:xfrm>
            <a:off x="177552" y="980728"/>
            <a:ext cx="8788895" cy="822920"/>
          </a:xfrm>
          <a:prstGeom prst="rect">
            <a:avLst/>
          </a:prstGeom>
          <a:solidFill>
            <a:srgbClr val="FFFFCC"/>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lvl="0" eaLnBrk="1" hangingPunct="1">
              <a:defRPr/>
            </a:pPr>
            <a:r>
              <a:rPr lang="zh-CN" altLang="en-US" sz="3200" b="1" kern="0" dirty="0">
                <a:solidFill>
                  <a:srgbClr val="000000"/>
                </a:solidFill>
                <a:latin typeface="Arial Black"/>
                <a:ea typeface="黑体" pitchFamily="2" charset="-122"/>
              </a:rPr>
              <a:t>管程机制</a:t>
            </a:r>
            <a:endPar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endParaRPr>
          </a:p>
        </p:txBody>
      </p:sp>
      <p:sp>
        <p:nvSpPr>
          <p:cNvPr id="4" name="Text Box 4"/>
          <p:cNvSpPr txBox="1">
            <a:spLocks noChangeArrowheads="1"/>
          </p:cNvSpPr>
          <p:nvPr/>
        </p:nvSpPr>
        <p:spPr bwMode="auto">
          <a:xfrm>
            <a:off x="3724611" y="6314456"/>
            <a:ext cx="1694775" cy="369332"/>
          </a:xfrm>
          <a:prstGeom prst="rect">
            <a:avLst/>
          </a:prstGeom>
          <a:noFill/>
          <a:ln w="9525">
            <a:noFill/>
            <a:miter lim="800000"/>
            <a:headEnd/>
            <a:tailEnd/>
          </a:ln>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tx1"/>
                </a:solidFill>
                <a:effectLst/>
                <a:uLnTx/>
                <a:uFillTx/>
              </a:rPr>
              <a:t>管程的示意图 </a:t>
            </a:r>
          </a:p>
        </p:txBody>
      </p:sp>
      <p:graphicFrame>
        <p:nvGraphicFramePr>
          <p:cNvPr id="5" name="Object 5"/>
          <p:cNvGraphicFramePr>
            <a:graphicFrameLocks noChangeAspect="1"/>
          </p:cNvGraphicFramePr>
          <p:nvPr>
            <p:extLst>
              <p:ext uri="{D42A27DB-BD31-4B8C-83A1-F6EECF244321}">
                <p14:modId xmlns:p14="http://schemas.microsoft.com/office/powerpoint/2010/main" val="2381688213"/>
              </p:ext>
            </p:extLst>
          </p:nvPr>
        </p:nvGraphicFramePr>
        <p:xfrm>
          <a:off x="1979712" y="1988840"/>
          <a:ext cx="4856584" cy="4325090"/>
        </p:xfrm>
        <a:graphic>
          <a:graphicData uri="http://schemas.openxmlformats.org/presentationml/2006/ole">
            <mc:AlternateContent xmlns:mc="http://schemas.openxmlformats.org/markup-compatibility/2006">
              <mc:Choice xmlns:v="urn:schemas-microsoft-com:vml" Requires="v">
                <p:oleObj spid="_x0000_s19532" name="VISIO" r:id="rId4" imgW="2580840" imgH="2298600" progId="">
                  <p:embed/>
                </p:oleObj>
              </mc:Choice>
              <mc:Fallback>
                <p:oleObj name="VISIO" r:id="rId4" imgW="2580840" imgH="2298600" progId="">
                  <p:embed/>
                  <p:pic>
                    <p:nvPicPr>
                      <p:cNvPr id="102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12" y="1988840"/>
                        <a:ext cx="4856584" cy="432509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6516215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560241"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3" name="Rectangle 2"/>
          <p:cNvSpPr txBox="1">
            <a:spLocks noRot="1" noChangeArrowheads="1"/>
          </p:cNvSpPr>
          <p:nvPr/>
        </p:nvSpPr>
        <p:spPr bwMode="auto">
          <a:xfrm>
            <a:off x="177552" y="980728"/>
            <a:ext cx="8788895" cy="822920"/>
          </a:xfrm>
          <a:prstGeom prst="rect">
            <a:avLst/>
          </a:prstGeom>
          <a:solidFill>
            <a:srgbClr val="FFFFCC"/>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lvl="0" eaLnBrk="1" hangingPunct="1">
              <a:defRPr/>
            </a:pPr>
            <a:r>
              <a:rPr lang="zh-CN" altLang="en-US" sz="3200" b="1" kern="0" dirty="0">
                <a:solidFill>
                  <a:srgbClr val="000000"/>
                </a:solidFill>
                <a:latin typeface="Arial Black"/>
                <a:ea typeface="黑体" pitchFamily="2" charset="-122"/>
              </a:rPr>
              <a:t>管程机制</a:t>
            </a:r>
            <a:endPar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endParaRPr>
          </a:p>
        </p:txBody>
      </p:sp>
      <p:sp>
        <p:nvSpPr>
          <p:cNvPr id="7" name="Rectangle 2"/>
          <p:cNvSpPr txBox="1">
            <a:spLocks noRot="1" noChangeArrowheads="1"/>
          </p:cNvSpPr>
          <p:nvPr/>
        </p:nvSpPr>
        <p:spPr bwMode="auto">
          <a:xfrm>
            <a:off x="467544" y="1537056"/>
            <a:ext cx="4968552"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管程的语法：</a:t>
            </a:r>
          </a:p>
        </p:txBody>
      </p:sp>
      <p:sp>
        <p:nvSpPr>
          <p:cNvPr id="8" name="Text Box 4"/>
          <p:cNvSpPr txBox="1">
            <a:spLocks noChangeArrowheads="1"/>
          </p:cNvSpPr>
          <p:nvPr/>
        </p:nvSpPr>
        <p:spPr bwMode="auto">
          <a:xfrm>
            <a:off x="1979712" y="2617176"/>
            <a:ext cx="4959350" cy="4052135"/>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2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chemeClr val="tx1"/>
                </a:solidFill>
                <a:effectLst/>
                <a:uLnTx/>
                <a:uFillTx/>
              </a:rPr>
              <a:t>type </a:t>
            </a:r>
            <a:r>
              <a:rPr kumimoji="0" lang="en-US" altLang="zh-CN" sz="1800" b="1" i="0" u="none" strike="noStrike" kern="0" cap="none" spc="0" normalizeH="0" baseline="0" noProof="0" dirty="0">
                <a:ln>
                  <a:noFill/>
                </a:ln>
                <a:solidFill>
                  <a:srgbClr val="FFC000"/>
                </a:solidFill>
                <a:effectLst/>
                <a:uLnTx/>
                <a:uFillTx/>
              </a:rPr>
              <a:t>monitor-name</a:t>
            </a:r>
            <a:r>
              <a:rPr kumimoji="0" lang="en-US" altLang="zh-CN" sz="1800" b="1" i="0" u="none" strike="noStrike" kern="0" cap="none" spc="0" normalizeH="0" baseline="0" noProof="0" dirty="0">
                <a:ln>
                  <a:noFill/>
                </a:ln>
                <a:solidFill>
                  <a:schemeClr val="tx1"/>
                </a:solidFill>
                <a:effectLst/>
                <a:uLnTx/>
                <a:uFillTx/>
              </a:rPr>
              <a:t>=monitor</a:t>
            </a:r>
          </a:p>
          <a:p>
            <a:pPr marL="0" marR="0" lvl="0" indent="0" algn="l" defTabSz="914400" eaLnBrk="1" fontAlgn="auto" latinLnBrk="0" hangingPunct="1">
              <a:lnSpc>
                <a:spcPct val="12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chemeClr val="tx1"/>
                </a:solidFill>
                <a:effectLst/>
                <a:uLnTx/>
                <a:uFillTx/>
              </a:rPr>
              <a:t>  </a:t>
            </a:r>
            <a:r>
              <a:rPr kumimoji="0" lang="en-US" altLang="zh-CN" sz="1800" b="1" i="0" u="none" strike="noStrike" kern="0" cap="none" spc="0" normalizeH="0" baseline="0" noProof="0" dirty="0">
                <a:ln>
                  <a:noFill/>
                </a:ln>
                <a:solidFill>
                  <a:srgbClr val="FFFF00"/>
                </a:solidFill>
                <a:effectLst/>
                <a:uLnTx/>
                <a:uFillTx/>
              </a:rPr>
              <a:t>variable declarations</a:t>
            </a:r>
          </a:p>
          <a:p>
            <a:pPr marL="0" marR="0" lvl="0" indent="0" algn="l" defTabSz="914400" eaLnBrk="1" fontAlgn="auto" latinLnBrk="0" hangingPunct="1">
              <a:lnSpc>
                <a:spcPct val="12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FFC000"/>
                </a:solidFill>
                <a:effectLst/>
                <a:uLnTx/>
                <a:uFillTx/>
              </a:rPr>
              <a:t>  procedure entry P1(</a:t>
            </a:r>
            <a:r>
              <a:rPr kumimoji="0" lang="en-US" altLang="zh-CN" sz="1800" b="1" i="0" u="none" strike="noStrike" kern="0" cap="none" spc="0" normalizeH="0" baseline="0" noProof="0" dirty="0">
                <a:ln>
                  <a:noFill/>
                </a:ln>
                <a:solidFill>
                  <a:srgbClr val="FFC000"/>
                </a:solidFill>
                <a:effectLst/>
                <a:uLnTx/>
                <a:uFillTx/>
                <a:latin typeface="Courier New" pitchFamily="49" charset="0"/>
              </a:rPr>
              <a:t>…</a:t>
            </a:r>
            <a:r>
              <a:rPr kumimoji="0" lang="en-US" altLang="zh-CN" sz="1800" b="1" i="0" u="none" strike="noStrike" kern="0" cap="none" spc="0" normalizeH="0" baseline="0" noProof="0" dirty="0">
                <a:ln>
                  <a:noFill/>
                </a:ln>
                <a:solidFill>
                  <a:srgbClr val="FFC000"/>
                </a:solidFill>
                <a:effectLst/>
                <a:uLnTx/>
                <a:uFillTx/>
              </a:rPr>
              <a:t>);</a:t>
            </a:r>
          </a:p>
          <a:p>
            <a:pPr marL="0" marR="0" lvl="0" indent="0" algn="l" defTabSz="914400" eaLnBrk="1" fontAlgn="auto" latinLnBrk="0" hangingPunct="1">
              <a:lnSpc>
                <a:spcPct val="12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FFC000"/>
                </a:solidFill>
                <a:effectLst/>
                <a:uLnTx/>
                <a:uFillTx/>
              </a:rPr>
              <a:t>       begin </a:t>
            </a:r>
            <a:r>
              <a:rPr kumimoji="0" lang="en-US" altLang="zh-CN" sz="1800" b="1" i="0" u="none" strike="noStrike" kern="0" cap="none" spc="0" normalizeH="0" baseline="0" noProof="0" dirty="0">
                <a:ln>
                  <a:noFill/>
                </a:ln>
                <a:solidFill>
                  <a:srgbClr val="FFC000"/>
                </a:solidFill>
                <a:effectLst/>
                <a:uLnTx/>
                <a:uFillTx/>
                <a:latin typeface="Courier New" pitchFamily="49" charset="0"/>
              </a:rPr>
              <a:t>…</a:t>
            </a:r>
            <a:r>
              <a:rPr kumimoji="0" lang="en-US" altLang="zh-CN" sz="1800" b="1" i="0" u="none" strike="noStrike" kern="0" cap="none" spc="0" normalizeH="0" baseline="0" noProof="0" dirty="0">
                <a:ln>
                  <a:noFill/>
                </a:ln>
                <a:solidFill>
                  <a:srgbClr val="FFC000"/>
                </a:solidFill>
                <a:effectLst/>
                <a:uLnTx/>
                <a:uFillTx/>
              </a:rPr>
              <a:t> end;</a:t>
            </a:r>
          </a:p>
          <a:p>
            <a:pPr marL="0" marR="0" lvl="0" indent="0" algn="l" defTabSz="914400" eaLnBrk="1" fontAlgn="auto" latinLnBrk="0" hangingPunct="1">
              <a:lnSpc>
                <a:spcPct val="12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FFFF00"/>
                </a:solidFill>
                <a:effectLst/>
                <a:uLnTx/>
                <a:uFillTx/>
              </a:rPr>
              <a:t>  procedure entry P2(</a:t>
            </a:r>
            <a:r>
              <a:rPr kumimoji="0" lang="en-US" altLang="zh-CN" sz="1800" b="1" i="0" u="none" strike="noStrike" kern="0" cap="none" spc="0" normalizeH="0" baseline="0" noProof="0" dirty="0">
                <a:ln>
                  <a:noFill/>
                </a:ln>
                <a:solidFill>
                  <a:srgbClr val="FFFF00"/>
                </a:solidFill>
                <a:effectLst/>
                <a:uLnTx/>
                <a:uFillTx/>
                <a:latin typeface="Courier New" pitchFamily="49" charset="0"/>
              </a:rPr>
              <a:t>…</a:t>
            </a:r>
            <a:r>
              <a:rPr kumimoji="0" lang="en-US" altLang="zh-CN" sz="1800" b="1" i="0" u="none" strike="noStrike" kern="0" cap="none" spc="0" normalizeH="0" baseline="0" noProof="0" dirty="0">
                <a:ln>
                  <a:noFill/>
                </a:ln>
                <a:solidFill>
                  <a:srgbClr val="FFFF00"/>
                </a:solidFill>
                <a:effectLst/>
                <a:uLnTx/>
                <a:uFillTx/>
              </a:rPr>
              <a:t>);</a:t>
            </a:r>
          </a:p>
          <a:p>
            <a:pPr marL="0" marR="0" lvl="0" indent="0" algn="l" defTabSz="914400" eaLnBrk="1" fontAlgn="auto" latinLnBrk="0" hangingPunct="1">
              <a:lnSpc>
                <a:spcPct val="12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FFFF00"/>
                </a:solidFill>
                <a:effectLst/>
                <a:uLnTx/>
                <a:uFillTx/>
              </a:rPr>
              <a:t>        begin </a:t>
            </a:r>
            <a:r>
              <a:rPr kumimoji="0" lang="en-US" altLang="zh-CN" sz="1800" b="1" i="0" u="none" strike="noStrike" kern="0" cap="none" spc="0" normalizeH="0" baseline="0" noProof="0" dirty="0">
                <a:ln>
                  <a:noFill/>
                </a:ln>
                <a:solidFill>
                  <a:srgbClr val="FFFF00"/>
                </a:solidFill>
                <a:effectLst/>
                <a:uLnTx/>
                <a:uFillTx/>
                <a:latin typeface="Courier New" pitchFamily="49" charset="0"/>
              </a:rPr>
              <a:t>…</a:t>
            </a:r>
            <a:r>
              <a:rPr kumimoji="0" lang="en-US" altLang="zh-CN" sz="1800" b="1" i="0" u="none" strike="noStrike" kern="0" cap="none" spc="0" normalizeH="0" baseline="0" noProof="0" dirty="0">
                <a:ln>
                  <a:noFill/>
                </a:ln>
                <a:solidFill>
                  <a:srgbClr val="FFFF00"/>
                </a:solidFill>
                <a:effectLst/>
                <a:uLnTx/>
                <a:uFillTx/>
              </a:rPr>
              <a:t> end;</a:t>
            </a:r>
          </a:p>
          <a:p>
            <a:pPr marL="0" marR="0" lvl="0" indent="0" algn="l" defTabSz="914400" eaLnBrk="1" fontAlgn="auto" latinLnBrk="0" hangingPunct="1">
              <a:lnSpc>
                <a:spcPct val="12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chemeClr val="tx1"/>
                </a:solidFill>
                <a:effectLst/>
                <a:uLnTx/>
                <a:uFillTx/>
              </a:rPr>
              <a:t>        </a:t>
            </a:r>
            <a:r>
              <a:rPr kumimoji="0" lang="en-US" altLang="zh-CN" sz="1800" b="1" i="0" u="none" strike="noStrike" kern="0" cap="none" spc="0" normalizeH="0" baseline="0" noProof="0" dirty="0">
                <a:ln>
                  <a:noFill/>
                </a:ln>
                <a:solidFill>
                  <a:schemeClr val="tx1"/>
                </a:solidFill>
                <a:effectLst/>
                <a:uLnTx/>
                <a:uFillTx/>
                <a:latin typeface="Courier New" pitchFamily="49" charset="0"/>
              </a:rPr>
              <a:t>…</a:t>
            </a:r>
            <a:endParaRPr kumimoji="0" lang="en-US" altLang="zh-CN" sz="1800" b="1" i="0" u="none" strike="noStrike" kern="0" cap="none" spc="0" normalizeH="0" baseline="0" noProof="0" dirty="0">
              <a:ln>
                <a:noFill/>
              </a:ln>
              <a:solidFill>
                <a:schemeClr val="tx1"/>
              </a:solidFill>
              <a:effectLst/>
              <a:uLnTx/>
              <a:uFillTx/>
            </a:endParaRPr>
          </a:p>
          <a:p>
            <a:pPr marL="0" marR="0" lvl="0" indent="0" algn="l" defTabSz="914400" eaLnBrk="1" fontAlgn="auto" latinLnBrk="0" hangingPunct="1">
              <a:lnSpc>
                <a:spcPct val="12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chemeClr val="tx1"/>
                </a:solidFill>
                <a:effectLst/>
                <a:uLnTx/>
                <a:uFillTx/>
              </a:rPr>
              <a:t>  procedure entry </a:t>
            </a:r>
            <a:r>
              <a:rPr kumimoji="0" lang="en-US" altLang="zh-CN" sz="1800" b="1" i="0" u="none" strike="noStrike" kern="0" cap="none" spc="0" normalizeH="0" baseline="0" noProof="0" dirty="0" err="1">
                <a:ln>
                  <a:noFill/>
                </a:ln>
                <a:solidFill>
                  <a:schemeClr val="tx1"/>
                </a:solidFill>
                <a:effectLst/>
                <a:uLnTx/>
                <a:uFillTx/>
              </a:rPr>
              <a:t>Pn</a:t>
            </a:r>
            <a:r>
              <a:rPr kumimoji="0" lang="en-US" altLang="zh-CN" sz="1800" b="1" i="0" u="none" strike="noStrike" kern="0" cap="none" spc="0" normalizeH="0" baseline="0" noProof="0" dirty="0">
                <a:ln>
                  <a:noFill/>
                </a:ln>
                <a:solidFill>
                  <a:schemeClr val="tx1"/>
                </a:solidFill>
                <a:effectLst/>
                <a:uLnTx/>
                <a:uFillTx/>
              </a:rPr>
              <a:t>(</a:t>
            </a:r>
            <a:r>
              <a:rPr kumimoji="0" lang="en-US" altLang="zh-CN" sz="1800" b="1" i="0" u="none" strike="noStrike" kern="0" cap="none" spc="0" normalizeH="0" baseline="0" noProof="0" dirty="0">
                <a:ln>
                  <a:noFill/>
                </a:ln>
                <a:solidFill>
                  <a:schemeClr val="tx1"/>
                </a:solidFill>
                <a:effectLst/>
                <a:uLnTx/>
                <a:uFillTx/>
                <a:latin typeface="Courier New" pitchFamily="49" charset="0"/>
              </a:rPr>
              <a:t>…</a:t>
            </a:r>
            <a:r>
              <a:rPr kumimoji="0" lang="en-US" altLang="zh-CN" sz="1800" b="1" i="0" u="none" strike="noStrike" kern="0" cap="none" spc="0" normalizeH="0" baseline="0" noProof="0" dirty="0">
                <a:ln>
                  <a:noFill/>
                </a:ln>
                <a:solidFill>
                  <a:schemeClr val="tx1"/>
                </a:solidFill>
                <a:effectLst/>
                <a:uLnTx/>
                <a:uFillTx/>
              </a:rPr>
              <a:t>);</a:t>
            </a:r>
          </a:p>
          <a:p>
            <a:pPr marL="0" marR="0" lvl="0" indent="0" algn="l" defTabSz="914400" eaLnBrk="1" fontAlgn="auto" latinLnBrk="0" hangingPunct="1">
              <a:lnSpc>
                <a:spcPct val="12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chemeClr val="tx1"/>
                </a:solidFill>
                <a:effectLst/>
                <a:uLnTx/>
                <a:uFillTx/>
              </a:rPr>
              <a:t>        begin </a:t>
            </a:r>
            <a:r>
              <a:rPr kumimoji="0" lang="en-US" altLang="zh-CN" sz="1800" b="1" i="0" u="none" strike="noStrike" kern="0" cap="none" spc="0" normalizeH="0" baseline="0" noProof="0" dirty="0">
                <a:ln>
                  <a:noFill/>
                </a:ln>
                <a:solidFill>
                  <a:schemeClr val="tx1"/>
                </a:solidFill>
                <a:effectLst/>
                <a:uLnTx/>
                <a:uFillTx/>
                <a:latin typeface="Courier New" pitchFamily="49" charset="0"/>
              </a:rPr>
              <a:t>…</a:t>
            </a:r>
            <a:r>
              <a:rPr kumimoji="0" lang="en-US" altLang="zh-CN" sz="1800" b="1" i="0" u="none" strike="noStrike" kern="0" cap="none" spc="0" normalizeH="0" baseline="0" noProof="0" dirty="0">
                <a:ln>
                  <a:noFill/>
                </a:ln>
                <a:solidFill>
                  <a:schemeClr val="tx1"/>
                </a:solidFill>
                <a:effectLst/>
                <a:uLnTx/>
                <a:uFillTx/>
              </a:rPr>
              <a:t> end;</a:t>
            </a:r>
          </a:p>
          <a:p>
            <a:pPr marL="0" marR="0" lvl="0" indent="0" algn="l" defTabSz="914400" eaLnBrk="1" fontAlgn="auto" latinLnBrk="0" hangingPunct="1">
              <a:lnSpc>
                <a:spcPct val="12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chemeClr val="tx1"/>
                </a:solidFill>
                <a:effectLst/>
                <a:uLnTx/>
                <a:uFillTx/>
              </a:rPr>
              <a:t>  begin</a:t>
            </a:r>
          </a:p>
          <a:p>
            <a:pPr marL="0" marR="0" lvl="0" indent="0" algn="l" defTabSz="914400" eaLnBrk="1" fontAlgn="auto" latinLnBrk="0" hangingPunct="1">
              <a:lnSpc>
                <a:spcPct val="12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chemeClr val="tx1"/>
                </a:solidFill>
                <a:effectLst/>
                <a:uLnTx/>
                <a:uFillTx/>
              </a:rPr>
              <a:t>        initialization code;</a:t>
            </a:r>
          </a:p>
          <a:p>
            <a:pPr marL="0" marR="0" lvl="0" indent="0" algn="l" defTabSz="914400" eaLnBrk="1" fontAlgn="auto" latinLnBrk="0" hangingPunct="1">
              <a:lnSpc>
                <a:spcPct val="12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chemeClr val="tx1"/>
                </a:solidFill>
                <a:effectLst/>
                <a:uLnTx/>
                <a:uFillTx/>
              </a:rPr>
              <a:t>  end </a:t>
            </a:r>
          </a:p>
        </p:txBody>
      </p:sp>
    </p:spTree>
    <p:extLst>
      <p:ext uri="{BB962C8B-B14F-4D97-AF65-F5344CB8AC3E}">
        <p14:creationId xmlns:p14="http://schemas.microsoft.com/office/powerpoint/2010/main" val="86663833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560241"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3" name="Rectangle 2"/>
          <p:cNvSpPr txBox="1">
            <a:spLocks noRot="1" noChangeArrowheads="1"/>
          </p:cNvSpPr>
          <p:nvPr/>
        </p:nvSpPr>
        <p:spPr bwMode="auto">
          <a:xfrm>
            <a:off x="177552" y="980728"/>
            <a:ext cx="8788895" cy="822920"/>
          </a:xfrm>
          <a:prstGeom prst="rect">
            <a:avLst/>
          </a:prstGeom>
          <a:solidFill>
            <a:srgbClr val="FFFFCC"/>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lvl="0" eaLnBrk="1" hangingPunct="1">
              <a:defRPr/>
            </a:pPr>
            <a:r>
              <a:rPr lang="zh-CN" altLang="en-US" sz="3200" b="1" kern="0" dirty="0">
                <a:solidFill>
                  <a:srgbClr val="000000"/>
                </a:solidFill>
                <a:latin typeface="Arial Black"/>
                <a:ea typeface="黑体" pitchFamily="2" charset="-122"/>
              </a:rPr>
              <a:t>管程机制</a:t>
            </a:r>
            <a:endPar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endParaRPr>
          </a:p>
        </p:txBody>
      </p:sp>
      <p:sp>
        <p:nvSpPr>
          <p:cNvPr id="4" name="Rectangle 3"/>
          <p:cNvSpPr txBox="1">
            <a:spLocks noRot="1" noChangeArrowheads="1"/>
          </p:cNvSpPr>
          <p:nvPr/>
        </p:nvSpPr>
        <p:spPr bwMode="auto">
          <a:xfrm>
            <a:off x="323528" y="1803648"/>
            <a:ext cx="8176394" cy="4824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algn="just" eaLnBrk="1" hangingPunct="1">
              <a:lnSpc>
                <a:spcPct val="150000"/>
              </a:lnSpc>
              <a:spcBef>
                <a:spcPct val="50000"/>
              </a:spcBef>
              <a:buClr>
                <a:schemeClr val="tx1"/>
              </a:buClr>
              <a:buSzPct val="150000"/>
              <a:buFont typeface="Wingdings" pitchFamily="2" charset="2"/>
              <a:buChar char="l"/>
            </a:pPr>
            <a:r>
              <a:rPr kumimoji="1" lang="zh-CN" altLang="en-US" sz="2000" b="1" kern="0" dirty="0">
                <a:solidFill>
                  <a:srgbClr val="CE0211"/>
                </a:solidFill>
                <a:latin typeface="微软雅黑" panose="020B0503020204020204" pitchFamily="34" charset="-122"/>
                <a:ea typeface="微软雅黑" panose="020B0503020204020204" pitchFamily="34" charset="-122"/>
              </a:rPr>
              <a:t>局部于管程内的数据结构只能被局部于管程内的过程所访问</a:t>
            </a:r>
            <a:r>
              <a:rPr kumimoji="1" lang="zh-CN" altLang="en-US" sz="2000" b="1" kern="0" dirty="0">
                <a:latin typeface="微软雅黑" panose="020B0503020204020204" pitchFamily="34" charset="-122"/>
                <a:ea typeface="微软雅黑" panose="020B0503020204020204" pitchFamily="34" charset="-122"/>
              </a:rPr>
              <a:t>。</a:t>
            </a:r>
          </a:p>
          <a:p>
            <a:pPr algn="just" eaLnBrk="1" hangingPunct="1">
              <a:lnSpc>
                <a:spcPct val="150000"/>
              </a:lnSpc>
              <a:spcBef>
                <a:spcPct val="50000"/>
              </a:spcBef>
              <a:buClr>
                <a:schemeClr val="tx1"/>
              </a:buClr>
              <a:buSzPct val="150000"/>
              <a:buFont typeface="Wingdings" pitchFamily="2" charset="2"/>
              <a:buChar char="l"/>
            </a:pPr>
            <a:r>
              <a:rPr kumimoji="1" lang="zh-CN" altLang="en-US" sz="2000" b="1" kern="0" dirty="0">
                <a:solidFill>
                  <a:srgbClr val="CE0211"/>
                </a:solidFill>
                <a:latin typeface="微软雅黑" panose="020B0503020204020204" pitchFamily="34" charset="-122"/>
                <a:ea typeface="微软雅黑" panose="020B0503020204020204" pitchFamily="34" charset="-122"/>
              </a:rPr>
              <a:t>局部于管程内的过程只能访问管程内的数据结构</a:t>
            </a:r>
            <a:r>
              <a:rPr kumimoji="1" lang="zh-CN" altLang="en-US" sz="2000" b="1" kern="0" dirty="0">
                <a:latin typeface="微软雅黑" panose="020B0503020204020204" pitchFamily="34" charset="-122"/>
                <a:ea typeface="微软雅黑" panose="020B0503020204020204" pitchFamily="34" charset="-122"/>
              </a:rPr>
              <a:t>。</a:t>
            </a:r>
          </a:p>
          <a:p>
            <a:pPr algn="just" eaLnBrk="1" hangingPunct="1">
              <a:lnSpc>
                <a:spcPct val="150000"/>
              </a:lnSpc>
              <a:spcBef>
                <a:spcPct val="50000"/>
              </a:spcBef>
              <a:buClr>
                <a:schemeClr val="tx1"/>
              </a:buClr>
              <a:buSzPct val="150000"/>
              <a:buFont typeface="Wingdings" pitchFamily="2" charset="2"/>
              <a:buChar char="l"/>
            </a:pPr>
            <a:r>
              <a:rPr kumimoji="1" lang="zh-CN" altLang="en-US" sz="2000" b="1" kern="0" dirty="0">
                <a:latin typeface="微软雅黑" panose="020B0503020204020204" pitchFamily="34" charset="-122"/>
                <a:ea typeface="微软雅黑" panose="020B0503020204020204" pitchFamily="34" charset="-122"/>
              </a:rPr>
              <a:t>管程相当于围墙一样把共享变量</a:t>
            </a:r>
            <a:r>
              <a:rPr kumimoji="1" lang="en-US" altLang="zh-CN" sz="2000" b="1" kern="0" dirty="0">
                <a:latin typeface="微软雅黑" panose="020B0503020204020204" pitchFamily="34" charset="-122"/>
                <a:ea typeface="微软雅黑" panose="020B0503020204020204" pitchFamily="34" charset="-122"/>
              </a:rPr>
              <a:t>(</a:t>
            </a:r>
            <a:r>
              <a:rPr kumimoji="1" lang="zh-CN" altLang="en-US" sz="2000" b="1" kern="0" dirty="0">
                <a:latin typeface="微软雅黑" panose="020B0503020204020204" pitchFamily="34" charset="-122"/>
                <a:ea typeface="微软雅黑" panose="020B0503020204020204" pitchFamily="34" charset="-122"/>
              </a:rPr>
              <a:t>数据结构</a:t>
            </a:r>
            <a:r>
              <a:rPr kumimoji="1" lang="en-US" altLang="zh-CN" sz="2000" b="1" kern="0" dirty="0">
                <a:latin typeface="微软雅黑" panose="020B0503020204020204" pitchFamily="34" charset="-122"/>
                <a:ea typeface="微软雅黑" panose="020B0503020204020204" pitchFamily="34" charset="-122"/>
              </a:rPr>
              <a:t>)</a:t>
            </a:r>
            <a:r>
              <a:rPr kumimoji="1" lang="zh-CN" altLang="en-US" sz="2000" b="1" kern="0" dirty="0">
                <a:latin typeface="微软雅黑" panose="020B0503020204020204" pitchFamily="34" charset="-122"/>
                <a:ea typeface="微软雅黑" panose="020B0503020204020204" pitchFamily="34" charset="-122"/>
              </a:rPr>
              <a:t>和对它进行的若干操作过程围了起来。</a:t>
            </a:r>
          </a:p>
          <a:p>
            <a:pPr algn="just" eaLnBrk="1" hangingPunct="1">
              <a:lnSpc>
                <a:spcPct val="150000"/>
              </a:lnSpc>
              <a:spcBef>
                <a:spcPct val="50000"/>
              </a:spcBef>
              <a:buClr>
                <a:schemeClr val="tx1"/>
              </a:buClr>
              <a:buSzPct val="150000"/>
              <a:buFont typeface="Wingdings" pitchFamily="2" charset="2"/>
              <a:buChar char="l"/>
            </a:pPr>
            <a:r>
              <a:rPr kumimoji="1" lang="zh-CN" altLang="en-US" sz="2000" b="1" kern="0" dirty="0">
                <a:latin typeface="微软雅黑" panose="020B0503020204020204" pitchFamily="34" charset="-122"/>
                <a:ea typeface="微软雅黑" panose="020B0503020204020204" pitchFamily="34" charset="-122"/>
              </a:rPr>
              <a:t>进程要共享资源</a:t>
            </a:r>
            <a:r>
              <a:rPr kumimoji="1" lang="en-US" altLang="zh-CN" sz="2000" b="1" kern="0" dirty="0">
                <a:latin typeface="微软雅黑" panose="020B0503020204020204" pitchFamily="34" charset="-122"/>
                <a:ea typeface="微软雅黑" panose="020B0503020204020204" pitchFamily="34" charset="-122"/>
              </a:rPr>
              <a:t>(</a:t>
            </a:r>
            <a:r>
              <a:rPr kumimoji="1" lang="zh-CN" altLang="en-US" sz="2000" b="1" kern="0" dirty="0">
                <a:latin typeface="微软雅黑" panose="020B0503020204020204" pitchFamily="34" charset="-122"/>
                <a:ea typeface="微软雅黑" panose="020B0503020204020204" pitchFamily="34" charset="-122"/>
              </a:rPr>
              <a:t>进入围墙使用某操作过程</a:t>
            </a:r>
            <a:r>
              <a:rPr kumimoji="1" lang="en-US" altLang="zh-CN" sz="2000" b="1" kern="0" dirty="0">
                <a:latin typeface="微软雅黑" panose="020B0503020204020204" pitchFamily="34" charset="-122"/>
                <a:ea typeface="微软雅黑" panose="020B0503020204020204" pitchFamily="34" charset="-122"/>
              </a:rPr>
              <a:t>)</a:t>
            </a:r>
            <a:r>
              <a:rPr kumimoji="1" lang="zh-CN" altLang="en-US" sz="2000" b="1" kern="0" dirty="0">
                <a:latin typeface="微软雅黑" panose="020B0503020204020204" pitchFamily="34" charset="-122"/>
                <a:ea typeface="微软雅黑" panose="020B0503020204020204" pitchFamily="34" charset="-122"/>
              </a:rPr>
              <a:t>就必须经过管程</a:t>
            </a:r>
            <a:r>
              <a:rPr kumimoji="1" lang="en-US" altLang="zh-CN" sz="2000" b="1" kern="0" dirty="0">
                <a:latin typeface="微软雅黑" panose="020B0503020204020204" pitchFamily="34" charset="-122"/>
                <a:ea typeface="微软雅黑" panose="020B0503020204020204" pitchFamily="34" charset="-122"/>
              </a:rPr>
              <a:t>(</a:t>
            </a:r>
            <a:r>
              <a:rPr kumimoji="1" lang="zh-CN" altLang="en-US" sz="2000" b="1" kern="0" dirty="0">
                <a:latin typeface="微软雅黑" panose="020B0503020204020204" pitchFamily="34" charset="-122"/>
                <a:ea typeface="微软雅黑" panose="020B0503020204020204" pitchFamily="34" charset="-122"/>
              </a:rPr>
              <a:t>围墙的门</a:t>
            </a:r>
            <a:r>
              <a:rPr kumimoji="1" lang="en-US" altLang="zh-CN" sz="2000" b="1" kern="0" dirty="0">
                <a:latin typeface="微软雅黑" panose="020B0503020204020204" pitchFamily="34" charset="-122"/>
                <a:ea typeface="微软雅黑" panose="020B0503020204020204" pitchFamily="34" charset="-122"/>
              </a:rPr>
              <a:t>)</a:t>
            </a:r>
            <a:r>
              <a:rPr kumimoji="1" lang="zh-CN" altLang="en-US" sz="2000" b="1" kern="0" dirty="0">
                <a:latin typeface="微软雅黑" panose="020B0503020204020204" pitchFamily="34" charset="-122"/>
                <a:ea typeface="微软雅黑" panose="020B0503020204020204" pitchFamily="34" charset="-122"/>
              </a:rPr>
              <a:t>才能进入，进程通过调用管程内的一个过程而进入管程。</a:t>
            </a:r>
            <a:endParaRPr kumimoji="1" lang="en-US" altLang="zh-CN" sz="2000" b="1" kern="0" dirty="0">
              <a:latin typeface="微软雅黑" panose="020B0503020204020204" pitchFamily="34" charset="-122"/>
              <a:ea typeface="微软雅黑" panose="020B0503020204020204" pitchFamily="34" charset="-122"/>
            </a:endParaRPr>
          </a:p>
          <a:p>
            <a:pPr algn="just" eaLnBrk="1" hangingPunct="1">
              <a:lnSpc>
                <a:spcPct val="150000"/>
              </a:lnSpc>
              <a:spcBef>
                <a:spcPct val="50000"/>
              </a:spcBef>
              <a:buClr>
                <a:schemeClr val="tx1"/>
              </a:buClr>
              <a:buSzPct val="150000"/>
              <a:buFont typeface="Wingdings" pitchFamily="2" charset="2"/>
              <a:buChar char="l"/>
            </a:pPr>
            <a:r>
              <a:rPr kumimoji="1" lang="zh-CN" altLang="en-US" sz="2000" b="1" kern="0" dirty="0">
                <a:solidFill>
                  <a:srgbClr val="CE0211"/>
                </a:solidFill>
                <a:latin typeface="微软雅黑" panose="020B0503020204020204" pitchFamily="34" charset="-122"/>
                <a:ea typeface="微软雅黑" panose="020B0503020204020204" pitchFamily="34" charset="-122"/>
              </a:rPr>
              <a:t>管程每次只允许一个进程进入管程内</a:t>
            </a:r>
            <a:r>
              <a:rPr kumimoji="1" lang="zh-CN" altLang="en-US" sz="2000" b="1" kern="0" dirty="0">
                <a:solidFill>
                  <a:srgbClr val="FF0000"/>
                </a:solidFill>
                <a:latin typeface="微软雅黑" panose="020B0503020204020204" pitchFamily="34" charset="-122"/>
                <a:ea typeface="微软雅黑" panose="020B0503020204020204" pitchFamily="34" charset="-122"/>
              </a:rPr>
              <a:t>，即互斥地访问共享资源</a:t>
            </a:r>
            <a:r>
              <a:rPr kumimoji="1" lang="zh-CN" altLang="en-US" sz="2000" b="1" kern="0" dirty="0">
                <a:latin typeface="微软雅黑" panose="020B0503020204020204" pitchFamily="34" charset="-122"/>
                <a:ea typeface="微软雅黑" panose="020B0503020204020204" pitchFamily="34" charset="-122"/>
              </a:rPr>
              <a:t>。即任一时刻只能有一个进程在管程中执行，其它想进入管程的进程阻塞，等待管程可用。</a:t>
            </a:r>
          </a:p>
          <a:p>
            <a:pPr eaLnBrk="1" hangingPunct="1">
              <a:lnSpc>
                <a:spcPct val="150000"/>
              </a:lnSpc>
              <a:buClr>
                <a:schemeClr val="tx1"/>
              </a:buClr>
              <a:buSzPct val="150000"/>
              <a:buFont typeface="Wingdings" pitchFamily="2" charset="2"/>
              <a:buChar char="l"/>
            </a:pPr>
            <a:endParaRPr kumimoji="0" lang="zh-CN" altLang="en-US" sz="2000" kern="0" dirty="0">
              <a:latin typeface="黑体" pitchFamily="2" charset="-122"/>
              <a:ea typeface="黑体" pitchFamily="2" charset="-122"/>
            </a:endParaRPr>
          </a:p>
        </p:txBody>
      </p:sp>
    </p:spTree>
    <p:extLst>
      <p:ext uri="{BB962C8B-B14F-4D97-AF65-F5344CB8AC3E}">
        <p14:creationId xmlns:p14="http://schemas.microsoft.com/office/powerpoint/2010/main" val="411949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进程提出的背景</a:t>
            </a:r>
          </a:p>
        </p:txBody>
      </p:sp>
      <p:sp>
        <p:nvSpPr>
          <p:cNvPr id="3" name="内容占位符 2"/>
          <p:cNvSpPr>
            <a:spLocks noGrp="1"/>
          </p:cNvSpPr>
          <p:nvPr>
            <p:ph idx="1"/>
          </p:nvPr>
        </p:nvSpPr>
        <p:spPr>
          <a:xfrm>
            <a:off x="251520" y="836712"/>
            <a:ext cx="5688632" cy="5596118"/>
          </a:xfrm>
        </p:spPr>
        <p:txBody>
          <a:bodyPr>
            <a:normAutofit fontScale="85000" lnSpcReduction="20000"/>
          </a:bodyPr>
          <a:lstStyle/>
          <a:p>
            <a:r>
              <a:rPr lang="en-US" altLang="zh-CN" dirty="0"/>
              <a:t>1961</a:t>
            </a:r>
            <a:r>
              <a:rPr lang="zh-CN" altLang="en-US" dirty="0"/>
              <a:t>年，</a:t>
            </a:r>
            <a:r>
              <a:rPr lang="en-US" altLang="zh-CN" dirty="0"/>
              <a:t> MIT</a:t>
            </a:r>
            <a:r>
              <a:rPr lang="zh-CN" altLang="en-US" dirty="0"/>
              <a:t>于</a:t>
            </a:r>
            <a:r>
              <a:rPr lang="en-US" altLang="zh-CN" dirty="0"/>
              <a:t>1961</a:t>
            </a:r>
            <a:r>
              <a:rPr lang="zh-CN" altLang="en-US" dirty="0"/>
              <a:t>年在</a:t>
            </a:r>
            <a:r>
              <a:rPr lang="en-US" altLang="zh-CN" dirty="0">
                <a:solidFill>
                  <a:srgbClr val="C00000"/>
                </a:solidFill>
              </a:rPr>
              <a:t>IBM7094</a:t>
            </a:r>
            <a:r>
              <a:rPr lang="zh-CN" altLang="en-US" dirty="0"/>
              <a:t>型机器上实现了首个分时系统</a:t>
            </a:r>
            <a:r>
              <a:rPr lang="en-US" altLang="zh-CN" dirty="0">
                <a:solidFill>
                  <a:srgbClr val="FFC000"/>
                </a:solidFill>
              </a:rPr>
              <a:t>CTSS</a:t>
            </a:r>
            <a:r>
              <a:rPr lang="zh-CN" altLang="en-US" dirty="0"/>
              <a:t>（</a:t>
            </a:r>
            <a:r>
              <a:rPr lang="en-US" altLang="zh-CN" dirty="0"/>
              <a:t>Compatible Time-Sharing System</a:t>
            </a:r>
            <a:r>
              <a:rPr lang="zh-CN" altLang="en-US" dirty="0"/>
              <a:t>，相容分时系统）</a:t>
            </a:r>
            <a:r>
              <a:rPr lang="en-US" altLang="zh-CN" dirty="0"/>
              <a:t>/360, </a:t>
            </a:r>
            <a:r>
              <a:rPr lang="zh-CN" altLang="en-US" dirty="0">
                <a:solidFill>
                  <a:srgbClr val="FFC000"/>
                </a:solidFill>
              </a:rPr>
              <a:t>引入进程概念</a:t>
            </a:r>
            <a:r>
              <a:rPr lang="zh-CN" altLang="en-US" dirty="0"/>
              <a:t>。</a:t>
            </a:r>
            <a:endParaRPr lang="en-US" altLang="zh-CN" dirty="0"/>
          </a:p>
          <a:p>
            <a:r>
              <a:rPr lang="en-US" altLang="zh-CN" dirty="0"/>
              <a:t>1963</a:t>
            </a:r>
            <a:r>
              <a:rPr lang="zh-CN" altLang="en-US" dirty="0"/>
              <a:t>年，</a:t>
            </a:r>
            <a:r>
              <a:rPr lang="en-US" altLang="zh-CN" dirty="0"/>
              <a:t>MIT</a:t>
            </a:r>
            <a:r>
              <a:rPr lang="zh-CN" altLang="en-US" dirty="0"/>
              <a:t>启动</a:t>
            </a:r>
            <a:r>
              <a:rPr lang="en-US" altLang="zh-CN" dirty="0"/>
              <a:t>MAC</a:t>
            </a:r>
            <a:r>
              <a:rPr lang="zh-CN" altLang="en-US" dirty="0"/>
              <a:t>计划</a:t>
            </a:r>
            <a:r>
              <a:rPr lang="en-US" altLang="zh-CN" dirty="0"/>
              <a:t>,</a:t>
            </a:r>
            <a:r>
              <a:rPr lang="zh-CN" altLang="en-US" dirty="0"/>
              <a:t>计划以</a:t>
            </a:r>
            <a:r>
              <a:rPr lang="en-US" altLang="zh-CN" dirty="0"/>
              <a:t>IBM</a:t>
            </a:r>
            <a:r>
              <a:rPr lang="zh-CN" altLang="en-US" dirty="0"/>
              <a:t>大型机为主体，</a:t>
            </a:r>
            <a:r>
              <a:rPr lang="zh-CN" altLang="en-US" dirty="0">
                <a:solidFill>
                  <a:srgbClr val="FFC000"/>
                </a:solidFill>
              </a:rPr>
              <a:t>连接了</a:t>
            </a:r>
            <a:r>
              <a:rPr lang="en-US" altLang="zh-CN" dirty="0">
                <a:solidFill>
                  <a:srgbClr val="FFC000"/>
                </a:solidFill>
              </a:rPr>
              <a:t>160</a:t>
            </a:r>
            <a:r>
              <a:rPr lang="zh-CN" altLang="en-US" dirty="0">
                <a:solidFill>
                  <a:srgbClr val="FFC000"/>
                </a:solidFill>
              </a:rPr>
              <a:t>台终端</a:t>
            </a:r>
            <a:r>
              <a:rPr lang="en-US" altLang="zh-CN" dirty="0">
                <a:solidFill>
                  <a:srgbClr val="FFC000"/>
                </a:solidFill>
              </a:rPr>
              <a:t>,</a:t>
            </a:r>
            <a:r>
              <a:rPr lang="zh-CN" altLang="en-US" dirty="0">
                <a:solidFill>
                  <a:srgbClr val="FFC000"/>
                </a:solidFill>
              </a:rPr>
              <a:t>支持</a:t>
            </a:r>
            <a:r>
              <a:rPr lang="en-US" altLang="zh-CN" dirty="0">
                <a:solidFill>
                  <a:srgbClr val="FFC000"/>
                </a:solidFill>
              </a:rPr>
              <a:t>30</a:t>
            </a:r>
            <a:r>
              <a:rPr lang="zh-CN" altLang="en-US" dirty="0">
                <a:solidFill>
                  <a:srgbClr val="FFC000"/>
                </a:solidFill>
              </a:rPr>
              <a:t>名用户同时使用。</a:t>
            </a:r>
            <a:endParaRPr lang="en-US" altLang="zh-CN" dirty="0">
              <a:solidFill>
                <a:srgbClr val="FFC000"/>
              </a:solidFill>
            </a:endParaRPr>
          </a:p>
          <a:p>
            <a:r>
              <a:rPr lang="en-US" altLang="zh-CN" dirty="0"/>
              <a:t>1965</a:t>
            </a:r>
            <a:r>
              <a:rPr lang="zh-CN" altLang="en-US" dirty="0"/>
              <a:t>年，</a:t>
            </a:r>
            <a:r>
              <a:rPr lang="en-US" altLang="zh-CN" dirty="0"/>
              <a:t>MAC</a:t>
            </a:r>
            <a:r>
              <a:rPr lang="zh-CN" altLang="en-US" dirty="0"/>
              <a:t>就已不堪负荷</a:t>
            </a:r>
            <a:r>
              <a:rPr lang="en-US" altLang="zh-CN" dirty="0"/>
              <a:t>, MIT</a:t>
            </a:r>
            <a:r>
              <a:rPr lang="zh-CN" altLang="en-US" dirty="0"/>
              <a:t>决定开发更大的分时系统</a:t>
            </a:r>
            <a:r>
              <a:rPr lang="en-US" altLang="zh-CN" dirty="0"/>
              <a:t>—MULTICS</a:t>
            </a:r>
            <a:r>
              <a:rPr lang="zh-CN" altLang="en-US" dirty="0"/>
              <a:t>（</a:t>
            </a:r>
            <a:r>
              <a:rPr lang="en-US" altLang="zh-CN" dirty="0" err="1"/>
              <a:t>MULTiplexed</a:t>
            </a:r>
            <a:r>
              <a:rPr lang="en-US" altLang="zh-CN" dirty="0"/>
              <a:t> Information and Computing System</a:t>
            </a:r>
            <a:r>
              <a:rPr lang="zh-CN" altLang="en-US" dirty="0"/>
              <a:t>，多路信息与计算系统）</a:t>
            </a:r>
            <a:r>
              <a:rPr lang="en-US" altLang="zh-CN" dirty="0"/>
              <a:t>, </a:t>
            </a:r>
            <a:r>
              <a:rPr lang="zh-CN" altLang="en-US" dirty="0"/>
              <a:t>计划中的</a:t>
            </a:r>
            <a:r>
              <a:rPr lang="en-US" altLang="zh-CN" dirty="0"/>
              <a:t>MULTICS</a:t>
            </a:r>
            <a:r>
              <a:rPr lang="zh-CN" altLang="en-US" dirty="0"/>
              <a:t>将史无前例地</a:t>
            </a:r>
            <a:r>
              <a:rPr lang="zh-CN" altLang="en-US" dirty="0">
                <a:solidFill>
                  <a:srgbClr val="FFC000"/>
                </a:solidFill>
              </a:rPr>
              <a:t>连接</a:t>
            </a:r>
            <a:r>
              <a:rPr lang="en-US" altLang="zh-CN" dirty="0">
                <a:solidFill>
                  <a:srgbClr val="FFC000"/>
                </a:solidFill>
              </a:rPr>
              <a:t>1000</a:t>
            </a:r>
            <a:r>
              <a:rPr lang="zh-CN" altLang="en-US" dirty="0">
                <a:solidFill>
                  <a:srgbClr val="FFC000"/>
                </a:solidFill>
              </a:rPr>
              <a:t>台终端，支持</a:t>
            </a:r>
            <a:r>
              <a:rPr lang="en-US" altLang="zh-CN" dirty="0">
                <a:solidFill>
                  <a:srgbClr val="FFC000"/>
                </a:solidFill>
              </a:rPr>
              <a:t>300</a:t>
            </a:r>
            <a:r>
              <a:rPr lang="zh-CN" altLang="en-US" dirty="0">
                <a:solidFill>
                  <a:srgbClr val="FFC000"/>
                </a:solidFill>
              </a:rPr>
              <a:t>名用户同时使用。</a:t>
            </a:r>
            <a:endParaRPr lang="en-US" altLang="zh-CN" dirty="0">
              <a:solidFill>
                <a:srgbClr val="FFC000"/>
              </a:solidFill>
            </a:endParaRPr>
          </a:p>
          <a:p>
            <a:r>
              <a:rPr lang="en-US" altLang="zh-CN" dirty="0"/>
              <a:t>1969</a:t>
            </a:r>
            <a:r>
              <a:rPr lang="zh-CN" altLang="en-US" dirty="0"/>
              <a:t>年，奋战了四年的</a:t>
            </a:r>
            <a:r>
              <a:rPr lang="en-US" altLang="zh-CN" dirty="0"/>
              <a:t>MULTICS</a:t>
            </a:r>
            <a:r>
              <a:rPr lang="zh-CN" altLang="en-US" dirty="0"/>
              <a:t>还是</a:t>
            </a:r>
            <a:r>
              <a:rPr lang="zh-CN" altLang="en-US" dirty="0">
                <a:solidFill>
                  <a:srgbClr val="FFC000"/>
                </a:solidFill>
              </a:rPr>
              <a:t>达不到计划中的性能</a:t>
            </a:r>
            <a:r>
              <a:rPr lang="zh-CN" altLang="en-US" dirty="0"/>
              <a:t>，贝尔实验室退出了。先天不足的</a:t>
            </a:r>
            <a:r>
              <a:rPr lang="en-US" altLang="zh-CN" dirty="0"/>
              <a:t>MULTICS</a:t>
            </a:r>
            <a:r>
              <a:rPr lang="zh-CN" altLang="en-US" dirty="0"/>
              <a:t>还是被装在</a:t>
            </a:r>
            <a:r>
              <a:rPr lang="en-US" altLang="zh-CN" dirty="0"/>
              <a:t>GE645</a:t>
            </a:r>
            <a:r>
              <a:rPr lang="zh-CN" altLang="en-US" dirty="0"/>
              <a:t>上供</a:t>
            </a:r>
            <a:r>
              <a:rPr lang="en-US" altLang="zh-CN" dirty="0"/>
              <a:t>IT</a:t>
            </a:r>
            <a:r>
              <a:rPr lang="zh-CN" altLang="en-US" dirty="0"/>
              <a:t>使用，而通用电气在一年之后就完全淡出大型机市场。</a:t>
            </a:r>
            <a:r>
              <a:rPr lang="en-US" altLang="zh-CN" dirty="0"/>
              <a:t>MULTICS</a:t>
            </a:r>
            <a:r>
              <a:rPr lang="zh-CN" altLang="en-US" dirty="0"/>
              <a:t>遭到彻底的失败，被潮解为：</a:t>
            </a:r>
            <a:r>
              <a:rPr lang="en-US" altLang="zh-CN" dirty="0"/>
              <a:t>Many Unnecessarily Large Table In Core Simultaneously</a:t>
            </a:r>
            <a:r>
              <a:rPr lang="zh-CN" altLang="en-US" dirty="0"/>
              <a:t>。</a:t>
            </a:r>
          </a:p>
        </p:txBody>
      </p:sp>
      <p:sp>
        <p:nvSpPr>
          <p:cNvPr id="4"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pic>
        <p:nvPicPr>
          <p:cNvPr id="9" name="图片 8"/>
          <p:cNvPicPr>
            <a:picLocks noChangeAspect="1"/>
          </p:cNvPicPr>
          <p:nvPr/>
        </p:nvPicPr>
        <p:blipFill>
          <a:blip r:embed="rId2"/>
          <a:stretch>
            <a:fillRect/>
          </a:stretch>
        </p:blipFill>
        <p:spPr>
          <a:xfrm>
            <a:off x="6186373" y="836712"/>
            <a:ext cx="2697650" cy="2330832"/>
          </a:xfrm>
          <a:prstGeom prst="rect">
            <a:avLst/>
          </a:prstGeom>
        </p:spPr>
      </p:pic>
      <p:sp>
        <p:nvSpPr>
          <p:cNvPr id="10" name="矩形 9"/>
          <p:cNvSpPr/>
          <p:nvPr/>
        </p:nvSpPr>
        <p:spPr>
          <a:xfrm>
            <a:off x="6186373" y="3146584"/>
            <a:ext cx="2736303" cy="461665"/>
          </a:xfrm>
          <a:prstGeom prst="rect">
            <a:avLst/>
          </a:prstGeom>
        </p:spPr>
        <p:txBody>
          <a:bodyPr vert="horz" lIns="91440" tIns="45720" rIns="91440" bIns="45720" rtlCol="0">
            <a:normAutofit/>
          </a:bodyPr>
          <a:lstStyle/>
          <a:p>
            <a:pPr algn="l" defTabSz="457207">
              <a:spcBef>
                <a:spcPts val="1000"/>
              </a:spcBef>
              <a:spcAft>
                <a:spcPts val="0"/>
              </a:spcAft>
              <a:buClr>
                <a:schemeClr val="bg2">
                  <a:lumMod val="60000"/>
                  <a:lumOff val="40000"/>
                </a:schemeClr>
              </a:buClr>
              <a:buSzPct val="100000"/>
            </a:pPr>
            <a:r>
              <a:rPr lang="zh-CN" altLang="en-US" sz="18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参与</a:t>
            </a:r>
            <a:r>
              <a:rPr lang="en-US" altLang="zh-CN" sz="18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MULTICS</a:t>
            </a:r>
            <a:r>
              <a:rPr lang="zh-CN" altLang="en-US" sz="18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的科学家</a:t>
            </a:r>
          </a:p>
        </p:txBody>
      </p:sp>
      <p:pic>
        <p:nvPicPr>
          <p:cNvPr id="11" name="图片 10"/>
          <p:cNvPicPr>
            <a:picLocks noChangeAspect="1"/>
          </p:cNvPicPr>
          <p:nvPr/>
        </p:nvPicPr>
        <p:blipFill>
          <a:blip r:embed="rId3"/>
          <a:stretch>
            <a:fillRect/>
          </a:stretch>
        </p:blipFill>
        <p:spPr>
          <a:xfrm>
            <a:off x="6114678" y="3576904"/>
            <a:ext cx="2769345" cy="1896356"/>
          </a:xfrm>
          <a:prstGeom prst="rect">
            <a:avLst/>
          </a:prstGeom>
        </p:spPr>
      </p:pic>
      <p:sp>
        <p:nvSpPr>
          <p:cNvPr id="12" name="矩形 11"/>
          <p:cNvSpPr/>
          <p:nvPr/>
        </p:nvSpPr>
        <p:spPr>
          <a:xfrm>
            <a:off x="5940139" y="5733455"/>
            <a:ext cx="3228769" cy="369332"/>
          </a:xfrm>
          <a:prstGeom prst="rect">
            <a:avLst/>
          </a:prstGeom>
        </p:spPr>
        <p:txBody>
          <a:bodyPr vert="horz" lIns="91440" tIns="45720" rIns="91440" bIns="45720" rtlCol="0">
            <a:normAutofit/>
          </a:bodyPr>
          <a:lstStyle/>
          <a:p>
            <a:pPr algn="l" defTabSz="457207">
              <a:spcBef>
                <a:spcPts val="1000"/>
              </a:spcBef>
              <a:spcAft>
                <a:spcPts val="0"/>
              </a:spcAft>
              <a:buClr>
                <a:schemeClr val="bg2">
                  <a:lumMod val="60000"/>
                  <a:lumOff val="40000"/>
                </a:schemeClr>
              </a:buClr>
              <a:buSzPct val="100000"/>
            </a:pPr>
            <a:r>
              <a:rPr lang="zh-CN" altLang="en-US" sz="18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通用公司的</a:t>
            </a:r>
            <a:r>
              <a:rPr lang="en-US" altLang="zh-CN" sz="18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GE645</a:t>
            </a:r>
            <a:r>
              <a:rPr lang="zh-CN" altLang="en-US" sz="18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大型计算机</a:t>
            </a:r>
          </a:p>
        </p:txBody>
      </p:sp>
    </p:spTree>
    <p:extLst>
      <p:ext uri="{BB962C8B-B14F-4D97-AF65-F5344CB8AC3E}">
        <p14:creationId xmlns:p14="http://schemas.microsoft.com/office/powerpoint/2010/main" val="392065162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560241"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3" name="Rectangle 2"/>
          <p:cNvSpPr txBox="1">
            <a:spLocks noRot="1" noChangeArrowheads="1"/>
          </p:cNvSpPr>
          <p:nvPr/>
        </p:nvSpPr>
        <p:spPr bwMode="auto">
          <a:xfrm>
            <a:off x="177552" y="980728"/>
            <a:ext cx="8788895" cy="822920"/>
          </a:xfrm>
          <a:prstGeom prst="rect">
            <a:avLst/>
          </a:prstGeom>
          <a:solidFill>
            <a:srgbClr val="FFFFCC"/>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lvl="0" eaLnBrk="1" hangingPunct="1">
              <a:defRPr/>
            </a:pPr>
            <a:r>
              <a:rPr lang="zh-CN" altLang="en-US" sz="3200" b="1" kern="0" dirty="0">
                <a:solidFill>
                  <a:srgbClr val="000000"/>
                </a:solidFill>
                <a:latin typeface="Arial Black"/>
                <a:ea typeface="黑体" pitchFamily="2" charset="-122"/>
              </a:rPr>
              <a:t>管程机制</a:t>
            </a:r>
            <a:endPar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endParaRPr>
          </a:p>
        </p:txBody>
      </p:sp>
      <p:sp>
        <p:nvSpPr>
          <p:cNvPr id="4" name="Rectangle 2"/>
          <p:cNvSpPr txBox="1">
            <a:spLocks noRot="1" noChangeArrowheads="1"/>
          </p:cNvSpPr>
          <p:nvPr/>
        </p:nvSpPr>
        <p:spPr bwMode="auto">
          <a:xfrm>
            <a:off x="246062" y="1789707"/>
            <a:ext cx="8540750" cy="8927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eaLnBrk="1" hangingPunct="1">
              <a:defRPr/>
            </a:pPr>
            <a:r>
              <a:rPr kumimoji="0" lang="zh-CN" altLang="en-US" sz="3600" b="1" kern="0" dirty="0">
                <a:effectLst/>
                <a:latin typeface="微软雅黑" panose="020B0503020204020204" pitchFamily="34" charset="-122"/>
                <a:ea typeface="微软雅黑" panose="020B0503020204020204" pitchFamily="34" charset="-122"/>
              </a:rPr>
              <a:t>条件变量</a:t>
            </a:r>
          </a:p>
        </p:txBody>
      </p:sp>
      <p:sp>
        <p:nvSpPr>
          <p:cNvPr id="5" name="Rectangle 3"/>
          <p:cNvSpPr txBox="1">
            <a:spLocks noRot="1" noChangeArrowheads="1"/>
          </p:cNvSpPr>
          <p:nvPr/>
        </p:nvSpPr>
        <p:spPr bwMode="auto">
          <a:xfrm>
            <a:off x="301625" y="3162994"/>
            <a:ext cx="8540750" cy="351412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eaLnBrk="1" hangingPunct="1">
              <a:lnSpc>
                <a:spcPct val="150000"/>
              </a:lnSpc>
            </a:pPr>
            <a:r>
              <a:rPr kumimoji="0" lang="zh-CN" altLang="en-US" sz="2400" b="1" kern="0" dirty="0">
                <a:latin typeface="微软雅黑" panose="020B0503020204020204" pitchFamily="34" charset="-122"/>
                <a:ea typeface="微软雅黑" panose="020B0503020204020204" pitchFamily="34" charset="-122"/>
              </a:rPr>
              <a:t>在利用管程实现</a:t>
            </a:r>
            <a:r>
              <a:rPr kumimoji="0" lang="zh-CN" altLang="en-US" sz="2400" b="1" kern="0" dirty="0">
                <a:solidFill>
                  <a:srgbClr val="FF0000"/>
                </a:solidFill>
                <a:latin typeface="微软雅黑" panose="020B0503020204020204" pitchFamily="34" charset="-122"/>
                <a:ea typeface="微软雅黑" panose="020B0503020204020204" pitchFamily="34" charset="-122"/>
              </a:rPr>
              <a:t>进程同步</a:t>
            </a:r>
            <a:r>
              <a:rPr kumimoji="0" lang="zh-CN" altLang="en-US" sz="2400" b="1" kern="0" dirty="0">
                <a:latin typeface="微软雅黑" panose="020B0503020204020204" pitchFamily="34" charset="-122"/>
                <a:ea typeface="微软雅黑" panose="020B0503020204020204" pitchFamily="34" charset="-122"/>
              </a:rPr>
              <a:t>时，必须设置两个</a:t>
            </a:r>
            <a:r>
              <a:rPr kumimoji="0" lang="zh-CN" altLang="en-US" sz="2400" b="1" kern="0" dirty="0">
                <a:solidFill>
                  <a:srgbClr val="FF0000"/>
                </a:solidFill>
                <a:latin typeface="微软雅黑" panose="020B0503020204020204" pitchFamily="34" charset="-122"/>
                <a:ea typeface="微软雅黑" panose="020B0503020204020204" pitchFamily="34" charset="-122"/>
              </a:rPr>
              <a:t>同步操作原语</a:t>
            </a:r>
            <a:r>
              <a:rPr kumimoji="0" lang="en-US" altLang="zh-CN" sz="2400" b="1" kern="0" dirty="0">
                <a:latin typeface="微软雅黑" panose="020B0503020204020204" pitchFamily="34" charset="-122"/>
                <a:ea typeface="微软雅黑" panose="020B0503020204020204" pitchFamily="34" charset="-122"/>
              </a:rPr>
              <a:t>wait</a:t>
            </a:r>
            <a:r>
              <a:rPr kumimoji="0" lang="zh-CN" altLang="en-US" sz="2400" b="1" kern="0" dirty="0">
                <a:latin typeface="微软雅黑" panose="020B0503020204020204" pitchFamily="34" charset="-122"/>
                <a:ea typeface="微软雅黑" panose="020B0503020204020204" pitchFamily="34" charset="-122"/>
              </a:rPr>
              <a:t>和</a:t>
            </a:r>
            <a:r>
              <a:rPr kumimoji="0" lang="en-US" altLang="zh-CN" sz="2400" b="1" kern="0" dirty="0">
                <a:latin typeface="微软雅黑" panose="020B0503020204020204" pitchFamily="34" charset="-122"/>
                <a:ea typeface="微软雅黑" panose="020B0503020204020204" pitchFamily="34" charset="-122"/>
              </a:rPr>
              <a:t>signal</a:t>
            </a:r>
            <a:r>
              <a:rPr kumimoji="0" lang="zh-CN" altLang="en-US" sz="2400" b="1" kern="0" dirty="0">
                <a:latin typeface="微软雅黑" panose="020B0503020204020204" pitchFamily="34" charset="-122"/>
                <a:ea typeface="微软雅黑" panose="020B0503020204020204" pitchFamily="34" charset="-122"/>
              </a:rPr>
              <a:t>。</a:t>
            </a:r>
          </a:p>
          <a:p>
            <a:pPr eaLnBrk="1" hangingPunct="1">
              <a:lnSpc>
                <a:spcPct val="150000"/>
              </a:lnSpc>
            </a:pPr>
            <a:r>
              <a:rPr kumimoji="0" lang="zh-CN" altLang="en-US" sz="2400" b="1" kern="0" dirty="0">
                <a:latin typeface="微软雅黑" panose="020B0503020204020204" pitchFamily="34" charset="-122"/>
                <a:ea typeface="微软雅黑" panose="020B0503020204020204" pitchFamily="34" charset="-122"/>
              </a:rPr>
              <a:t>当某进程</a:t>
            </a:r>
            <a:r>
              <a:rPr kumimoji="0" lang="zh-CN" altLang="en-US" sz="2400" b="1" kern="0" dirty="0">
                <a:solidFill>
                  <a:srgbClr val="FF0000"/>
                </a:solidFill>
                <a:latin typeface="微软雅黑" panose="020B0503020204020204" pitchFamily="34" charset="-122"/>
                <a:ea typeface="微软雅黑" panose="020B0503020204020204" pitchFamily="34" charset="-122"/>
              </a:rPr>
              <a:t>通过管程</a:t>
            </a:r>
            <a:r>
              <a:rPr kumimoji="0" lang="zh-CN" altLang="en-US" sz="2400" b="1" kern="0" dirty="0">
                <a:latin typeface="微软雅黑" panose="020B0503020204020204" pitchFamily="34" charset="-122"/>
                <a:ea typeface="微软雅黑" panose="020B0503020204020204" pitchFamily="34" charset="-122"/>
              </a:rPr>
              <a:t>请求获得临界资源而未能满足时，</a:t>
            </a:r>
            <a:r>
              <a:rPr kumimoji="0" lang="zh-CN" altLang="en-US" sz="2400" b="1" kern="0" dirty="0">
                <a:solidFill>
                  <a:srgbClr val="FF0000"/>
                </a:solidFill>
                <a:latin typeface="微软雅黑" panose="020B0503020204020204" pitchFamily="34" charset="-122"/>
                <a:ea typeface="微软雅黑" panose="020B0503020204020204" pitchFamily="34" charset="-122"/>
              </a:rPr>
              <a:t>管程便调用</a:t>
            </a:r>
            <a:r>
              <a:rPr kumimoji="0" lang="en-US" altLang="zh-CN" sz="2400" b="1" kern="0" dirty="0">
                <a:solidFill>
                  <a:srgbClr val="FF0000"/>
                </a:solidFill>
                <a:latin typeface="微软雅黑" panose="020B0503020204020204" pitchFamily="34" charset="-122"/>
                <a:ea typeface="微软雅黑" panose="020B0503020204020204" pitchFamily="34" charset="-122"/>
              </a:rPr>
              <a:t>wait</a:t>
            </a:r>
            <a:r>
              <a:rPr kumimoji="0" lang="zh-CN" altLang="en-US" sz="2400" b="1" kern="0" dirty="0">
                <a:solidFill>
                  <a:srgbClr val="FF0000"/>
                </a:solidFill>
                <a:latin typeface="微软雅黑" panose="020B0503020204020204" pitchFamily="34" charset="-122"/>
                <a:ea typeface="微软雅黑" panose="020B0503020204020204" pitchFamily="34" charset="-122"/>
              </a:rPr>
              <a:t>原语</a:t>
            </a:r>
            <a:r>
              <a:rPr kumimoji="0" lang="zh-CN" altLang="en-US" sz="2400" b="1" kern="0" dirty="0">
                <a:latin typeface="微软雅黑" panose="020B0503020204020204" pitchFamily="34" charset="-122"/>
                <a:ea typeface="微软雅黑" panose="020B0503020204020204" pitchFamily="34" charset="-122"/>
              </a:rPr>
              <a:t>使该进程等待，排在等待队列；</a:t>
            </a:r>
          </a:p>
          <a:p>
            <a:pPr eaLnBrk="1" hangingPunct="1">
              <a:lnSpc>
                <a:spcPct val="150000"/>
              </a:lnSpc>
            </a:pPr>
            <a:r>
              <a:rPr kumimoji="0" lang="zh-CN" altLang="en-US" sz="2400" b="1" kern="0" dirty="0">
                <a:latin typeface="微软雅黑" panose="020B0503020204020204" pitchFamily="34" charset="-122"/>
                <a:ea typeface="微软雅黑" panose="020B0503020204020204" pitchFamily="34" charset="-122"/>
              </a:rPr>
              <a:t>仅当另一进程访问完成并释放该资源之后，</a:t>
            </a:r>
            <a:r>
              <a:rPr kumimoji="0" lang="zh-CN" altLang="en-US" sz="2400" b="1" kern="0" dirty="0">
                <a:solidFill>
                  <a:srgbClr val="FF0000"/>
                </a:solidFill>
                <a:latin typeface="微软雅黑" panose="020B0503020204020204" pitchFamily="34" charset="-122"/>
                <a:ea typeface="微软雅黑" panose="020B0503020204020204" pitchFamily="34" charset="-122"/>
              </a:rPr>
              <a:t>管程才调用</a:t>
            </a:r>
            <a:r>
              <a:rPr kumimoji="0" lang="en-US" altLang="zh-CN" sz="2400" b="1" kern="0" dirty="0">
                <a:solidFill>
                  <a:srgbClr val="FF0000"/>
                </a:solidFill>
                <a:latin typeface="微软雅黑" panose="020B0503020204020204" pitchFamily="34" charset="-122"/>
                <a:ea typeface="微软雅黑" panose="020B0503020204020204" pitchFamily="34" charset="-122"/>
              </a:rPr>
              <a:t>signal</a:t>
            </a:r>
            <a:r>
              <a:rPr kumimoji="0" lang="zh-CN" altLang="en-US" sz="2400" b="1" kern="0" dirty="0">
                <a:solidFill>
                  <a:srgbClr val="FF0000"/>
                </a:solidFill>
                <a:latin typeface="微软雅黑" panose="020B0503020204020204" pitchFamily="34" charset="-122"/>
                <a:ea typeface="微软雅黑" panose="020B0503020204020204" pitchFamily="34" charset="-122"/>
              </a:rPr>
              <a:t>原语</a:t>
            </a:r>
            <a:r>
              <a:rPr kumimoji="0" lang="zh-CN" altLang="en-US" sz="2400" b="1" kern="0" dirty="0">
                <a:latin typeface="微软雅黑" panose="020B0503020204020204" pitchFamily="34" charset="-122"/>
                <a:ea typeface="微软雅黑" panose="020B0503020204020204" pitchFamily="34" charset="-122"/>
              </a:rPr>
              <a:t>，唤醒等待队列的队首进程</a:t>
            </a:r>
            <a:r>
              <a:rPr kumimoji="0" lang="zh-CN" altLang="en-US" sz="2400" kern="0" dirty="0">
                <a:latin typeface="黑体" pitchFamily="2" charset="-122"/>
                <a:ea typeface="黑体" pitchFamily="2" charset="-122"/>
              </a:rPr>
              <a:t>。</a:t>
            </a:r>
          </a:p>
        </p:txBody>
      </p:sp>
    </p:spTree>
    <p:extLst>
      <p:ext uri="{BB962C8B-B14F-4D97-AF65-F5344CB8AC3E}">
        <p14:creationId xmlns:p14="http://schemas.microsoft.com/office/powerpoint/2010/main" val="38787834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560241"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3" name="Rectangle 2"/>
          <p:cNvSpPr txBox="1">
            <a:spLocks noRot="1" noChangeArrowheads="1"/>
          </p:cNvSpPr>
          <p:nvPr/>
        </p:nvSpPr>
        <p:spPr bwMode="auto">
          <a:xfrm>
            <a:off x="177552" y="980728"/>
            <a:ext cx="8788895" cy="822920"/>
          </a:xfrm>
          <a:prstGeom prst="rect">
            <a:avLst/>
          </a:prstGeom>
          <a:solidFill>
            <a:srgbClr val="FFFFCC"/>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lvl="0" eaLnBrk="1" hangingPunct="1">
              <a:defRPr/>
            </a:pPr>
            <a:r>
              <a:rPr lang="zh-CN" altLang="en-US" sz="3200" b="1" kern="0" dirty="0">
                <a:solidFill>
                  <a:srgbClr val="000000"/>
                </a:solidFill>
                <a:latin typeface="Arial Black"/>
                <a:ea typeface="黑体" pitchFamily="2" charset="-122"/>
              </a:rPr>
              <a:t>管程机制</a:t>
            </a:r>
            <a:endPar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endParaRPr>
          </a:p>
        </p:txBody>
      </p:sp>
      <p:sp>
        <p:nvSpPr>
          <p:cNvPr id="4" name="Rectangle 2"/>
          <p:cNvSpPr txBox="1">
            <a:spLocks noRot="1" noChangeArrowheads="1"/>
          </p:cNvSpPr>
          <p:nvPr/>
        </p:nvSpPr>
        <p:spPr bwMode="auto">
          <a:xfrm>
            <a:off x="246062" y="1789707"/>
            <a:ext cx="8540750" cy="8927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eaLnBrk="1" hangingPunct="1">
              <a:defRPr/>
            </a:pPr>
            <a:r>
              <a:rPr kumimoji="0" lang="zh-CN" altLang="en-US" sz="3600" b="1" kern="0" dirty="0">
                <a:effectLst/>
                <a:latin typeface="微软雅黑" panose="020B0503020204020204" pitchFamily="34" charset="-122"/>
                <a:ea typeface="微软雅黑" panose="020B0503020204020204" pitchFamily="34" charset="-122"/>
              </a:rPr>
              <a:t>条件变量</a:t>
            </a:r>
          </a:p>
        </p:txBody>
      </p:sp>
      <p:sp>
        <p:nvSpPr>
          <p:cNvPr id="5" name="Rectangle 3"/>
          <p:cNvSpPr txBox="1">
            <a:spLocks noRot="1" noChangeArrowheads="1"/>
          </p:cNvSpPr>
          <p:nvPr/>
        </p:nvSpPr>
        <p:spPr bwMode="auto">
          <a:xfrm>
            <a:off x="301625" y="2682499"/>
            <a:ext cx="8540750" cy="39946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eaLnBrk="1" hangingPunct="1">
              <a:lnSpc>
                <a:spcPct val="150000"/>
              </a:lnSpc>
            </a:pPr>
            <a:r>
              <a:rPr kumimoji="0" lang="zh-CN" altLang="en-US" sz="1600" b="1" kern="0" dirty="0">
                <a:latin typeface="微软雅黑" panose="020B0503020204020204" pitchFamily="34" charset="-122"/>
                <a:ea typeface="微软雅黑" panose="020B0503020204020204" pitchFamily="34" charset="-122"/>
              </a:rPr>
              <a:t>考虑一种情况：当一个进程调用了管程，在管程中被阻塞或挂起，直到阻塞或挂起的原因解除，而在此期间，如果该进程不释放管程，则</a:t>
            </a:r>
            <a:r>
              <a:rPr kumimoji="0" lang="zh-CN" altLang="en-US" sz="1600" b="1" kern="0" dirty="0">
                <a:solidFill>
                  <a:srgbClr val="FF0000"/>
                </a:solidFill>
                <a:latin typeface="微软雅黑" panose="020B0503020204020204" pitchFamily="34" charset="-122"/>
                <a:ea typeface="微软雅黑" panose="020B0503020204020204" pitchFamily="34" charset="-122"/>
              </a:rPr>
              <a:t>其他进程无法进入管程，被迫长时间等待</a:t>
            </a:r>
            <a:r>
              <a:rPr kumimoji="0" lang="zh-CN" altLang="en-US" sz="1600" b="1" kern="0" dirty="0">
                <a:latin typeface="微软雅黑" panose="020B0503020204020204" pitchFamily="34" charset="-122"/>
                <a:ea typeface="微软雅黑" panose="020B0503020204020204" pitchFamily="34" charset="-122"/>
              </a:rPr>
              <a:t>。为此，引入</a:t>
            </a:r>
            <a:r>
              <a:rPr kumimoji="0" lang="zh-CN" altLang="en-US" sz="1600" b="1" kern="0" dirty="0">
                <a:solidFill>
                  <a:srgbClr val="FF0000"/>
                </a:solidFill>
                <a:latin typeface="微软雅黑" panose="020B0503020204020204" pitchFamily="34" charset="-122"/>
                <a:ea typeface="微软雅黑" panose="020B0503020204020204" pitchFamily="34" charset="-122"/>
              </a:rPr>
              <a:t>条件变量</a:t>
            </a:r>
            <a:r>
              <a:rPr kumimoji="0" lang="zh-CN" altLang="en-US" sz="1600" b="1" kern="0" dirty="0">
                <a:latin typeface="微软雅黑" panose="020B0503020204020204" pitchFamily="34" charset="-122"/>
                <a:ea typeface="微软雅黑" panose="020B0503020204020204" pitchFamily="34" charset="-122"/>
              </a:rPr>
              <a:t>。</a:t>
            </a:r>
          </a:p>
          <a:p>
            <a:pPr eaLnBrk="1" hangingPunct="1">
              <a:lnSpc>
                <a:spcPct val="150000"/>
              </a:lnSpc>
            </a:pPr>
            <a:r>
              <a:rPr kumimoji="0" lang="zh-CN" altLang="en-US" sz="1600" b="1" kern="0" dirty="0">
                <a:latin typeface="微软雅黑" panose="020B0503020204020204" pitchFamily="34" charset="-122"/>
                <a:ea typeface="微软雅黑" panose="020B0503020204020204" pitchFamily="34" charset="-122"/>
              </a:rPr>
              <a:t>表示方法：管程中对每个条件变量，都须予以说明</a:t>
            </a:r>
          </a:p>
          <a:p>
            <a:pPr eaLnBrk="1" hangingPunct="1">
              <a:lnSpc>
                <a:spcPct val="150000"/>
              </a:lnSpc>
            </a:pPr>
            <a:r>
              <a:rPr kumimoji="0" lang="zh-CN" altLang="en-US" sz="1600" b="1" kern="0" dirty="0">
                <a:latin typeface="微软雅黑" panose="020B0503020204020204" pitchFamily="34" charset="-122"/>
                <a:ea typeface="微软雅黑" panose="020B0503020204020204" pitchFamily="34" charset="-122"/>
              </a:rPr>
              <a:t>其形式为：</a:t>
            </a:r>
            <a:r>
              <a:rPr kumimoji="0" lang="en-US" altLang="zh-CN" sz="1600" b="1" kern="0" dirty="0" err="1">
                <a:latin typeface="微软雅黑" panose="020B0503020204020204" pitchFamily="34" charset="-122"/>
                <a:ea typeface="微软雅黑" panose="020B0503020204020204" pitchFamily="34" charset="-122"/>
              </a:rPr>
              <a:t>Var</a:t>
            </a:r>
            <a:r>
              <a:rPr kumimoji="0" lang="en-US" altLang="zh-CN" sz="1600" b="1" kern="0" dirty="0">
                <a:latin typeface="微软雅黑" panose="020B0503020204020204" pitchFamily="34" charset="-122"/>
                <a:ea typeface="微软雅黑" panose="020B0503020204020204" pitchFamily="34" charset="-122"/>
              </a:rPr>
              <a:t> x, y:condition</a:t>
            </a:r>
          </a:p>
          <a:p>
            <a:pPr eaLnBrk="1" hangingPunct="1">
              <a:lnSpc>
                <a:spcPct val="150000"/>
              </a:lnSpc>
            </a:pPr>
            <a:r>
              <a:rPr kumimoji="0" lang="zh-CN" altLang="en-US" sz="1600" b="1" kern="0" dirty="0">
                <a:latin typeface="微软雅黑" panose="020B0503020204020204" pitchFamily="34" charset="-122"/>
                <a:ea typeface="微软雅黑" panose="020B0503020204020204" pitchFamily="34" charset="-122"/>
              </a:rPr>
              <a:t>该变量应</a:t>
            </a:r>
            <a:r>
              <a:rPr kumimoji="0" lang="zh-CN" altLang="en-US" sz="1600" b="1" kern="0" dirty="0">
                <a:solidFill>
                  <a:srgbClr val="FF0000"/>
                </a:solidFill>
                <a:latin typeface="微软雅黑" panose="020B0503020204020204" pitchFamily="34" charset="-122"/>
                <a:ea typeface="微软雅黑" panose="020B0503020204020204" pitchFamily="34" charset="-122"/>
              </a:rPr>
              <a:t>置于</a:t>
            </a:r>
            <a:r>
              <a:rPr kumimoji="0" lang="en-US" altLang="zh-CN" sz="1600" b="1" kern="0" dirty="0">
                <a:solidFill>
                  <a:srgbClr val="FF0000"/>
                </a:solidFill>
                <a:latin typeface="微软雅黑" panose="020B0503020204020204" pitchFamily="34" charset="-122"/>
                <a:ea typeface="微软雅黑" panose="020B0503020204020204" pitchFamily="34" charset="-122"/>
              </a:rPr>
              <a:t>wait</a:t>
            </a:r>
            <a:r>
              <a:rPr kumimoji="0" lang="zh-CN" altLang="en-US" sz="1600" b="1" kern="0" dirty="0">
                <a:solidFill>
                  <a:srgbClr val="FF0000"/>
                </a:solidFill>
                <a:latin typeface="微软雅黑" panose="020B0503020204020204" pitchFamily="34" charset="-122"/>
                <a:ea typeface="微软雅黑" panose="020B0503020204020204" pitchFamily="34" charset="-122"/>
              </a:rPr>
              <a:t>和</a:t>
            </a:r>
            <a:r>
              <a:rPr kumimoji="0" lang="en-US" altLang="zh-CN" sz="1600" b="1" kern="0" dirty="0">
                <a:solidFill>
                  <a:srgbClr val="FF0000"/>
                </a:solidFill>
                <a:latin typeface="微软雅黑" panose="020B0503020204020204" pitchFamily="34" charset="-122"/>
                <a:ea typeface="微软雅黑" panose="020B0503020204020204" pitchFamily="34" charset="-122"/>
              </a:rPr>
              <a:t>signal</a:t>
            </a:r>
            <a:r>
              <a:rPr kumimoji="0" lang="zh-CN" altLang="en-US" sz="1600" b="1" kern="0" dirty="0">
                <a:solidFill>
                  <a:srgbClr val="FF0000"/>
                </a:solidFill>
                <a:latin typeface="微软雅黑" panose="020B0503020204020204" pitchFamily="34" charset="-122"/>
                <a:ea typeface="微软雅黑" panose="020B0503020204020204" pitchFamily="34" charset="-122"/>
              </a:rPr>
              <a:t>之前</a:t>
            </a:r>
            <a:r>
              <a:rPr kumimoji="0" lang="zh-CN" altLang="en-US" sz="1600" b="1" kern="0" dirty="0">
                <a:latin typeface="微软雅黑" panose="020B0503020204020204" pitchFamily="34" charset="-122"/>
                <a:ea typeface="微软雅黑" panose="020B0503020204020204" pitchFamily="34" charset="-122"/>
              </a:rPr>
              <a:t>，即可表示为</a:t>
            </a:r>
            <a:r>
              <a:rPr kumimoji="0" lang="en-US" altLang="zh-CN" sz="1600" b="1" kern="0" dirty="0" err="1">
                <a:latin typeface="微软雅黑" panose="020B0503020204020204" pitchFamily="34" charset="-122"/>
                <a:ea typeface="微软雅黑" panose="020B0503020204020204" pitchFamily="34" charset="-122"/>
              </a:rPr>
              <a:t>X.wait</a:t>
            </a:r>
            <a:r>
              <a:rPr kumimoji="0" lang="zh-CN" altLang="en-US" sz="1600" b="1" kern="0" dirty="0">
                <a:latin typeface="微软雅黑" panose="020B0503020204020204" pitchFamily="34" charset="-122"/>
                <a:ea typeface="微软雅黑" panose="020B0503020204020204" pitchFamily="34" charset="-122"/>
              </a:rPr>
              <a:t>和</a:t>
            </a:r>
            <a:r>
              <a:rPr kumimoji="0" lang="en-US" altLang="zh-CN" sz="1600" b="1" kern="0" dirty="0" err="1">
                <a:latin typeface="微软雅黑" panose="020B0503020204020204" pitchFamily="34" charset="-122"/>
                <a:ea typeface="微软雅黑" panose="020B0503020204020204" pitchFamily="34" charset="-122"/>
              </a:rPr>
              <a:t>X.signal</a:t>
            </a:r>
            <a:endParaRPr kumimoji="0" lang="en-US" altLang="zh-CN" sz="1600" b="1" kern="0" dirty="0">
              <a:latin typeface="微软雅黑" panose="020B0503020204020204" pitchFamily="34" charset="-122"/>
              <a:ea typeface="微软雅黑" panose="020B0503020204020204" pitchFamily="34" charset="-122"/>
            </a:endParaRPr>
          </a:p>
          <a:p>
            <a:pPr eaLnBrk="1" hangingPunct="1">
              <a:lnSpc>
                <a:spcPct val="150000"/>
              </a:lnSpc>
            </a:pPr>
            <a:r>
              <a:rPr kumimoji="0" lang="zh-CN" altLang="en-US" sz="1600" b="1" kern="0" dirty="0">
                <a:latin typeface="微软雅黑" panose="020B0503020204020204" pitchFamily="34" charset="-122"/>
                <a:ea typeface="微软雅黑" panose="020B0503020204020204" pitchFamily="34" charset="-122"/>
              </a:rPr>
              <a:t>正在调用管程的进程因</a:t>
            </a:r>
            <a:r>
              <a:rPr kumimoji="0" lang="en-US" altLang="zh-CN" sz="1600" b="1" kern="0" dirty="0">
                <a:latin typeface="微软雅黑" panose="020B0503020204020204" pitchFamily="34" charset="-122"/>
                <a:ea typeface="微软雅黑" panose="020B0503020204020204" pitchFamily="34" charset="-122"/>
              </a:rPr>
              <a:t>X</a:t>
            </a:r>
            <a:r>
              <a:rPr kumimoji="0" lang="zh-CN" altLang="en-US" sz="1600" b="1" kern="0" dirty="0">
                <a:latin typeface="微软雅黑" panose="020B0503020204020204" pitchFamily="34" charset="-122"/>
                <a:ea typeface="微软雅黑" panose="020B0503020204020204" pitchFamily="34" charset="-122"/>
              </a:rPr>
              <a:t>条件需要被阻塞或挂起</a:t>
            </a:r>
            <a:r>
              <a:rPr kumimoji="0" lang="en-US" altLang="zh-CN" sz="1600" b="1" kern="0" dirty="0">
                <a:latin typeface="微软雅黑" panose="020B0503020204020204" pitchFamily="34" charset="-122"/>
                <a:ea typeface="微软雅黑" panose="020B0503020204020204" pitchFamily="34" charset="-122"/>
              </a:rPr>
              <a:t>,</a:t>
            </a:r>
            <a:r>
              <a:rPr kumimoji="0" lang="zh-CN" altLang="en-US" sz="1600" b="1" kern="0" dirty="0">
                <a:latin typeface="微软雅黑" panose="020B0503020204020204" pitchFamily="34" charset="-122"/>
                <a:ea typeface="微软雅黑" panose="020B0503020204020204" pitchFamily="34" charset="-122"/>
              </a:rPr>
              <a:t>则</a:t>
            </a:r>
            <a:r>
              <a:rPr kumimoji="0" lang="zh-CN" altLang="en-US" sz="1600" b="1" kern="0" dirty="0">
                <a:solidFill>
                  <a:srgbClr val="FF0000"/>
                </a:solidFill>
                <a:latin typeface="微软雅黑" panose="020B0503020204020204" pitchFamily="34" charset="-122"/>
                <a:ea typeface="微软雅黑" panose="020B0503020204020204" pitchFamily="34" charset="-122"/>
              </a:rPr>
              <a:t>调用</a:t>
            </a:r>
            <a:r>
              <a:rPr kumimoji="0" lang="en-US" altLang="zh-CN" sz="1600" b="1" kern="0" dirty="0" err="1">
                <a:solidFill>
                  <a:srgbClr val="FF0000"/>
                </a:solidFill>
                <a:latin typeface="微软雅黑" panose="020B0503020204020204" pitchFamily="34" charset="-122"/>
                <a:ea typeface="微软雅黑" panose="020B0503020204020204" pitchFamily="34" charset="-122"/>
              </a:rPr>
              <a:t>X.wait</a:t>
            </a:r>
            <a:r>
              <a:rPr kumimoji="0" lang="zh-CN" altLang="en-US" sz="1600" b="1" kern="0" dirty="0">
                <a:latin typeface="微软雅黑" panose="020B0503020204020204" pitchFamily="34" charset="-122"/>
                <a:ea typeface="微软雅黑" panose="020B0503020204020204" pitchFamily="34" charset="-122"/>
              </a:rPr>
              <a:t>将自己插入到</a:t>
            </a:r>
            <a:r>
              <a:rPr kumimoji="0" lang="en-US" altLang="zh-CN" sz="1600" b="1" kern="0" dirty="0">
                <a:latin typeface="微软雅黑" panose="020B0503020204020204" pitchFamily="34" charset="-122"/>
                <a:ea typeface="微软雅黑" panose="020B0503020204020204" pitchFamily="34" charset="-122"/>
              </a:rPr>
              <a:t>X</a:t>
            </a:r>
            <a:r>
              <a:rPr kumimoji="0" lang="zh-CN" altLang="en-US" sz="1600" b="1" kern="0" dirty="0">
                <a:latin typeface="微软雅黑" panose="020B0503020204020204" pitchFamily="34" charset="-122"/>
                <a:ea typeface="微软雅黑" panose="020B0503020204020204" pitchFamily="34" charset="-122"/>
              </a:rPr>
              <a:t>条件的等待队列，并释放管程，直到</a:t>
            </a:r>
            <a:r>
              <a:rPr kumimoji="0" lang="en-US" altLang="zh-CN" sz="1600" b="1" kern="0" dirty="0">
                <a:latin typeface="微软雅黑" panose="020B0503020204020204" pitchFamily="34" charset="-122"/>
                <a:ea typeface="微软雅黑" panose="020B0503020204020204" pitchFamily="34" charset="-122"/>
              </a:rPr>
              <a:t>X</a:t>
            </a:r>
            <a:r>
              <a:rPr kumimoji="0" lang="zh-CN" altLang="en-US" sz="1600" b="1" kern="0" dirty="0">
                <a:latin typeface="微软雅黑" panose="020B0503020204020204" pitchFamily="34" charset="-122"/>
                <a:ea typeface="微软雅黑" panose="020B0503020204020204" pitchFamily="34" charset="-122"/>
              </a:rPr>
              <a:t>条件变化</a:t>
            </a:r>
          </a:p>
          <a:p>
            <a:pPr eaLnBrk="1" hangingPunct="1">
              <a:lnSpc>
                <a:spcPct val="150000"/>
              </a:lnSpc>
            </a:pPr>
            <a:r>
              <a:rPr kumimoji="0" lang="zh-CN" altLang="en-US" sz="1600" b="1" kern="0" dirty="0">
                <a:latin typeface="微软雅黑" panose="020B0503020204020204" pitchFamily="34" charset="-122"/>
                <a:ea typeface="微软雅黑" panose="020B0503020204020204" pitchFamily="34" charset="-122"/>
              </a:rPr>
              <a:t>正在调用管程的进程发现</a:t>
            </a:r>
            <a:r>
              <a:rPr kumimoji="0" lang="en-US" altLang="zh-CN" sz="1600" b="1" kern="0" dirty="0">
                <a:latin typeface="微软雅黑" panose="020B0503020204020204" pitchFamily="34" charset="-122"/>
                <a:ea typeface="微软雅黑" panose="020B0503020204020204" pitchFamily="34" charset="-122"/>
              </a:rPr>
              <a:t>X</a:t>
            </a:r>
            <a:r>
              <a:rPr kumimoji="0" lang="zh-CN" altLang="en-US" sz="1600" b="1" kern="0" dirty="0">
                <a:latin typeface="微软雅黑" panose="020B0503020204020204" pitchFamily="34" charset="-122"/>
                <a:ea typeface="微软雅黑" panose="020B0503020204020204" pitchFamily="34" charset="-122"/>
              </a:rPr>
              <a:t>条件发生了变化，则</a:t>
            </a:r>
            <a:r>
              <a:rPr kumimoji="0" lang="zh-CN" altLang="en-US" sz="1600" b="1" kern="0" dirty="0">
                <a:solidFill>
                  <a:srgbClr val="FF0000"/>
                </a:solidFill>
                <a:latin typeface="微软雅黑" panose="020B0503020204020204" pitchFamily="34" charset="-122"/>
                <a:ea typeface="微软雅黑" panose="020B0503020204020204" pitchFamily="34" charset="-122"/>
              </a:rPr>
              <a:t>调用</a:t>
            </a:r>
            <a:r>
              <a:rPr kumimoji="0" lang="en-US" altLang="zh-CN" sz="1600" b="1" kern="0" dirty="0" err="1">
                <a:solidFill>
                  <a:srgbClr val="FF0000"/>
                </a:solidFill>
                <a:latin typeface="微软雅黑" panose="020B0503020204020204" pitchFamily="34" charset="-122"/>
                <a:ea typeface="微软雅黑" panose="020B0503020204020204" pitchFamily="34" charset="-122"/>
              </a:rPr>
              <a:t>X.signal</a:t>
            </a:r>
            <a:r>
              <a:rPr kumimoji="0" lang="zh-CN" altLang="en-US" sz="1600" b="1" kern="0" dirty="0">
                <a:latin typeface="微软雅黑" panose="020B0503020204020204" pitchFamily="34" charset="-122"/>
                <a:ea typeface="微软雅黑" panose="020B0503020204020204" pitchFamily="34" charset="-122"/>
              </a:rPr>
              <a:t>，重新启动一个因</a:t>
            </a:r>
            <a:r>
              <a:rPr kumimoji="0" lang="en-US" altLang="zh-CN" sz="1600" b="1" kern="0" dirty="0">
                <a:latin typeface="微软雅黑" panose="020B0503020204020204" pitchFamily="34" charset="-122"/>
                <a:ea typeface="微软雅黑" panose="020B0503020204020204" pitchFamily="34" charset="-122"/>
              </a:rPr>
              <a:t>X</a:t>
            </a:r>
            <a:r>
              <a:rPr kumimoji="0" lang="zh-CN" altLang="en-US" sz="1600" b="1" kern="0" dirty="0">
                <a:latin typeface="微软雅黑" panose="020B0503020204020204" pitchFamily="34" charset="-122"/>
                <a:ea typeface="微软雅黑" panose="020B0503020204020204" pitchFamily="34" charset="-122"/>
              </a:rPr>
              <a:t>条件而阻塞或挂起的进程。</a:t>
            </a:r>
          </a:p>
        </p:txBody>
      </p:sp>
    </p:spTree>
    <p:extLst>
      <p:ext uri="{BB962C8B-B14F-4D97-AF65-F5344CB8AC3E}">
        <p14:creationId xmlns:p14="http://schemas.microsoft.com/office/powerpoint/2010/main" val="369302102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584577"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4" name="内容占位符 2"/>
          <p:cNvSpPr txBox="1">
            <a:spLocks/>
          </p:cNvSpPr>
          <p:nvPr/>
        </p:nvSpPr>
        <p:spPr bwMode="auto">
          <a:xfrm>
            <a:off x="323528" y="1268760"/>
            <a:ext cx="8640960"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a:lnSpc>
                <a:spcPct val="150000"/>
              </a:lnSpc>
              <a:spcBef>
                <a:spcPct val="0"/>
              </a:spcBef>
            </a:pPr>
            <a:r>
              <a:rPr kumimoji="0" lang="zh-CN" altLang="en-US" sz="2200" b="1" kern="0" dirty="0">
                <a:latin typeface="微软雅黑" panose="020B0503020204020204" pitchFamily="34" charset="-122"/>
                <a:ea typeface="微软雅黑" panose="020B0503020204020204" pitchFamily="34" charset="-122"/>
              </a:rPr>
              <a:t>互斥：</a:t>
            </a:r>
            <a:endParaRPr kumimoji="0" lang="en-US" altLang="zh-CN" sz="2200" b="1" kern="0" dirty="0">
              <a:latin typeface="微软雅黑" panose="020B0503020204020204" pitchFamily="34" charset="-122"/>
              <a:ea typeface="微软雅黑" panose="020B0503020204020204" pitchFamily="34" charset="-122"/>
            </a:endParaRPr>
          </a:p>
          <a:p>
            <a:pPr lvl="1">
              <a:lnSpc>
                <a:spcPct val="150000"/>
              </a:lnSpc>
              <a:spcBef>
                <a:spcPct val="0"/>
              </a:spcBef>
            </a:pPr>
            <a:r>
              <a:rPr kumimoji="0" lang="zh-CN" altLang="en-US" sz="2200" b="1" kern="0" dirty="0">
                <a:latin typeface="微软雅黑" panose="020B0503020204020204" pitchFamily="34" charset="-122"/>
                <a:ea typeface="微软雅黑" panose="020B0503020204020204" pitchFamily="34" charset="-122"/>
              </a:rPr>
              <a:t>管程的特性，使它们能有效的完成互斥。进入管程时的互斥由编译器负责，写管程的人无需关心</a:t>
            </a:r>
            <a:endParaRPr kumimoji="0" lang="en-US" altLang="zh-CN" sz="2200" b="1" kern="0" dirty="0">
              <a:latin typeface="微软雅黑" panose="020B0503020204020204" pitchFamily="34" charset="-122"/>
              <a:ea typeface="微软雅黑" panose="020B0503020204020204" pitchFamily="34" charset="-122"/>
            </a:endParaRPr>
          </a:p>
          <a:p>
            <a:pPr>
              <a:lnSpc>
                <a:spcPct val="150000"/>
              </a:lnSpc>
              <a:spcBef>
                <a:spcPct val="0"/>
              </a:spcBef>
            </a:pPr>
            <a:r>
              <a:rPr kumimoji="0" lang="zh-CN" altLang="en-US" sz="2200" b="1" kern="0" dirty="0">
                <a:latin typeface="微软雅黑" panose="020B0503020204020204" pitchFamily="34" charset="-122"/>
                <a:ea typeface="微软雅黑" panose="020B0503020204020204" pitchFamily="34" charset="-122"/>
              </a:rPr>
              <a:t>同步：</a:t>
            </a:r>
            <a:endParaRPr kumimoji="0" lang="en-US" altLang="zh-CN" sz="2200" b="1" kern="0" dirty="0">
              <a:latin typeface="微软雅黑" panose="020B0503020204020204" pitchFamily="34" charset="-122"/>
              <a:ea typeface="微软雅黑" panose="020B0503020204020204" pitchFamily="34" charset="-122"/>
            </a:endParaRPr>
          </a:p>
          <a:p>
            <a:pPr lvl="1">
              <a:lnSpc>
                <a:spcPct val="150000"/>
              </a:lnSpc>
              <a:spcBef>
                <a:spcPct val="0"/>
              </a:spcBef>
            </a:pPr>
            <a:r>
              <a:rPr kumimoji="0" lang="zh-CN" altLang="en-US" sz="2200" b="1" kern="0" dirty="0">
                <a:latin typeface="微软雅黑" panose="020B0503020204020204" pitchFamily="34" charset="-122"/>
                <a:ea typeface="微软雅黑" panose="020B0503020204020204" pitchFamily="34" charset="-122"/>
              </a:rPr>
              <a:t>条件变量及两个相关操作</a:t>
            </a:r>
            <a:r>
              <a:rPr kumimoji="0" lang="en-US" altLang="zh-CN" sz="2200" b="1" kern="0" dirty="0">
                <a:latin typeface="微软雅黑" panose="020B0503020204020204" pitchFamily="34" charset="-122"/>
                <a:ea typeface="微软雅黑" panose="020B0503020204020204" pitchFamily="34" charset="-122"/>
              </a:rPr>
              <a:t>wait</a:t>
            </a:r>
            <a:r>
              <a:rPr kumimoji="0" lang="zh-CN" altLang="en-US" sz="2200" b="1" kern="0" dirty="0">
                <a:latin typeface="微软雅黑" panose="020B0503020204020204" pitchFamily="34" charset="-122"/>
                <a:ea typeface="微软雅黑" panose="020B0503020204020204" pitchFamily="34" charset="-122"/>
              </a:rPr>
              <a:t>和</a:t>
            </a:r>
            <a:r>
              <a:rPr kumimoji="0" lang="en-US" altLang="zh-CN" sz="2200" b="1" kern="0" dirty="0">
                <a:latin typeface="微软雅黑" panose="020B0503020204020204" pitchFamily="34" charset="-122"/>
                <a:ea typeface="微软雅黑" panose="020B0503020204020204" pitchFamily="34" charset="-122"/>
              </a:rPr>
              <a:t>signal</a:t>
            </a:r>
          </a:p>
          <a:p>
            <a:pPr lvl="1">
              <a:lnSpc>
                <a:spcPct val="150000"/>
              </a:lnSpc>
              <a:spcBef>
                <a:spcPct val="0"/>
              </a:spcBef>
            </a:pPr>
            <a:r>
              <a:rPr kumimoji="0" lang="zh-CN" altLang="en-US" sz="2200" b="1" kern="0" dirty="0">
                <a:latin typeface="微软雅黑" panose="020B0503020204020204" pitchFamily="34" charset="-122"/>
                <a:ea typeface="微软雅黑" panose="020B0503020204020204" pitchFamily="34" charset="-122"/>
              </a:rPr>
              <a:t>条件变量（</a:t>
            </a:r>
            <a:r>
              <a:rPr kumimoji="0" lang="en-US" altLang="zh-CN" sz="2200" b="1" kern="0" dirty="0">
                <a:latin typeface="微软雅黑" panose="020B0503020204020204" pitchFamily="34" charset="-122"/>
                <a:ea typeface="微软雅黑" panose="020B0503020204020204" pitchFamily="34" charset="-122"/>
              </a:rPr>
              <a:t>condition variables</a:t>
            </a:r>
            <a:r>
              <a:rPr kumimoji="0" lang="zh-CN" altLang="en-US" sz="2200" b="1" kern="0" dirty="0">
                <a:latin typeface="微软雅黑" panose="020B0503020204020204" pitchFamily="34" charset="-122"/>
                <a:ea typeface="微软雅黑" panose="020B0503020204020204" pitchFamily="34" charset="-122"/>
              </a:rPr>
              <a:t>）</a:t>
            </a:r>
            <a:r>
              <a:rPr kumimoji="0" lang="en-US" altLang="zh-CN" sz="2200" b="1" kern="0" dirty="0">
                <a:latin typeface="微软雅黑" panose="020B0503020204020204" pitchFamily="34" charset="-122"/>
                <a:ea typeface="微软雅黑" panose="020B0503020204020204" pitchFamily="34" charset="-122"/>
              </a:rPr>
              <a:t>x </a:t>
            </a:r>
            <a:r>
              <a:rPr kumimoji="0" lang="zh-CN" altLang="en-US" sz="2200" b="1" kern="0" dirty="0">
                <a:latin typeface="微软雅黑" panose="020B0503020204020204" pitchFamily="34" charset="-122"/>
                <a:ea typeface="微软雅黑" panose="020B0503020204020204" pitchFamily="34" charset="-122"/>
              </a:rPr>
              <a:t>：表示等待原因。</a:t>
            </a:r>
            <a:endParaRPr kumimoji="0" lang="en-US" altLang="zh-CN" sz="2200" b="1" kern="0" dirty="0">
              <a:latin typeface="微软雅黑" panose="020B0503020204020204" pitchFamily="34" charset="-122"/>
              <a:ea typeface="微软雅黑" panose="020B0503020204020204" pitchFamily="34" charset="-122"/>
            </a:endParaRPr>
          </a:p>
          <a:p>
            <a:pPr lvl="1">
              <a:lnSpc>
                <a:spcPct val="150000"/>
              </a:lnSpc>
              <a:spcBef>
                <a:spcPct val="0"/>
              </a:spcBef>
            </a:pPr>
            <a:r>
              <a:rPr kumimoji="0" lang="en-US" altLang="zh-CN" sz="2200" b="1" kern="0" dirty="0" err="1">
                <a:latin typeface="微软雅黑" panose="020B0503020204020204" pitchFamily="34" charset="-122"/>
                <a:ea typeface="微软雅黑" panose="020B0503020204020204" pitchFamily="34" charset="-122"/>
              </a:rPr>
              <a:t>x.wait</a:t>
            </a:r>
            <a:r>
              <a:rPr kumimoji="0" lang="zh-CN" altLang="en-US" sz="2200" b="1" kern="0" dirty="0">
                <a:latin typeface="微软雅黑" panose="020B0503020204020204" pitchFamily="34" charset="-122"/>
                <a:ea typeface="微软雅黑" panose="020B0503020204020204" pitchFamily="34" charset="-122"/>
              </a:rPr>
              <a:t>：执行该操作的进程阻塞，直至其它进程执行</a:t>
            </a:r>
            <a:r>
              <a:rPr kumimoji="0" lang="en-US" altLang="zh-CN" sz="2200" b="1" kern="0" dirty="0" err="1">
                <a:latin typeface="微软雅黑" panose="020B0503020204020204" pitchFamily="34" charset="-122"/>
                <a:ea typeface="微软雅黑" panose="020B0503020204020204" pitchFamily="34" charset="-122"/>
              </a:rPr>
              <a:t>x.signal</a:t>
            </a:r>
            <a:endParaRPr kumimoji="0" lang="en-US" altLang="zh-CN" sz="2200" b="1" kern="0" dirty="0">
              <a:latin typeface="微软雅黑" panose="020B0503020204020204" pitchFamily="34" charset="-122"/>
              <a:ea typeface="微软雅黑" panose="020B0503020204020204" pitchFamily="34" charset="-122"/>
            </a:endParaRPr>
          </a:p>
          <a:p>
            <a:pPr lvl="1">
              <a:lnSpc>
                <a:spcPct val="150000"/>
              </a:lnSpc>
              <a:spcBef>
                <a:spcPct val="0"/>
              </a:spcBef>
            </a:pPr>
            <a:r>
              <a:rPr kumimoji="0" lang="en-US" altLang="zh-CN" sz="2200" b="1" kern="0" dirty="0" err="1">
                <a:latin typeface="微软雅黑" panose="020B0503020204020204" pitchFamily="34" charset="-122"/>
                <a:ea typeface="微软雅黑" panose="020B0503020204020204" pitchFamily="34" charset="-122"/>
              </a:rPr>
              <a:t>x.signal</a:t>
            </a:r>
            <a:r>
              <a:rPr kumimoji="0" lang="zh-CN" altLang="en-US" sz="2200" b="1" kern="0" dirty="0">
                <a:latin typeface="微软雅黑" panose="020B0503020204020204" pitchFamily="34" charset="-122"/>
                <a:ea typeface="微软雅黑" panose="020B0503020204020204" pitchFamily="34" charset="-122"/>
              </a:rPr>
              <a:t>：唤醒</a:t>
            </a:r>
            <a:r>
              <a:rPr kumimoji="0" lang="en-US" altLang="zh-CN" sz="2200" b="1" kern="0" dirty="0">
                <a:latin typeface="微软雅黑" panose="020B0503020204020204" pitchFamily="34" charset="-122"/>
                <a:ea typeface="微软雅黑" panose="020B0503020204020204" pitchFamily="34" charset="-122"/>
              </a:rPr>
              <a:t>x</a:t>
            </a:r>
            <a:r>
              <a:rPr kumimoji="0" lang="zh-CN" altLang="en-US" sz="2200" b="1" kern="0" dirty="0">
                <a:latin typeface="微软雅黑" panose="020B0503020204020204" pitchFamily="34" charset="-122"/>
                <a:ea typeface="微软雅黑" panose="020B0503020204020204" pitchFamily="34" charset="-122"/>
              </a:rPr>
              <a:t>等待队列中的一个进程。如果</a:t>
            </a:r>
            <a:r>
              <a:rPr kumimoji="0" lang="en-US" altLang="zh-CN" sz="2200" b="1" kern="0" dirty="0">
                <a:latin typeface="微软雅黑" panose="020B0503020204020204" pitchFamily="34" charset="-122"/>
                <a:ea typeface="微软雅黑" panose="020B0503020204020204" pitchFamily="34" charset="-122"/>
              </a:rPr>
              <a:t>x</a:t>
            </a:r>
            <a:r>
              <a:rPr kumimoji="0" lang="zh-CN" altLang="en-US" sz="2200" b="1" kern="0" dirty="0">
                <a:latin typeface="微软雅黑" panose="020B0503020204020204" pitchFamily="34" charset="-122"/>
                <a:ea typeface="微软雅黑" panose="020B0503020204020204" pitchFamily="34" charset="-122"/>
              </a:rPr>
              <a:t>等待队列中无进程阻塞，该操作不产生任何作用。</a:t>
            </a:r>
          </a:p>
          <a:p>
            <a:pPr>
              <a:lnSpc>
                <a:spcPct val="150000"/>
              </a:lnSpc>
              <a:spcBef>
                <a:spcPct val="0"/>
              </a:spcBef>
            </a:pPr>
            <a:endParaRPr kumimoji="0" lang="zh-CN" altLang="en-US" sz="2200" kern="0" dirty="0">
              <a:latin typeface="黑体" pitchFamily="2" charset="-122"/>
              <a:ea typeface="黑体" pitchFamily="2" charset="-122"/>
            </a:endParaRPr>
          </a:p>
        </p:txBody>
      </p:sp>
    </p:spTree>
    <p:extLst>
      <p:ext uri="{BB962C8B-B14F-4D97-AF65-F5344CB8AC3E}">
        <p14:creationId xmlns:p14="http://schemas.microsoft.com/office/powerpoint/2010/main" val="278251385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656585"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5" name="内容占位符 2"/>
          <p:cNvSpPr txBox="1">
            <a:spLocks/>
          </p:cNvSpPr>
          <p:nvPr/>
        </p:nvSpPr>
        <p:spPr bwMode="auto">
          <a:xfrm>
            <a:off x="323528" y="1700808"/>
            <a:ext cx="8540750" cy="39170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r>
              <a:rPr kumimoji="0" lang="zh-CN" altLang="en-US" sz="2400" b="1" kern="0" dirty="0">
                <a:latin typeface="微软雅黑" panose="020B0503020204020204" pitchFamily="34" charset="-122"/>
                <a:ea typeface="微软雅黑" panose="020B0503020204020204" pitchFamily="34" charset="-122"/>
              </a:rPr>
              <a:t>说明：</a:t>
            </a:r>
            <a:endParaRPr kumimoji="0" lang="en-US" altLang="zh-CN" sz="2400" b="1" kern="0" dirty="0">
              <a:latin typeface="微软雅黑" panose="020B0503020204020204" pitchFamily="34" charset="-122"/>
              <a:ea typeface="微软雅黑" panose="020B0503020204020204" pitchFamily="34" charset="-122"/>
            </a:endParaRPr>
          </a:p>
          <a:p>
            <a:pPr lvl="1">
              <a:lnSpc>
                <a:spcPct val="150000"/>
              </a:lnSpc>
            </a:pPr>
            <a:r>
              <a:rPr kumimoji="0" lang="zh-CN" altLang="en-US" sz="2000" b="1" kern="0" dirty="0">
                <a:latin typeface="微软雅黑" panose="020B0503020204020204" pitchFamily="34" charset="-122"/>
                <a:ea typeface="微软雅黑" panose="020B0503020204020204" pitchFamily="34" charset="-122"/>
              </a:rPr>
              <a:t>进程</a:t>
            </a:r>
            <a:r>
              <a:rPr kumimoji="0" lang="en-US" altLang="zh-CN" sz="2000" b="1" kern="0" dirty="0">
                <a:latin typeface="微软雅黑" panose="020B0503020204020204" pitchFamily="34" charset="-122"/>
                <a:ea typeface="微软雅黑" panose="020B0503020204020204" pitchFamily="34" charset="-122"/>
              </a:rPr>
              <a:t>Q</a:t>
            </a:r>
            <a:r>
              <a:rPr kumimoji="0" lang="zh-CN" altLang="en-US" sz="2000" b="1" kern="0" dirty="0">
                <a:latin typeface="微软雅黑" panose="020B0503020204020204" pitchFamily="34" charset="-122"/>
                <a:ea typeface="微软雅黑" panose="020B0503020204020204" pitchFamily="34" charset="-122"/>
              </a:rPr>
              <a:t>因执行</a:t>
            </a:r>
            <a:r>
              <a:rPr kumimoji="0" lang="en-US" altLang="zh-CN" sz="2000" b="1" kern="0" dirty="0" err="1">
                <a:latin typeface="微软雅黑" panose="020B0503020204020204" pitchFamily="34" charset="-122"/>
                <a:ea typeface="微软雅黑" panose="020B0503020204020204" pitchFamily="34" charset="-122"/>
              </a:rPr>
              <a:t>x.wait</a:t>
            </a:r>
            <a:r>
              <a:rPr kumimoji="0" lang="zh-CN" altLang="en-US" sz="2000" b="1" kern="0" dirty="0">
                <a:latin typeface="微软雅黑" panose="020B0503020204020204" pitchFamily="34" charset="-122"/>
                <a:ea typeface="微软雅黑" panose="020B0503020204020204" pitchFamily="34" charset="-122"/>
              </a:rPr>
              <a:t>处于阻塞状态，后来进程</a:t>
            </a:r>
            <a:r>
              <a:rPr kumimoji="0" lang="en-US" altLang="zh-CN" sz="2000" b="1" kern="0" dirty="0">
                <a:latin typeface="微软雅黑" panose="020B0503020204020204" pitchFamily="34" charset="-122"/>
                <a:ea typeface="微软雅黑" panose="020B0503020204020204" pitchFamily="34" charset="-122"/>
              </a:rPr>
              <a:t>P</a:t>
            </a:r>
            <a:r>
              <a:rPr kumimoji="0" lang="zh-CN" altLang="en-US" sz="2000" b="1" kern="0" dirty="0">
                <a:latin typeface="微软雅黑" panose="020B0503020204020204" pitchFamily="34" charset="-122"/>
                <a:ea typeface="微软雅黑" panose="020B0503020204020204" pitchFamily="34" charset="-122"/>
              </a:rPr>
              <a:t>执行了</a:t>
            </a:r>
            <a:r>
              <a:rPr kumimoji="0" lang="en-US" altLang="zh-CN" sz="2000" b="1" kern="0" dirty="0" err="1">
                <a:latin typeface="微软雅黑" panose="020B0503020204020204" pitchFamily="34" charset="-122"/>
                <a:ea typeface="微软雅黑" panose="020B0503020204020204" pitchFamily="34" charset="-122"/>
              </a:rPr>
              <a:t>x.signal</a:t>
            </a:r>
            <a:r>
              <a:rPr kumimoji="0" lang="zh-CN" altLang="en-US" sz="2000" b="1" kern="0" dirty="0">
                <a:latin typeface="微软雅黑" panose="020B0503020204020204" pitchFamily="34" charset="-122"/>
                <a:ea typeface="微软雅黑" panose="020B0503020204020204" pitchFamily="34" charset="-122"/>
              </a:rPr>
              <a:t>而将进程</a:t>
            </a:r>
            <a:r>
              <a:rPr kumimoji="0" lang="en-US" altLang="zh-CN" sz="2000" b="1" kern="0" dirty="0">
                <a:latin typeface="微软雅黑" panose="020B0503020204020204" pitchFamily="34" charset="-122"/>
                <a:ea typeface="微软雅黑" panose="020B0503020204020204" pitchFamily="34" charset="-122"/>
              </a:rPr>
              <a:t>Q</a:t>
            </a:r>
            <a:r>
              <a:rPr kumimoji="0" lang="zh-CN" altLang="en-US" sz="2000" b="1" kern="0" dirty="0">
                <a:latin typeface="微软雅黑" panose="020B0503020204020204" pitchFamily="34" charset="-122"/>
                <a:ea typeface="微软雅黑" panose="020B0503020204020204" pitchFamily="34" charset="-122"/>
              </a:rPr>
              <a:t>唤醒。为了</a:t>
            </a:r>
            <a:r>
              <a:rPr kumimoji="0" lang="zh-CN" altLang="en-US" sz="2000" b="1" kern="0" dirty="0">
                <a:solidFill>
                  <a:srgbClr val="FF0000"/>
                </a:solidFill>
                <a:latin typeface="微软雅黑" panose="020B0503020204020204" pitchFamily="34" charset="-122"/>
                <a:ea typeface="微软雅黑" panose="020B0503020204020204" pitchFamily="34" charset="-122"/>
              </a:rPr>
              <a:t>避免管程中同时有两个活跃进程，</a:t>
            </a:r>
            <a:r>
              <a:rPr kumimoji="0" lang="zh-CN" altLang="en-US" sz="2000" b="1" kern="0" dirty="0">
                <a:latin typeface="微软雅黑" panose="020B0503020204020204" pitchFamily="34" charset="-122"/>
                <a:ea typeface="微软雅黑" panose="020B0503020204020204" pitchFamily="34" charset="-122"/>
              </a:rPr>
              <a:t>需要有一条规则来决定让</a:t>
            </a:r>
            <a:r>
              <a:rPr kumimoji="0" lang="en-US" altLang="zh-CN" sz="2000" b="1" kern="0" dirty="0">
                <a:latin typeface="微软雅黑" panose="020B0503020204020204" pitchFamily="34" charset="-122"/>
                <a:ea typeface="微软雅黑" panose="020B0503020204020204" pitchFamily="34" charset="-122"/>
              </a:rPr>
              <a:t>P</a:t>
            </a:r>
            <a:r>
              <a:rPr kumimoji="0" lang="zh-CN" altLang="en-US" sz="2000" b="1" kern="0" dirty="0">
                <a:latin typeface="微软雅黑" panose="020B0503020204020204" pitchFamily="34" charset="-122"/>
                <a:ea typeface="微软雅黑" panose="020B0503020204020204" pitchFamily="34" charset="-122"/>
              </a:rPr>
              <a:t>和</a:t>
            </a:r>
            <a:r>
              <a:rPr kumimoji="0" lang="en-US" altLang="zh-CN" sz="2000" b="1" kern="0" dirty="0">
                <a:latin typeface="微软雅黑" panose="020B0503020204020204" pitchFamily="34" charset="-122"/>
                <a:ea typeface="微软雅黑" panose="020B0503020204020204" pitchFamily="34" charset="-122"/>
              </a:rPr>
              <a:t>Q</a:t>
            </a:r>
            <a:r>
              <a:rPr kumimoji="0" lang="zh-CN" altLang="en-US" sz="2000" b="1" kern="0" dirty="0">
                <a:latin typeface="微软雅黑" panose="020B0503020204020204" pitchFamily="34" charset="-122"/>
                <a:ea typeface="微软雅黑" panose="020B0503020204020204" pitchFamily="34" charset="-122"/>
              </a:rPr>
              <a:t>谁执行、谁等待。</a:t>
            </a:r>
            <a:endParaRPr kumimoji="0" lang="en-US" altLang="zh-CN" sz="2000" b="1" kern="0" dirty="0">
              <a:latin typeface="微软雅黑" panose="020B0503020204020204" pitchFamily="34" charset="-122"/>
              <a:ea typeface="微软雅黑" panose="020B0503020204020204" pitchFamily="34" charset="-122"/>
            </a:endParaRPr>
          </a:p>
          <a:p>
            <a:pPr lvl="1">
              <a:lnSpc>
                <a:spcPct val="150000"/>
              </a:lnSpc>
            </a:pPr>
            <a:r>
              <a:rPr kumimoji="0" lang="zh-CN" altLang="en-US" sz="2000" b="1" kern="0" dirty="0">
                <a:solidFill>
                  <a:srgbClr val="FF0000"/>
                </a:solidFill>
                <a:latin typeface="微软雅黑" panose="020B0503020204020204" pitchFamily="34" charset="-122"/>
                <a:ea typeface="微软雅黑" panose="020B0503020204020204" pitchFamily="34" charset="-122"/>
              </a:rPr>
              <a:t>处理方式</a:t>
            </a:r>
            <a:r>
              <a:rPr kumimoji="0" lang="en-US" altLang="zh-CN" sz="2000" b="1" kern="0" dirty="0">
                <a:solidFill>
                  <a:srgbClr val="FF0000"/>
                </a:solidFill>
                <a:latin typeface="微软雅黑" panose="020B0503020204020204" pitchFamily="34" charset="-122"/>
                <a:ea typeface="微软雅黑" panose="020B0503020204020204" pitchFamily="34" charset="-122"/>
              </a:rPr>
              <a:t>1</a:t>
            </a:r>
            <a:r>
              <a:rPr kumimoji="0" lang="zh-CN" altLang="en-US" sz="2000" b="1" kern="0" dirty="0">
                <a:latin typeface="微软雅黑" panose="020B0503020204020204" pitchFamily="34" charset="-122"/>
                <a:ea typeface="微软雅黑" panose="020B0503020204020204" pitchFamily="34" charset="-122"/>
              </a:rPr>
              <a:t>：</a:t>
            </a:r>
            <a:r>
              <a:rPr kumimoji="0" lang="en-US" altLang="zh-CN" sz="2000" b="1" kern="0" dirty="0">
                <a:latin typeface="微软雅黑" panose="020B0503020204020204" pitchFamily="34" charset="-122"/>
                <a:ea typeface="微软雅黑" panose="020B0503020204020204" pitchFamily="34" charset="-122"/>
              </a:rPr>
              <a:t>P</a:t>
            </a:r>
            <a:r>
              <a:rPr kumimoji="0" lang="zh-CN" altLang="en-US" sz="2000" b="1" kern="0" dirty="0">
                <a:latin typeface="微软雅黑" panose="020B0503020204020204" pitchFamily="34" charset="-122"/>
                <a:ea typeface="微软雅黑" panose="020B0503020204020204" pitchFamily="34" charset="-122"/>
              </a:rPr>
              <a:t>执行；</a:t>
            </a:r>
            <a:r>
              <a:rPr kumimoji="0" lang="en-US" altLang="zh-CN" sz="2000" b="1" kern="0" dirty="0">
                <a:latin typeface="微软雅黑" panose="020B0503020204020204" pitchFamily="34" charset="-122"/>
                <a:ea typeface="微软雅黑" panose="020B0503020204020204" pitchFamily="34" charset="-122"/>
              </a:rPr>
              <a:t>Q</a:t>
            </a:r>
            <a:r>
              <a:rPr kumimoji="0" lang="zh-CN" altLang="en-US" sz="2000" b="1" kern="0" dirty="0">
                <a:latin typeface="微软雅黑" panose="020B0503020204020204" pitchFamily="34" charset="-122"/>
                <a:ea typeface="微软雅黑" panose="020B0503020204020204" pitchFamily="34" charset="-122"/>
              </a:rPr>
              <a:t>等待。</a:t>
            </a:r>
            <a:endParaRPr kumimoji="0" lang="en-US" altLang="zh-CN" sz="2000" b="1" kern="0" dirty="0">
              <a:latin typeface="微软雅黑" panose="020B0503020204020204" pitchFamily="34" charset="-122"/>
              <a:ea typeface="微软雅黑" panose="020B0503020204020204" pitchFamily="34" charset="-122"/>
            </a:endParaRPr>
          </a:p>
          <a:p>
            <a:pPr lvl="1">
              <a:lnSpc>
                <a:spcPct val="150000"/>
              </a:lnSpc>
            </a:pPr>
            <a:r>
              <a:rPr kumimoji="0" lang="zh-CN" altLang="en-US" sz="2000" b="1" kern="0" dirty="0">
                <a:solidFill>
                  <a:srgbClr val="FF0000"/>
                </a:solidFill>
                <a:latin typeface="微软雅黑" panose="020B0503020204020204" pitchFamily="34" charset="-122"/>
                <a:ea typeface="微软雅黑" panose="020B0503020204020204" pitchFamily="34" charset="-122"/>
              </a:rPr>
              <a:t>处理方式</a:t>
            </a:r>
            <a:r>
              <a:rPr kumimoji="0" lang="en-US" altLang="zh-CN" sz="2000" b="1" kern="0" dirty="0">
                <a:solidFill>
                  <a:srgbClr val="FF0000"/>
                </a:solidFill>
                <a:latin typeface="微软雅黑" panose="020B0503020204020204" pitchFamily="34" charset="-122"/>
                <a:ea typeface="微软雅黑" panose="020B0503020204020204" pitchFamily="34" charset="-122"/>
              </a:rPr>
              <a:t>2</a:t>
            </a:r>
            <a:r>
              <a:rPr kumimoji="0" lang="zh-CN" altLang="en-US" sz="2000" b="1" kern="0" dirty="0">
                <a:latin typeface="微软雅黑" panose="020B0503020204020204" pitchFamily="34" charset="-122"/>
                <a:ea typeface="微软雅黑" panose="020B0503020204020204" pitchFamily="34" charset="-122"/>
              </a:rPr>
              <a:t>：</a:t>
            </a:r>
            <a:r>
              <a:rPr kumimoji="0" lang="en-US" altLang="zh-CN" sz="2000" b="1" kern="0" dirty="0">
                <a:latin typeface="微软雅黑" panose="020B0503020204020204" pitchFamily="34" charset="-122"/>
                <a:ea typeface="微软雅黑" panose="020B0503020204020204" pitchFamily="34" charset="-122"/>
              </a:rPr>
              <a:t>Q</a:t>
            </a:r>
            <a:r>
              <a:rPr kumimoji="0" lang="zh-CN" altLang="en-US" sz="2000" b="1" kern="0" dirty="0">
                <a:latin typeface="微软雅黑" panose="020B0503020204020204" pitchFamily="34" charset="-122"/>
                <a:ea typeface="微软雅黑" panose="020B0503020204020204" pitchFamily="34" charset="-122"/>
              </a:rPr>
              <a:t>执行；</a:t>
            </a:r>
            <a:r>
              <a:rPr kumimoji="0" lang="en-US" altLang="zh-CN" sz="2000" b="1" kern="0" dirty="0">
                <a:latin typeface="微软雅黑" panose="020B0503020204020204" pitchFamily="34" charset="-122"/>
                <a:ea typeface="微软雅黑" panose="020B0503020204020204" pitchFamily="34" charset="-122"/>
              </a:rPr>
              <a:t>P</a:t>
            </a:r>
            <a:r>
              <a:rPr kumimoji="0" lang="zh-CN" altLang="en-US" sz="2000" b="1" kern="0" dirty="0">
                <a:latin typeface="微软雅黑" panose="020B0503020204020204" pitchFamily="34" charset="-122"/>
                <a:ea typeface="微软雅黑" panose="020B0503020204020204" pitchFamily="34" charset="-122"/>
              </a:rPr>
              <a:t>等待。（</a:t>
            </a:r>
            <a:r>
              <a:rPr kumimoji="0" lang="en-US" altLang="zh-CN" sz="2000" b="1" kern="0" dirty="0">
                <a:latin typeface="微软雅黑" panose="020B0503020204020204" pitchFamily="34" charset="-122"/>
                <a:ea typeface="微软雅黑" panose="020B0503020204020204" pitchFamily="34" charset="-122"/>
              </a:rPr>
              <a:t>Hoare</a:t>
            </a:r>
            <a:r>
              <a:rPr kumimoji="0" lang="zh-CN" altLang="en-US" sz="2000" b="1" kern="0" dirty="0">
                <a:latin typeface="微软雅黑" panose="020B0503020204020204" pitchFamily="34" charset="-122"/>
                <a:ea typeface="微软雅黑" panose="020B0503020204020204" pitchFamily="34" charset="-122"/>
              </a:rPr>
              <a:t>采用）</a:t>
            </a:r>
            <a:endParaRPr kumimoji="0" lang="en-US" altLang="zh-CN" sz="2000" b="1" kern="0" dirty="0">
              <a:latin typeface="微软雅黑" panose="020B0503020204020204" pitchFamily="34" charset="-122"/>
              <a:ea typeface="微软雅黑" panose="020B0503020204020204" pitchFamily="34" charset="-122"/>
            </a:endParaRPr>
          </a:p>
          <a:p>
            <a:pPr lvl="1">
              <a:lnSpc>
                <a:spcPct val="150000"/>
              </a:lnSpc>
            </a:pPr>
            <a:r>
              <a:rPr kumimoji="0" lang="zh-CN" altLang="en-US" sz="2000" b="1" kern="0" dirty="0">
                <a:solidFill>
                  <a:srgbClr val="FF0000"/>
                </a:solidFill>
                <a:latin typeface="微软雅黑" panose="020B0503020204020204" pitchFamily="34" charset="-122"/>
                <a:ea typeface="微软雅黑" panose="020B0503020204020204" pitchFamily="34" charset="-122"/>
              </a:rPr>
              <a:t>处理方式</a:t>
            </a:r>
            <a:r>
              <a:rPr kumimoji="0" lang="en-US" altLang="zh-CN" sz="2000" b="1" kern="0" dirty="0">
                <a:solidFill>
                  <a:srgbClr val="FF0000"/>
                </a:solidFill>
                <a:latin typeface="微软雅黑" panose="020B0503020204020204" pitchFamily="34" charset="-122"/>
                <a:ea typeface="微软雅黑" panose="020B0503020204020204" pitchFamily="34" charset="-122"/>
              </a:rPr>
              <a:t>3</a:t>
            </a:r>
            <a:r>
              <a:rPr kumimoji="0" lang="zh-CN" altLang="en-US" sz="2000" b="1" kern="0" dirty="0">
                <a:latin typeface="微软雅黑" panose="020B0503020204020204" pitchFamily="34" charset="-122"/>
                <a:ea typeface="微软雅黑" panose="020B0503020204020204" pitchFamily="34" charset="-122"/>
              </a:rPr>
              <a:t>：执行</a:t>
            </a:r>
            <a:r>
              <a:rPr kumimoji="0" lang="en-US" altLang="zh-CN" sz="2000" b="1" kern="0" dirty="0">
                <a:latin typeface="微软雅黑" panose="020B0503020204020204" pitchFamily="34" charset="-122"/>
                <a:ea typeface="微软雅黑" panose="020B0503020204020204" pitchFamily="34" charset="-122"/>
              </a:rPr>
              <a:t>signal</a:t>
            </a:r>
            <a:r>
              <a:rPr kumimoji="0" lang="zh-CN" altLang="en-US" sz="2000" b="1" kern="0" dirty="0">
                <a:latin typeface="微软雅黑" panose="020B0503020204020204" pitchFamily="34" charset="-122"/>
                <a:ea typeface="微软雅黑" panose="020B0503020204020204" pitchFamily="34" charset="-122"/>
              </a:rPr>
              <a:t>的进程必须立即退出管程，即</a:t>
            </a:r>
            <a:r>
              <a:rPr kumimoji="0" lang="en-US" altLang="zh-CN" sz="2000" b="1" kern="0" dirty="0">
                <a:latin typeface="微软雅黑" panose="020B0503020204020204" pitchFamily="34" charset="-122"/>
                <a:ea typeface="微软雅黑" panose="020B0503020204020204" pitchFamily="34" charset="-122"/>
              </a:rPr>
              <a:t>signal</a:t>
            </a:r>
            <a:r>
              <a:rPr kumimoji="0" lang="zh-CN" altLang="en-US" sz="2000" b="1" kern="0" dirty="0">
                <a:latin typeface="微软雅黑" panose="020B0503020204020204" pitchFamily="34" charset="-122"/>
                <a:ea typeface="微软雅黑" panose="020B0503020204020204" pitchFamily="34" charset="-122"/>
              </a:rPr>
              <a:t>语句只可能作为一个管程过程的最后一条语句。（</a:t>
            </a:r>
            <a:r>
              <a:rPr kumimoji="0" lang="en-US" altLang="zh-CN" sz="2000" b="1" kern="0" dirty="0">
                <a:latin typeface="微软雅黑" panose="020B0503020204020204" pitchFamily="34" charset="-122"/>
                <a:ea typeface="微软雅黑" panose="020B0503020204020204" pitchFamily="34" charset="-122"/>
              </a:rPr>
              <a:t>Hansen</a:t>
            </a:r>
            <a:r>
              <a:rPr kumimoji="0" lang="zh-CN" altLang="en-US" sz="2000" b="1" kern="0" dirty="0">
                <a:latin typeface="微软雅黑" panose="020B0503020204020204" pitchFamily="34" charset="-122"/>
                <a:ea typeface="微软雅黑" panose="020B0503020204020204" pitchFamily="34" charset="-122"/>
              </a:rPr>
              <a:t>建议）</a:t>
            </a:r>
          </a:p>
        </p:txBody>
      </p:sp>
    </p:spTree>
    <p:extLst>
      <p:ext uri="{BB962C8B-B14F-4D97-AF65-F5344CB8AC3E}">
        <p14:creationId xmlns:p14="http://schemas.microsoft.com/office/powerpoint/2010/main" val="353165475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656585"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3" name="Rectangle 2"/>
          <p:cNvSpPr txBox="1">
            <a:spLocks noRot="1" noChangeArrowheads="1"/>
          </p:cNvSpPr>
          <p:nvPr/>
        </p:nvSpPr>
        <p:spPr bwMode="auto">
          <a:xfrm>
            <a:off x="177552" y="980728"/>
            <a:ext cx="8788895" cy="822920"/>
          </a:xfrm>
          <a:prstGeom prst="rect">
            <a:avLst/>
          </a:prstGeom>
          <a:solidFill>
            <a:srgbClr val="FFFFCC"/>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lvl="0" eaLnBrk="1" hangingPunct="1">
              <a:defRPr/>
            </a:pPr>
            <a:r>
              <a:rPr lang="zh-CN" altLang="en-US" sz="3200" b="1" kern="0" dirty="0">
                <a:solidFill>
                  <a:srgbClr val="000000"/>
                </a:solidFill>
                <a:latin typeface="Arial Black"/>
                <a:ea typeface="黑体" pitchFamily="2" charset="-122"/>
              </a:rPr>
              <a:t>利用管程解决生产者</a:t>
            </a:r>
            <a:r>
              <a:rPr lang="en-US" altLang="zh-CN" sz="3200" b="1" kern="0" dirty="0">
                <a:solidFill>
                  <a:srgbClr val="000000"/>
                </a:solidFill>
                <a:latin typeface="Arial Black"/>
                <a:ea typeface="黑体" pitchFamily="2" charset="-122"/>
              </a:rPr>
              <a:t>-</a:t>
            </a:r>
            <a:r>
              <a:rPr lang="zh-CN" altLang="en-US" sz="3200" b="1" kern="0" dirty="0">
                <a:solidFill>
                  <a:srgbClr val="000000"/>
                </a:solidFill>
                <a:latin typeface="Arial Black"/>
                <a:ea typeface="黑体" pitchFamily="2" charset="-122"/>
              </a:rPr>
              <a:t>消费者问题</a:t>
            </a:r>
            <a:endPar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endParaRPr>
          </a:p>
        </p:txBody>
      </p:sp>
      <p:sp>
        <p:nvSpPr>
          <p:cNvPr id="6" name="Rectangle 3"/>
          <p:cNvSpPr txBox="1">
            <a:spLocks noRot="1" noChangeArrowheads="1"/>
          </p:cNvSpPr>
          <p:nvPr/>
        </p:nvSpPr>
        <p:spPr bwMode="auto">
          <a:xfrm>
            <a:off x="755576" y="2636912"/>
            <a:ext cx="7920038" cy="31685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eaLnBrk="1" hangingPunct="1">
              <a:lnSpc>
                <a:spcPct val="150000"/>
              </a:lnSpc>
            </a:pPr>
            <a:r>
              <a:rPr kumimoji="1" lang="zh-CN" altLang="en-US" sz="2400" b="1" kern="0" dirty="0">
                <a:latin typeface="微软雅黑" panose="020B0503020204020204" pitchFamily="34" charset="-122"/>
                <a:ea typeface="微软雅黑" panose="020B0503020204020204" pitchFamily="34" charset="-122"/>
              </a:rPr>
              <a:t>使用有</a:t>
            </a:r>
            <a:r>
              <a:rPr kumimoji="1" lang="en-US" altLang="zh-CN" sz="2400" b="1" kern="0" dirty="0">
                <a:solidFill>
                  <a:srgbClr val="FF0000"/>
                </a:solidFill>
                <a:latin typeface="微软雅黑" panose="020B0503020204020204" pitchFamily="34" charset="-122"/>
                <a:ea typeface="微软雅黑" panose="020B0503020204020204" pitchFamily="34" charset="-122"/>
              </a:rPr>
              <a:t>N</a:t>
            </a:r>
            <a:r>
              <a:rPr kumimoji="1" lang="zh-CN" altLang="zh-CN" sz="2400" b="1" kern="0" dirty="0">
                <a:solidFill>
                  <a:srgbClr val="FF0000"/>
                </a:solidFill>
                <a:latin typeface="微软雅黑" panose="020B0503020204020204" pitchFamily="34" charset="-122"/>
                <a:ea typeface="微软雅黑" panose="020B0503020204020204" pitchFamily="34" charset="-122"/>
              </a:rPr>
              <a:t>个缓冲区</a:t>
            </a:r>
            <a:r>
              <a:rPr kumimoji="1" lang="zh-CN" altLang="zh-CN" sz="2400" b="1" kern="0" dirty="0">
                <a:latin typeface="微软雅黑" panose="020B0503020204020204" pitchFamily="34" charset="-122"/>
                <a:ea typeface="微软雅黑" panose="020B0503020204020204" pitchFamily="34" charset="-122"/>
              </a:rPr>
              <a:t>的环形缓冲区，每个缓冲区可容纳一个数据记录。</a:t>
            </a:r>
            <a:endParaRPr kumimoji="1" lang="zh-CN" altLang="en-US" sz="2400" b="1" kern="0" dirty="0">
              <a:latin typeface="微软雅黑" panose="020B0503020204020204" pitchFamily="34" charset="-122"/>
              <a:ea typeface="微软雅黑" panose="020B0503020204020204" pitchFamily="34" charset="-122"/>
            </a:endParaRPr>
          </a:p>
          <a:p>
            <a:pPr eaLnBrk="1" hangingPunct="1">
              <a:lnSpc>
                <a:spcPct val="150000"/>
              </a:lnSpc>
            </a:pPr>
            <a:r>
              <a:rPr kumimoji="1" lang="en-US" altLang="zh-CN" sz="2400" b="1" kern="0" dirty="0">
                <a:solidFill>
                  <a:srgbClr val="FF0000"/>
                </a:solidFill>
                <a:latin typeface="微软雅黑" panose="020B0503020204020204" pitchFamily="34" charset="-122"/>
                <a:ea typeface="微软雅黑" panose="020B0503020204020204" pitchFamily="34" charset="-122"/>
              </a:rPr>
              <a:t>In</a:t>
            </a:r>
            <a:r>
              <a:rPr kumimoji="1" lang="zh-CN" altLang="zh-CN" sz="2400" b="1" kern="0" dirty="0">
                <a:latin typeface="微软雅黑" panose="020B0503020204020204" pitchFamily="34" charset="-122"/>
                <a:ea typeface="微软雅黑" panose="020B0503020204020204" pitchFamily="34" charset="-122"/>
              </a:rPr>
              <a:t>是空缓冲区头指针，</a:t>
            </a:r>
            <a:r>
              <a:rPr kumimoji="1" lang="en-US" altLang="zh-CN" sz="2400" b="1" kern="0" dirty="0">
                <a:solidFill>
                  <a:srgbClr val="FF0000"/>
                </a:solidFill>
                <a:latin typeface="微软雅黑" panose="020B0503020204020204" pitchFamily="34" charset="-122"/>
                <a:ea typeface="微软雅黑" panose="020B0503020204020204" pitchFamily="34" charset="-122"/>
              </a:rPr>
              <a:t>Out</a:t>
            </a:r>
            <a:r>
              <a:rPr kumimoji="1" lang="zh-CN" altLang="zh-CN" sz="2400" b="1" kern="0" dirty="0">
                <a:latin typeface="微软雅黑" panose="020B0503020204020204" pitchFamily="34" charset="-122"/>
                <a:ea typeface="微软雅黑" panose="020B0503020204020204" pitchFamily="34" charset="-122"/>
              </a:rPr>
              <a:t>是满缓冲区头指针。</a:t>
            </a:r>
            <a:endParaRPr kumimoji="1" lang="zh-CN" altLang="en-US" sz="2400" b="1" kern="0" dirty="0">
              <a:latin typeface="微软雅黑" panose="020B0503020204020204" pitchFamily="34" charset="-122"/>
              <a:ea typeface="微软雅黑" panose="020B0503020204020204" pitchFamily="34" charset="-122"/>
            </a:endParaRPr>
          </a:p>
          <a:p>
            <a:pPr eaLnBrk="1" hangingPunct="1">
              <a:lnSpc>
                <a:spcPct val="150000"/>
              </a:lnSpc>
            </a:pPr>
            <a:r>
              <a:rPr kumimoji="1" lang="zh-CN" altLang="zh-CN" sz="2400" b="1" kern="0" dirty="0">
                <a:latin typeface="微软雅黑" panose="020B0503020204020204" pitchFamily="34" charset="-122"/>
                <a:ea typeface="微软雅黑" panose="020B0503020204020204" pitchFamily="34" charset="-122"/>
              </a:rPr>
              <a:t>用</a:t>
            </a:r>
            <a:r>
              <a:rPr kumimoji="1" lang="en-US" altLang="zh-CN" sz="2400" b="1" kern="0" dirty="0" err="1">
                <a:solidFill>
                  <a:srgbClr val="FF0000"/>
                </a:solidFill>
                <a:latin typeface="微软雅黑" panose="020B0503020204020204" pitchFamily="34" charset="-122"/>
                <a:ea typeface="微软雅黑" panose="020B0503020204020204" pitchFamily="34" charset="-122"/>
              </a:rPr>
              <a:t>notfull</a:t>
            </a:r>
            <a:r>
              <a:rPr kumimoji="1" lang="zh-CN" altLang="zh-CN" sz="2400" b="1" kern="0" dirty="0">
                <a:latin typeface="微软雅黑" panose="020B0503020204020204" pitchFamily="34" charset="-122"/>
                <a:ea typeface="微软雅黑" panose="020B0503020204020204" pitchFamily="34" charset="-122"/>
              </a:rPr>
              <a:t>作为满缓冲区的条件变量，</a:t>
            </a:r>
            <a:r>
              <a:rPr kumimoji="1" lang="en-US" altLang="zh-CN" sz="2400" b="1" kern="0" dirty="0" err="1">
                <a:solidFill>
                  <a:srgbClr val="FF0000"/>
                </a:solidFill>
                <a:latin typeface="微软雅黑" panose="020B0503020204020204" pitchFamily="34" charset="-122"/>
                <a:ea typeface="微软雅黑" panose="020B0503020204020204" pitchFamily="34" charset="-122"/>
              </a:rPr>
              <a:t>notempty</a:t>
            </a:r>
            <a:r>
              <a:rPr kumimoji="1" lang="zh-CN" altLang="zh-CN" sz="2400" b="1" kern="0" dirty="0">
                <a:latin typeface="微软雅黑" panose="020B0503020204020204" pitchFamily="34" charset="-122"/>
                <a:ea typeface="微软雅黑" panose="020B0503020204020204" pitchFamily="34" charset="-122"/>
              </a:rPr>
              <a:t>作为空缓冲区的条件变量。用</a:t>
            </a:r>
            <a:r>
              <a:rPr kumimoji="1" lang="en-US" altLang="zh-CN" sz="2400" b="1" kern="0" dirty="0">
                <a:solidFill>
                  <a:srgbClr val="FF0000"/>
                </a:solidFill>
                <a:latin typeface="微软雅黑" panose="020B0503020204020204" pitchFamily="34" charset="-122"/>
                <a:ea typeface="微软雅黑" panose="020B0503020204020204" pitchFamily="34" charset="-122"/>
              </a:rPr>
              <a:t>Count</a:t>
            </a:r>
            <a:r>
              <a:rPr kumimoji="1" lang="zh-CN" altLang="zh-CN" sz="2400" b="1" kern="0" dirty="0">
                <a:latin typeface="微软雅黑" panose="020B0503020204020204" pitchFamily="34" charset="-122"/>
                <a:ea typeface="微软雅黑" panose="020B0503020204020204" pitchFamily="34" charset="-122"/>
              </a:rPr>
              <a:t>作为当前满缓冲区数量</a:t>
            </a:r>
            <a:r>
              <a:rPr kumimoji="1" lang="zh-CN" altLang="zh-CN" sz="2400" kern="0" dirty="0">
                <a:latin typeface="黑体" pitchFamily="2" charset="-122"/>
                <a:ea typeface="黑体" pitchFamily="2" charset="-122"/>
              </a:rPr>
              <a:t>。</a:t>
            </a:r>
            <a:endParaRPr kumimoji="1" lang="zh-CN" altLang="en-US" sz="2400" kern="0" dirty="0">
              <a:latin typeface="黑体" pitchFamily="2" charset="-122"/>
              <a:ea typeface="黑体" pitchFamily="2" charset="-122"/>
            </a:endParaRPr>
          </a:p>
          <a:p>
            <a:pPr eaLnBrk="1" hangingPunct="1">
              <a:lnSpc>
                <a:spcPct val="150000"/>
              </a:lnSpc>
            </a:pPr>
            <a:endParaRPr kumimoji="1" lang="zh-CN" altLang="en-US" sz="2400" kern="0" dirty="0">
              <a:latin typeface="黑体" pitchFamily="2" charset="-122"/>
              <a:ea typeface="黑体" pitchFamily="2" charset="-122"/>
            </a:endParaRPr>
          </a:p>
        </p:txBody>
      </p:sp>
    </p:spTree>
    <p:extLst>
      <p:ext uri="{BB962C8B-B14F-4D97-AF65-F5344CB8AC3E}">
        <p14:creationId xmlns:p14="http://schemas.microsoft.com/office/powerpoint/2010/main" val="18039886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3" name="Rectangle 2"/>
          <p:cNvSpPr txBox="1">
            <a:spLocks noRot="1" noChangeArrowheads="1"/>
          </p:cNvSpPr>
          <p:nvPr/>
        </p:nvSpPr>
        <p:spPr bwMode="auto">
          <a:xfrm>
            <a:off x="177552" y="980728"/>
            <a:ext cx="8788895" cy="822920"/>
          </a:xfrm>
          <a:prstGeom prst="rect">
            <a:avLst/>
          </a:prstGeom>
          <a:solidFill>
            <a:srgbClr val="FFFFCC"/>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lvl="0" eaLnBrk="1" hangingPunct="1">
              <a:defRPr/>
            </a:pPr>
            <a:r>
              <a:rPr lang="zh-CN" altLang="en-US" sz="3200" b="1" kern="0" dirty="0">
                <a:solidFill>
                  <a:srgbClr val="000000"/>
                </a:solidFill>
                <a:latin typeface="Arial Black"/>
                <a:ea typeface="黑体" pitchFamily="2" charset="-122"/>
              </a:rPr>
              <a:t>利用管程解决生产者</a:t>
            </a:r>
            <a:r>
              <a:rPr lang="en-US" altLang="zh-CN" sz="3200" b="1" kern="0" dirty="0">
                <a:solidFill>
                  <a:srgbClr val="000000"/>
                </a:solidFill>
                <a:latin typeface="Arial Black"/>
                <a:ea typeface="黑体" pitchFamily="2" charset="-122"/>
              </a:rPr>
              <a:t>-</a:t>
            </a:r>
            <a:r>
              <a:rPr lang="zh-CN" altLang="en-US" sz="3200" b="1" kern="0" dirty="0">
                <a:solidFill>
                  <a:srgbClr val="000000"/>
                </a:solidFill>
                <a:latin typeface="Arial Black"/>
                <a:ea typeface="黑体" pitchFamily="2" charset="-122"/>
              </a:rPr>
              <a:t>消费者问题</a:t>
            </a:r>
            <a:endPar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endParaRPr>
          </a:p>
        </p:txBody>
      </p:sp>
      <p:sp>
        <p:nvSpPr>
          <p:cNvPr id="5" name="Rectangle 3"/>
          <p:cNvSpPr txBox="1">
            <a:spLocks noRot="1" noChangeArrowheads="1"/>
          </p:cNvSpPr>
          <p:nvPr/>
        </p:nvSpPr>
        <p:spPr bwMode="auto">
          <a:xfrm>
            <a:off x="401191" y="1998539"/>
            <a:ext cx="8540750" cy="863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eaLnBrk="1" hangingPunct="1">
              <a:lnSpc>
                <a:spcPct val="120000"/>
              </a:lnSpc>
            </a:pPr>
            <a:r>
              <a:rPr kumimoji="1" lang="zh-CN" altLang="en-US" sz="2400" b="1" kern="0" dirty="0">
                <a:latin typeface="微软雅黑" panose="020B0503020204020204" pitchFamily="34" charset="-122"/>
                <a:ea typeface="微软雅黑" panose="020B0503020204020204" pitchFamily="34" charset="-122"/>
              </a:rPr>
              <a:t>建立一个管程，并命名为</a:t>
            </a:r>
            <a:r>
              <a:rPr kumimoji="1" lang="en-US" altLang="zh-CN" sz="2400" b="1" kern="0" dirty="0" err="1">
                <a:latin typeface="微软雅黑" panose="020B0503020204020204" pitchFamily="34" charset="-122"/>
                <a:ea typeface="微软雅黑" panose="020B0503020204020204" pitchFamily="34" charset="-122"/>
              </a:rPr>
              <a:t>Proclucer</a:t>
            </a:r>
            <a:r>
              <a:rPr kumimoji="1" lang="en-US" altLang="zh-CN" sz="2400" b="1" kern="0" dirty="0">
                <a:latin typeface="微软雅黑" panose="020B0503020204020204" pitchFamily="34" charset="-122"/>
                <a:ea typeface="微软雅黑" panose="020B0503020204020204" pitchFamily="34" charset="-122"/>
              </a:rPr>
              <a:t>-Consumer, </a:t>
            </a:r>
            <a:r>
              <a:rPr kumimoji="1" lang="zh-CN" altLang="en-US" sz="2400" b="1" kern="0" dirty="0">
                <a:latin typeface="微软雅黑" panose="020B0503020204020204" pitchFamily="34" charset="-122"/>
                <a:ea typeface="微软雅黑" panose="020B0503020204020204" pitchFamily="34" charset="-122"/>
              </a:rPr>
              <a:t>或简称为</a:t>
            </a:r>
            <a:r>
              <a:rPr kumimoji="1" lang="en-US" altLang="zh-CN" sz="2400" b="1" kern="0" dirty="0">
                <a:latin typeface="微软雅黑" panose="020B0503020204020204" pitchFamily="34" charset="-122"/>
                <a:ea typeface="微软雅黑" panose="020B0503020204020204" pitchFamily="34" charset="-122"/>
              </a:rPr>
              <a:t>PC</a:t>
            </a:r>
            <a:r>
              <a:rPr kumimoji="1" lang="zh-CN" altLang="en-US" sz="2400" b="1" kern="0" dirty="0">
                <a:latin typeface="微软雅黑" panose="020B0503020204020204" pitchFamily="34" charset="-122"/>
                <a:ea typeface="微软雅黑" panose="020B0503020204020204" pitchFamily="34" charset="-122"/>
              </a:rPr>
              <a:t>。其中包括两个过程：</a:t>
            </a:r>
          </a:p>
        </p:txBody>
      </p:sp>
      <p:sp>
        <p:nvSpPr>
          <p:cNvPr id="7" name="Text Box 4"/>
          <p:cNvSpPr txBox="1">
            <a:spLocks noChangeArrowheads="1"/>
          </p:cNvSpPr>
          <p:nvPr/>
        </p:nvSpPr>
        <p:spPr bwMode="auto">
          <a:xfrm>
            <a:off x="577726" y="3212976"/>
            <a:ext cx="8077200" cy="3379387"/>
          </a:xfrm>
          <a:prstGeom prst="rect">
            <a:avLst/>
          </a:prstGeom>
          <a:noFill/>
          <a:ln w="9525">
            <a:noFill/>
            <a:miter lim="800000"/>
            <a:headEnd/>
            <a:tailEnd/>
          </a:ln>
        </p:spPr>
        <p:txBody>
          <a:bodyPr>
            <a:spAutoFit/>
          </a:bodyPr>
          <a:lstStyle/>
          <a:p>
            <a:pPr algn="just">
              <a:lnSpc>
                <a:spcPct val="120000"/>
              </a:lnSpc>
              <a:spcBef>
                <a:spcPct val="50000"/>
              </a:spcBef>
            </a:pPr>
            <a:r>
              <a:rPr lang="zh-CN" altLang="en-US" dirty="0">
                <a:solidFill>
                  <a:srgbClr val="000000"/>
                </a:solidFill>
                <a:latin typeface="黑体" pitchFamily="2" charset="-122"/>
                <a:ea typeface="黑体" pitchFamily="2" charset="-122"/>
              </a:rPr>
              <a:t> </a:t>
            </a:r>
            <a:r>
              <a:rPr lang="en-US" altLang="zh-CN" b="1" dirty="0">
                <a:solidFill>
                  <a:schemeClr val="tx1"/>
                </a:solidFill>
                <a:latin typeface="微软雅黑" panose="020B0503020204020204" pitchFamily="34" charset="-122"/>
                <a:ea typeface="微软雅黑" panose="020B0503020204020204" pitchFamily="34" charset="-122"/>
              </a:rPr>
              <a:t>(1) </a:t>
            </a:r>
            <a:r>
              <a:rPr lang="en-US" altLang="zh-CN" b="1" dirty="0">
                <a:solidFill>
                  <a:srgbClr val="FF0000"/>
                </a:solidFill>
                <a:latin typeface="微软雅黑" panose="020B0503020204020204" pitchFamily="34" charset="-122"/>
                <a:ea typeface="微软雅黑" panose="020B0503020204020204" pitchFamily="34" charset="-122"/>
              </a:rPr>
              <a:t>put(item)</a:t>
            </a:r>
            <a:r>
              <a:rPr lang="zh-CN" altLang="en-US" b="1" dirty="0">
                <a:solidFill>
                  <a:srgbClr val="FF0000"/>
                </a:solidFill>
                <a:latin typeface="微软雅黑" panose="020B0503020204020204" pitchFamily="34" charset="-122"/>
                <a:ea typeface="微软雅黑" panose="020B0503020204020204" pitchFamily="34" charset="-122"/>
              </a:rPr>
              <a:t>过程</a:t>
            </a:r>
            <a:r>
              <a:rPr lang="zh-CN" altLang="en-US" b="1" dirty="0">
                <a:solidFill>
                  <a:schemeClr val="tx1"/>
                </a:solidFill>
                <a:latin typeface="微软雅黑" panose="020B0503020204020204" pitchFamily="34" charset="-122"/>
                <a:ea typeface="微软雅黑" panose="020B0503020204020204" pitchFamily="34" charset="-122"/>
              </a:rPr>
              <a:t>。 生产者利用该过程将自己生产的产品投放到缓冲池中， 并用整型变量</a:t>
            </a:r>
            <a:r>
              <a:rPr lang="en-US" altLang="zh-CN" b="1" dirty="0">
                <a:solidFill>
                  <a:schemeClr val="tx1"/>
                </a:solidFill>
                <a:latin typeface="微软雅黑" panose="020B0503020204020204" pitchFamily="34" charset="-122"/>
                <a:ea typeface="微软雅黑" panose="020B0503020204020204" pitchFamily="34" charset="-122"/>
              </a:rPr>
              <a:t>count</a:t>
            </a:r>
            <a:r>
              <a:rPr lang="zh-CN" altLang="en-US" b="1" dirty="0">
                <a:solidFill>
                  <a:schemeClr val="tx1"/>
                </a:solidFill>
                <a:latin typeface="微软雅黑" panose="020B0503020204020204" pitchFamily="34" charset="-122"/>
                <a:ea typeface="微软雅黑" panose="020B0503020204020204" pitchFamily="34" charset="-122"/>
              </a:rPr>
              <a:t>来表示在缓冲池中已有的产品数目，当</a:t>
            </a:r>
            <a:r>
              <a:rPr lang="en-US" altLang="zh-CN" b="1" dirty="0" err="1">
                <a:solidFill>
                  <a:schemeClr val="tx1"/>
                </a:solidFill>
                <a:latin typeface="微软雅黑" panose="020B0503020204020204" pitchFamily="34" charset="-122"/>
                <a:ea typeface="微软雅黑" panose="020B0503020204020204" pitchFamily="34" charset="-122"/>
              </a:rPr>
              <a:t>count≥n</a:t>
            </a:r>
            <a:r>
              <a:rPr lang="zh-CN" altLang="en-US" b="1" dirty="0">
                <a:solidFill>
                  <a:schemeClr val="tx1"/>
                </a:solidFill>
                <a:latin typeface="微软雅黑" panose="020B0503020204020204" pitchFamily="34" charset="-122"/>
                <a:ea typeface="微软雅黑" panose="020B0503020204020204" pitchFamily="34" charset="-122"/>
              </a:rPr>
              <a:t>时，表示缓冲池已满，生产者须等待。</a:t>
            </a:r>
          </a:p>
          <a:p>
            <a:pPr algn="just">
              <a:lnSpc>
                <a:spcPct val="120000"/>
              </a:lnSpc>
              <a:spcBef>
                <a:spcPct val="50000"/>
              </a:spcBef>
            </a:pP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(2) </a:t>
            </a:r>
            <a:r>
              <a:rPr lang="en-US" altLang="zh-CN" b="1" dirty="0">
                <a:solidFill>
                  <a:srgbClr val="FF0000"/>
                </a:solidFill>
                <a:latin typeface="微软雅黑" panose="020B0503020204020204" pitchFamily="34" charset="-122"/>
                <a:ea typeface="微软雅黑" panose="020B0503020204020204" pitchFamily="34" charset="-122"/>
              </a:rPr>
              <a:t>get(item)</a:t>
            </a:r>
            <a:r>
              <a:rPr lang="zh-CN" altLang="en-US" b="1" dirty="0">
                <a:solidFill>
                  <a:srgbClr val="FF0000"/>
                </a:solidFill>
                <a:latin typeface="微软雅黑" panose="020B0503020204020204" pitchFamily="34" charset="-122"/>
                <a:ea typeface="微软雅黑" panose="020B0503020204020204" pitchFamily="34" charset="-122"/>
              </a:rPr>
              <a:t>过程</a:t>
            </a:r>
            <a:r>
              <a:rPr lang="zh-CN" altLang="en-US" b="1" dirty="0">
                <a:solidFill>
                  <a:schemeClr val="tx1"/>
                </a:solidFill>
                <a:latin typeface="微软雅黑" panose="020B0503020204020204" pitchFamily="34" charset="-122"/>
                <a:ea typeface="微软雅黑" panose="020B0503020204020204" pitchFamily="34" charset="-122"/>
              </a:rPr>
              <a:t>。消费者利用该过程从缓冲池中取出一个产品，当</a:t>
            </a:r>
            <a:r>
              <a:rPr lang="en-US" altLang="zh-CN" b="1" dirty="0">
                <a:solidFill>
                  <a:schemeClr val="tx1"/>
                </a:solidFill>
                <a:latin typeface="微软雅黑" panose="020B0503020204020204" pitchFamily="34" charset="-122"/>
                <a:ea typeface="微软雅黑" panose="020B0503020204020204" pitchFamily="34" charset="-122"/>
              </a:rPr>
              <a:t>count≤0</a:t>
            </a:r>
            <a:r>
              <a:rPr lang="zh-CN" altLang="en-US" b="1" dirty="0">
                <a:solidFill>
                  <a:schemeClr val="tx1"/>
                </a:solidFill>
                <a:latin typeface="微软雅黑" panose="020B0503020204020204" pitchFamily="34" charset="-122"/>
                <a:ea typeface="微软雅黑" panose="020B0503020204020204" pitchFamily="34" charset="-122"/>
              </a:rPr>
              <a:t>时，表示缓冲池中已无可取用的产品， 消费者应等待。 </a:t>
            </a:r>
          </a:p>
        </p:txBody>
      </p:sp>
    </p:spTree>
    <p:extLst>
      <p:ext uri="{BB962C8B-B14F-4D97-AF65-F5344CB8AC3E}">
        <p14:creationId xmlns:p14="http://schemas.microsoft.com/office/powerpoint/2010/main" val="24506531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560241"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3" name="Rectangle 2"/>
          <p:cNvSpPr txBox="1">
            <a:spLocks noRot="1" noChangeArrowheads="1"/>
          </p:cNvSpPr>
          <p:nvPr/>
        </p:nvSpPr>
        <p:spPr bwMode="auto">
          <a:xfrm>
            <a:off x="177552" y="980728"/>
            <a:ext cx="8788895" cy="822920"/>
          </a:xfrm>
          <a:prstGeom prst="rect">
            <a:avLst/>
          </a:prstGeom>
          <a:solidFill>
            <a:srgbClr val="FFFFCC"/>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lvl="0" eaLnBrk="1" hangingPunct="1">
              <a:defRPr/>
            </a:pPr>
            <a:r>
              <a:rPr lang="zh-CN" altLang="en-US" sz="3200" b="1" kern="0" dirty="0">
                <a:solidFill>
                  <a:srgbClr val="000000"/>
                </a:solidFill>
                <a:latin typeface="Arial Black"/>
                <a:ea typeface="黑体" pitchFamily="2" charset="-122"/>
              </a:rPr>
              <a:t>利用管程解决生产者</a:t>
            </a:r>
            <a:r>
              <a:rPr lang="en-US" altLang="zh-CN" sz="3200" b="1" kern="0" dirty="0">
                <a:solidFill>
                  <a:srgbClr val="000000"/>
                </a:solidFill>
                <a:latin typeface="Arial Black"/>
                <a:ea typeface="黑体" pitchFamily="2" charset="-122"/>
              </a:rPr>
              <a:t>-</a:t>
            </a:r>
            <a:r>
              <a:rPr lang="zh-CN" altLang="en-US" sz="3200" b="1" kern="0" dirty="0">
                <a:solidFill>
                  <a:srgbClr val="000000"/>
                </a:solidFill>
                <a:latin typeface="Arial Black"/>
                <a:ea typeface="黑体" pitchFamily="2" charset="-122"/>
              </a:rPr>
              <a:t>消费者问题</a:t>
            </a:r>
            <a:endPar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endParaRPr>
          </a:p>
        </p:txBody>
      </p:sp>
      <p:sp>
        <p:nvSpPr>
          <p:cNvPr id="6" name="Text Box 4"/>
          <p:cNvSpPr txBox="1">
            <a:spLocks noChangeArrowheads="1"/>
          </p:cNvSpPr>
          <p:nvPr/>
        </p:nvSpPr>
        <p:spPr bwMode="auto">
          <a:xfrm>
            <a:off x="2771800" y="1988840"/>
            <a:ext cx="5941195" cy="4616648"/>
          </a:xfrm>
          <a:prstGeom prst="rect">
            <a:avLst/>
          </a:prstGeom>
          <a:solidFill>
            <a:schemeClr val="bg2">
              <a:lumMod val="20000"/>
              <a:lumOff val="80000"/>
            </a:schemeClr>
          </a:solidFill>
          <a:ln w="9525">
            <a:noFill/>
            <a:miter lim="800000"/>
            <a:headEnd/>
            <a:tailEnd/>
          </a:ln>
        </p:spPr>
        <p:txBody>
          <a:bodyPr wrap="square">
            <a:spAutoFit/>
          </a:bodyPr>
          <a:lstStyle/>
          <a:p>
            <a:pPr algn="l"/>
            <a:r>
              <a:rPr lang="en-US" altLang="zh-CN" sz="1400" b="1" dirty="0">
                <a:solidFill>
                  <a:srgbClr val="FF0000"/>
                </a:solidFill>
                <a:latin typeface="Arial Unicode MS" pitchFamily="34" charset="-122"/>
                <a:ea typeface="Arial Unicode MS" pitchFamily="34" charset="-122"/>
                <a:cs typeface="Arial Unicode MS" pitchFamily="34" charset="-122"/>
              </a:rPr>
              <a:t>type producer-consumer=monitor</a:t>
            </a:r>
            <a:endParaRPr lang="en-US" altLang="zh-CN" sz="1400" b="1" dirty="0">
              <a:solidFill>
                <a:srgbClr val="000000"/>
              </a:solidFill>
              <a:latin typeface="Arial Unicode MS" pitchFamily="34" charset="-122"/>
              <a:ea typeface="Arial Unicode MS" pitchFamily="34" charset="-122"/>
              <a:cs typeface="Arial Unicode MS" pitchFamily="34" charset="-122"/>
            </a:endParaRPr>
          </a:p>
          <a:p>
            <a:pPr algn="l"/>
            <a:r>
              <a:rPr lang="en-US" altLang="zh-CN" sz="1400" b="1" dirty="0">
                <a:solidFill>
                  <a:srgbClr val="000000"/>
                </a:solidFill>
                <a:latin typeface="Arial Unicode MS" pitchFamily="34" charset="-122"/>
                <a:ea typeface="Arial Unicode MS" pitchFamily="34" charset="-122"/>
                <a:cs typeface="Arial Unicode MS" pitchFamily="34" charset="-122"/>
              </a:rPr>
              <a:t>     </a:t>
            </a:r>
            <a:r>
              <a:rPr lang="en-US" altLang="zh-CN" sz="1400" b="1" dirty="0" err="1">
                <a:solidFill>
                  <a:srgbClr val="000000"/>
                </a:solidFill>
                <a:latin typeface="Arial Unicode MS" pitchFamily="34" charset="-122"/>
                <a:ea typeface="Arial Unicode MS" pitchFamily="34" charset="-122"/>
                <a:cs typeface="Arial Unicode MS" pitchFamily="34" charset="-122"/>
              </a:rPr>
              <a:t>var</a:t>
            </a:r>
            <a:r>
              <a:rPr lang="en-US" altLang="zh-CN" sz="1400" b="1" dirty="0">
                <a:solidFill>
                  <a:srgbClr val="000000"/>
                </a:solidFill>
                <a:latin typeface="Arial Unicode MS" pitchFamily="34" charset="-122"/>
                <a:ea typeface="Arial Unicode MS" pitchFamily="34" charset="-122"/>
                <a:cs typeface="Arial Unicode MS" pitchFamily="34" charset="-122"/>
              </a:rPr>
              <a:t> </a:t>
            </a:r>
            <a:r>
              <a:rPr lang="en-US" altLang="zh-CN" sz="1400" b="1" dirty="0" err="1">
                <a:solidFill>
                  <a:srgbClr val="000000"/>
                </a:solidFill>
                <a:latin typeface="Arial Unicode MS" pitchFamily="34" charset="-122"/>
                <a:ea typeface="Arial Unicode MS" pitchFamily="34" charset="-122"/>
                <a:cs typeface="Arial Unicode MS" pitchFamily="34" charset="-122"/>
              </a:rPr>
              <a:t>in,out,count:integer</a:t>
            </a:r>
            <a:r>
              <a:rPr lang="en-US" altLang="zh-CN" sz="1400" b="1" dirty="0">
                <a:solidFill>
                  <a:srgbClr val="000000"/>
                </a:solidFill>
                <a:latin typeface="Arial Unicode MS" pitchFamily="34" charset="-122"/>
                <a:ea typeface="Arial Unicode MS" pitchFamily="34" charset="-122"/>
                <a:cs typeface="Arial Unicode MS" pitchFamily="34" charset="-122"/>
              </a:rPr>
              <a:t>;</a:t>
            </a:r>
          </a:p>
          <a:p>
            <a:pPr algn="l"/>
            <a:r>
              <a:rPr lang="en-US" altLang="zh-CN" sz="1400" b="1" dirty="0">
                <a:solidFill>
                  <a:srgbClr val="000000"/>
                </a:solidFill>
                <a:latin typeface="Arial Unicode MS" pitchFamily="34" charset="-122"/>
                <a:ea typeface="Arial Unicode MS" pitchFamily="34" charset="-122"/>
                <a:cs typeface="Arial Unicode MS" pitchFamily="34" charset="-122"/>
              </a:rPr>
              <a:t>       </a:t>
            </a:r>
            <a:r>
              <a:rPr lang="en-US" altLang="zh-CN" sz="1400" b="1" dirty="0" err="1">
                <a:solidFill>
                  <a:srgbClr val="000000"/>
                </a:solidFill>
                <a:latin typeface="Arial Unicode MS" pitchFamily="34" charset="-122"/>
                <a:ea typeface="Arial Unicode MS" pitchFamily="34" charset="-122"/>
                <a:cs typeface="Arial Unicode MS" pitchFamily="34" charset="-122"/>
              </a:rPr>
              <a:t>buffer:array</a:t>
            </a:r>
            <a:r>
              <a:rPr lang="zh-CN" altLang="en-US" sz="1400" b="1" dirty="0">
                <a:solidFill>
                  <a:srgbClr val="000000"/>
                </a:solidFill>
                <a:latin typeface="Arial Unicode MS" pitchFamily="34" charset="-122"/>
                <a:ea typeface="Arial Unicode MS" pitchFamily="34" charset="-122"/>
                <a:cs typeface="Arial Unicode MS" pitchFamily="34" charset="-122"/>
              </a:rPr>
              <a:t>［</a:t>
            </a:r>
            <a:r>
              <a:rPr lang="en-US" altLang="zh-CN" sz="1400" b="1" dirty="0">
                <a:solidFill>
                  <a:srgbClr val="000000"/>
                </a:solidFill>
                <a:latin typeface="Arial Unicode MS" pitchFamily="34" charset="-122"/>
                <a:ea typeface="Arial Unicode MS" pitchFamily="34" charset="-122"/>
                <a:cs typeface="Arial Unicode MS" pitchFamily="34" charset="-122"/>
              </a:rPr>
              <a:t>0,…,n-1</a:t>
            </a:r>
            <a:r>
              <a:rPr lang="zh-CN" altLang="en-US" sz="1400" b="1" dirty="0">
                <a:solidFill>
                  <a:srgbClr val="000000"/>
                </a:solidFill>
                <a:latin typeface="Arial Unicode MS" pitchFamily="34" charset="-122"/>
                <a:ea typeface="Arial Unicode MS" pitchFamily="34" charset="-122"/>
                <a:cs typeface="Arial Unicode MS" pitchFamily="34" charset="-122"/>
              </a:rPr>
              <a:t>］ </a:t>
            </a:r>
            <a:r>
              <a:rPr lang="en-US" altLang="zh-CN" sz="1400" b="1" dirty="0">
                <a:solidFill>
                  <a:srgbClr val="000000"/>
                </a:solidFill>
                <a:latin typeface="Arial Unicode MS" pitchFamily="34" charset="-122"/>
                <a:ea typeface="Arial Unicode MS" pitchFamily="34" charset="-122"/>
                <a:cs typeface="Arial Unicode MS" pitchFamily="34" charset="-122"/>
              </a:rPr>
              <a:t>of item;</a:t>
            </a:r>
          </a:p>
          <a:p>
            <a:pPr algn="l"/>
            <a:r>
              <a:rPr lang="en-US" altLang="zh-CN" sz="1400" b="1" dirty="0">
                <a:solidFill>
                  <a:srgbClr val="000000"/>
                </a:solidFill>
                <a:latin typeface="Arial Unicode MS" pitchFamily="34" charset="-122"/>
                <a:ea typeface="Arial Unicode MS" pitchFamily="34" charset="-122"/>
                <a:cs typeface="Arial Unicode MS" pitchFamily="34" charset="-122"/>
              </a:rPr>
              <a:t>       </a:t>
            </a:r>
            <a:r>
              <a:rPr lang="en-US" altLang="zh-CN" sz="1400" b="1" dirty="0" err="1">
                <a:solidFill>
                  <a:srgbClr val="000000"/>
                </a:solidFill>
                <a:latin typeface="Arial Unicode MS" pitchFamily="34" charset="-122"/>
                <a:ea typeface="Arial Unicode MS" pitchFamily="34" charset="-122"/>
                <a:cs typeface="Arial Unicode MS" pitchFamily="34" charset="-122"/>
              </a:rPr>
              <a:t>notfull</a:t>
            </a:r>
            <a:r>
              <a:rPr lang="en-US" altLang="zh-CN" sz="1400" b="1" dirty="0">
                <a:solidFill>
                  <a:srgbClr val="000000"/>
                </a:solidFill>
                <a:latin typeface="Arial Unicode MS" pitchFamily="34" charset="-122"/>
                <a:ea typeface="Arial Unicode MS" pitchFamily="34" charset="-122"/>
                <a:cs typeface="Arial Unicode MS" pitchFamily="34" charset="-122"/>
              </a:rPr>
              <a:t>, </a:t>
            </a:r>
            <a:r>
              <a:rPr lang="en-US" altLang="zh-CN" sz="1400" b="1" dirty="0" err="1">
                <a:solidFill>
                  <a:srgbClr val="000000"/>
                </a:solidFill>
                <a:latin typeface="Arial Unicode MS" pitchFamily="34" charset="-122"/>
                <a:ea typeface="Arial Unicode MS" pitchFamily="34" charset="-122"/>
                <a:cs typeface="Arial Unicode MS" pitchFamily="34" charset="-122"/>
              </a:rPr>
              <a:t>notempty:condition</a:t>
            </a:r>
            <a:r>
              <a:rPr lang="en-US" altLang="zh-CN" sz="1400" b="1" dirty="0">
                <a:solidFill>
                  <a:srgbClr val="000000"/>
                </a:solidFill>
                <a:latin typeface="Arial Unicode MS" pitchFamily="34" charset="-122"/>
                <a:ea typeface="Arial Unicode MS" pitchFamily="34" charset="-122"/>
                <a:cs typeface="Arial Unicode MS" pitchFamily="34" charset="-122"/>
              </a:rPr>
              <a:t>;</a:t>
            </a:r>
          </a:p>
          <a:p>
            <a:pPr algn="l"/>
            <a:r>
              <a:rPr lang="en-US" altLang="zh-CN" sz="1400" b="1" dirty="0">
                <a:solidFill>
                  <a:srgbClr val="000000"/>
                </a:solidFill>
                <a:latin typeface="Arial Unicode MS" pitchFamily="34" charset="-122"/>
                <a:ea typeface="Arial Unicode MS" pitchFamily="34" charset="-122"/>
                <a:cs typeface="Arial Unicode MS" pitchFamily="34" charset="-122"/>
              </a:rPr>
              <a:t>       </a:t>
            </a:r>
            <a:r>
              <a:rPr lang="en-US" altLang="zh-CN" sz="1400" b="1" dirty="0">
                <a:solidFill>
                  <a:srgbClr val="CC3300"/>
                </a:solidFill>
                <a:latin typeface="Arial Unicode MS" pitchFamily="34" charset="-122"/>
                <a:ea typeface="Arial Unicode MS" pitchFamily="34" charset="-122"/>
                <a:cs typeface="Arial Unicode MS" pitchFamily="34" charset="-122"/>
              </a:rPr>
              <a:t>procedure entry put(item)</a:t>
            </a:r>
          </a:p>
          <a:p>
            <a:pPr algn="l"/>
            <a:r>
              <a:rPr lang="en-US" altLang="zh-CN" sz="1400" b="1" dirty="0">
                <a:solidFill>
                  <a:srgbClr val="000000"/>
                </a:solidFill>
                <a:latin typeface="Arial Unicode MS" pitchFamily="34" charset="-122"/>
                <a:ea typeface="Arial Unicode MS" pitchFamily="34" charset="-122"/>
                <a:cs typeface="Arial Unicode MS" pitchFamily="34" charset="-122"/>
              </a:rPr>
              <a:t>          begin</a:t>
            </a:r>
          </a:p>
          <a:p>
            <a:pPr algn="l"/>
            <a:r>
              <a:rPr lang="en-US" altLang="zh-CN" sz="1400" b="1" dirty="0">
                <a:solidFill>
                  <a:srgbClr val="000000"/>
                </a:solidFill>
                <a:latin typeface="Arial Unicode MS" pitchFamily="34" charset="-122"/>
                <a:ea typeface="Arial Unicode MS" pitchFamily="34" charset="-122"/>
                <a:cs typeface="Arial Unicode MS" pitchFamily="34" charset="-122"/>
              </a:rPr>
              <a:t>             if </a:t>
            </a:r>
            <a:r>
              <a:rPr lang="en-US" altLang="zh-CN" sz="1400" b="1" dirty="0" err="1">
                <a:solidFill>
                  <a:srgbClr val="000000"/>
                </a:solidFill>
                <a:latin typeface="Arial Unicode MS" pitchFamily="34" charset="-122"/>
                <a:ea typeface="Arial Unicode MS" pitchFamily="34" charset="-122"/>
                <a:cs typeface="Arial Unicode MS" pitchFamily="34" charset="-122"/>
              </a:rPr>
              <a:t>count≥n</a:t>
            </a:r>
            <a:r>
              <a:rPr lang="en-US" altLang="zh-CN" sz="1400" b="1" dirty="0">
                <a:solidFill>
                  <a:srgbClr val="000000"/>
                </a:solidFill>
                <a:latin typeface="Arial Unicode MS" pitchFamily="34" charset="-122"/>
                <a:ea typeface="Arial Unicode MS" pitchFamily="34" charset="-122"/>
                <a:cs typeface="Arial Unicode MS" pitchFamily="34" charset="-122"/>
              </a:rPr>
              <a:t> then </a:t>
            </a:r>
            <a:r>
              <a:rPr lang="en-US" altLang="zh-CN" sz="1400" b="1" dirty="0" err="1">
                <a:solidFill>
                  <a:srgbClr val="9900FF"/>
                </a:solidFill>
                <a:latin typeface="Arial Unicode MS" pitchFamily="34" charset="-122"/>
                <a:ea typeface="Arial Unicode MS" pitchFamily="34" charset="-122"/>
                <a:cs typeface="Arial Unicode MS" pitchFamily="34" charset="-122"/>
              </a:rPr>
              <a:t>notfull.wait</a:t>
            </a:r>
            <a:r>
              <a:rPr lang="en-US" altLang="zh-CN" sz="1400" b="1" dirty="0">
                <a:solidFill>
                  <a:srgbClr val="9900FF"/>
                </a:solidFill>
                <a:latin typeface="Arial Unicode MS" pitchFamily="34" charset="-122"/>
                <a:ea typeface="Arial Unicode MS" pitchFamily="34" charset="-122"/>
                <a:cs typeface="Arial Unicode MS" pitchFamily="34" charset="-122"/>
              </a:rPr>
              <a:t>;</a:t>
            </a:r>
            <a:endParaRPr lang="en-US" altLang="zh-CN" sz="1400" b="1" dirty="0">
              <a:solidFill>
                <a:srgbClr val="000000"/>
              </a:solidFill>
              <a:latin typeface="Arial Unicode MS" pitchFamily="34" charset="-122"/>
              <a:ea typeface="Arial Unicode MS" pitchFamily="34" charset="-122"/>
              <a:cs typeface="Arial Unicode MS" pitchFamily="34" charset="-122"/>
            </a:endParaRPr>
          </a:p>
          <a:p>
            <a:pPr algn="l"/>
            <a:r>
              <a:rPr lang="en-US" altLang="zh-CN" sz="1400" b="1" dirty="0">
                <a:solidFill>
                  <a:srgbClr val="000000"/>
                </a:solidFill>
                <a:latin typeface="Arial Unicode MS" pitchFamily="34" charset="-122"/>
                <a:ea typeface="Arial Unicode MS" pitchFamily="34" charset="-122"/>
                <a:cs typeface="Arial Unicode MS" pitchFamily="34" charset="-122"/>
              </a:rPr>
              <a:t>             buffer(in)∶=</a:t>
            </a:r>
            <a:r>
              <a:rPr lang="en-US" altLang="zh-CN" sz="1400" b="1" dirty="0" err="1">
                <a:solidFill>
                  <a:srgbClr val="000000"/>
                </a:solidFill>
                <a:latin typeface="Arial Unicode MS" pitchFamily="34" charset="-122"/>
                <a:ea typeface="Arial Unicode MS" pitchFamily="34" charset="-122"/>
                <a:cs typeface="Arial Unicode MS" pitchFamily="34" charset="-122"/>
              </a:rPr>
              <a:t>nextp</a:t>
            </a:r>
            <a:r>
              <a:rPr lang="en-US" altLang="zh-CN" sz="1400" b="1" dirty="0">
                <a:solidFill>
                  <a:srgbClr val="000000"/>
                </a:solidFill>
                <a:latin typeface="Arial Unicode MS" pitchFamily="34" charset="-122"/>
                <a:ea typeface="Arial Unicode MS" pitchFamily="34" charset="-122"/>
                <a:cs typeface="Arial Unicode MS" pitchFamily="34" charset="-122"/>
              </a:rPr>
              <a:t>;</a:t>
            </a:r>
          </a:p>
          <a:p>
            <a:pPr algn="l"/>
            <a:r>
              <a:rPr lang="en-US" altLang="zh-CN" sz="1400" b="1" dirty="0">
                <a:solidFill>
                  <a:srgbClr val="000000"/>
                </a:solidFill>
                <a:latin typeface="Arial Unicode MS" pitchFamily="34" charset="-122"/>
                <a:ea typeface="Arial Unicode MS" pitchFamily="34" charset="-122"/>
                <a:cs typeface="Arial Unicode MS" pitchFamily="34" charset="-122"/>
              </a:rPr>
              <a:t>             in∶=(in+1) mod n;</a:t>
            </a:r>
          </a:p>
          <a:p>
            <a:pPr algn="l"/>
            <a:r>
              <a:rPr lang="en-US" altLang="zh-CN" sz="1400" b="1" dirty="0">
                <a:solidFill>
                  <a:srgbClr val="000000"/>
                </a:solidFill>
                <a:latin typeface="Arial Unicode MS" pitchFamily="34" charset="-122"/>
                <a:ea typeface="Arial Unicode MS" pitchFamily="34" charset="-122"/>
                <a:cs typeface="Arial Unicode MS" pitchFamily="34" charset="-122"/>
              </a:rPr>
              <a:t>             count∶=count+1;</a:t>
            </a:r>
          </a:p>
          <a:p>
            <a:pPr algn="l"/>
            <a:r>
              <a:rPr lang="en-US" altLang="zh-CN" sz="1400" b="1" dirty="0">
                <a:solidFill>
                  <a:srgbClr val="000000"/>
                </a:solidFill>
                <a:latin typeface="Arial Unicode MS" pitchFamily="34" charset="-122"/>
                <a:ea typeface="Arial Unicode MS" pitchFamily="34" charset="-122"/>
                <a:cs typeface="Arial Unicode MS" pitchFamily="34" charset="-122"/>
              </a:rPr>
              <a:t>             if </a:t>
            </a:r>
            <a:r>
              <a:rPr lang="en-US" altLang="zh-CN" sz="1400" b="1" dirty="0" err="1">
                <a:solidFill>
                  <a:srgbClr val="000000"/>
                </a:solidFill>
                <a:latin typeface="Arial Unicode MS" pitchFamily="34" charset="-122"/>
                <a:ea typeface="Arial Unicode MS" pitchFamily="34" charset="-122"/>
                <a:cs typeface="Arial Unicode MS" pitchFamily="34" charset="-122"/>
              </a:rPr>
              <a:t>notempty.queue</a:t>
            </a:r>
            <a:r>
              <a:rPr lang="en-US" altLang="zh-CN" sz="1400" b="1" dirty="0">
                <a:solidFill>
                  <a:srgbClr val="000000"/>
                </a:solidFill>
                <a:latin typeface="Arial Unicode MS" pitchFamily="34" charset="-122"/>
                <a:ea typeface="Arial Unicode MS" pitchFamily="34" charset="-122"/>
                <a:cs typeface="Arial Unicode MS" pitchFamily="34" charset="-122"/>
              </a:rPr>
              <a:t> then </a:t>
            </a:r>
            <a:r>
              <a:rPr lang="en-US" altLang="zh-CN" sz="1400" b="1" dirty="0" err="1">
                <a:solidFill>
                  <a:srgbClr val="9900FF"/>
                </a:solidFill>
                <a:latin typeface="Arial Unicode MS" pitchFamily="34" charset="-122"/>
                <a:ea typeface="Arial Unicode MS" pitchFamily="34" charset="-122"/>
                <a:cs typeface="Arial Unicode MS" pitchFamily="34" charset="-122"/>
              </a:rPr>
              <a:t>notempty.signal</a:t>
            </a:r>
            <a:r>
              <a:rPr lang="en-US" altLang="zh-CN" sz="1400" b="1" dirty="0">
                <a:solidFill>
                  <a:srgbClr val="9900FF"/>
                </a:solidFill>
                <a:latin typeface="Arial Unicode MS" pitchFamily="34" charset="-122"/>
                <a:ea typeface="Arial Unicode MS" pitchFamily="34" charset="-122"/>
                <a:cs typeface="Arial Unicode MS" pitchFamily="34" charset="-122"/>
              </a:rPr>
              <a:t>;</a:t>
            </a:r>
          </a:p>
          <a:p>
            <a:pPr algn="l"/>
            <a:r>
              <a:rPr lang="en-US" altLang="zh-CN" sz="1400" b="1" dirty="0">
                <a:solidFill>
                  <a:srgbClr val="000000"/>
                </a:solidFill>
                <a:latin typeface="Arial Unicode MS" pitchFamily="34" charset="-122"/>
                <a:ea typeface="Arial Unicode MS" pitchFamily="34" charset="-122"/>
                <a:cs typeface="Arial Unicode MS" pitchFamily="34" charset="-122"/>
              </a:rPr>
              <a:t>           end</a:t>
            </a:r>
          </a:p>
          <a:p>
            <a:pPr algn="l"/>
            <a:r>
              <a:rPr lang="en-US" altLang="zh-CN" sz="1400" b="1" dirty="0">
                <a:solidFill>
                  <a:srgbClr val="000000"/>
                </a:solidFill>
                <a:latin typeface="Arial" charset="0"/>
              </a:rPr>
              <a:t>       </a:t>
            </a:r>
            <a:r>
              <a:rPr lang="en-US" altLang="zh-CN" sz="1400" b="1" dirty="0">
                <a:solidFill>
                  <a:srgbClr val="CC3300"/>
                </a:solidFill>
                <a:latin typeface="Arial" charset="0"/>
              </a:rPr>
              <a:t>procedure entry get(item)</a:t>
            </a:r>
          </a:p>
          <a:p>
            <a:pPr algn="l"/>
            <a:r>
              <a:rPr lang="en-US" altLang="zh-CN" sz="1400" b="1" dirty="0">
                <a:solidFill>
                  <a:srgbClr val="000000"/>
                </a:solidFill>
                <a:latin typeface="Arial" charset="0"/>
              </a:rPr>
              <a:t>           begin</a:t>
            </a:r>
          </a:p>
          <a:p>
            <a:pPr algn="l"/>
            <a:r>
              <a:rPr lang="en-US" altLang="zh-CN" sz="1400" b="1" dirty="0">
                <a:solidFill>
                  <a:srgbClr val="000000"/>
                </a:solidFill>
                <a:latin typeface="Arial" charset="0"/>
              </a:rPr>
              <a:t>              if count≤0 then </a:t>
            </a:r>
            <a:r>
              <a:rPr lang="en-US" altLang="zh-CN" sz="1400" b="1" dirty="0" err="1">
                <a:solidFill>
                  <a:srgbClr val="9900FF"/>
                </a:solidFill>
                <a:latin typeface="Arial" charset="0"/>
              </a:rPr>
              <a:t>notempty.wait</a:t>
            </a:r>
            <a:r>
              <a:rPr lang="en-US" altLang="zh-CN" sz="1400" b="1" dirty="0">
                <a:solidFill>
                  <a:srgbClr val="9900FF"/>
                </a:solidFill>
                <a:latin typeface="Arial" charset="0"/>
              </a:rPr>
              <a:t>;</a:t>
            </a:r>
            <a:endParaRPr lang="en-US" altLang="zh-CN" sz="1400" b="1" dirty="0">
              <a:solidFill>
                <a:srgbClr val="000000"/>
              </a:solidFill>
              <a:latin typeface="Arial" charset="0"/>
            </a:endParaRPr>
          </a:p>
          <a:p>
            <a:pPr algn="l"/>
            <a:r>
              <a:rPr lang="en-US" altLang="zh-CN" sz="1400" b="1" dirty="0">
                <a:solidFill>
                  <a:srgbClr val="000000"/>
                </a:solidFill>
                <a:latin typeface="Arial" charset="0"/>
              </a:rPr>
              <a:t>              </a:t>
            </a:r>
            <a:r>
              <a:rPr lang="en-US" altLang="zh-CN" sz="1400" b="1" dirty="0" err="1">
                <a:solidFill>
                  <a:srgbClr val="000000"/>
                </a:solidFill>
                <a:latin typeface="Arial" charset="0"/>
              </a:rPr>
              <a:t>nextc</a:t>
            </a:r>
            <a:r>
              <a:rPr lang="en-US" altLang="zh-CN" sz="1400" b="1" dirty="0">
                <a:solidFill>
                  <a:srgbClr val="000000"/>
                </a:solidFill>
                <a:latin typeface="Arial" charset="0"/>
              </a:rPr>
              <a:t>∶=buffer(out);</a:t>
            </a:r>
          </a:p>
          <a:p>
            <a:pPr algn="l"/>
            <a:r>
              <a:rPr lang="en-US" altLang="zh-CN" sz="1400" b="1" dirty="0">
                <a:solidFill>
                  <a:srgbClr val="000000"/>
                </a:solidFill>
                <a:latin typeface="Arial" charset="0"/>
              </a:rPr>
              <a:t>              out∶=(out+1) mod n;</a:t>
            </a:r>
          </a:p>
          <a:p>
            <a:pPr algn="l"/>
            <a:r>
              <a:rPr lang="en-US" altLang="zh-CN" sz="1400" b="1" dirty="0">
                <a:solidFill>
                  <a:srgbClr val="000000"/>
                </a:solidFill>
                <a:latin typeface="Arial" charset="0"/>
              </a:rPr>
              <a:t>              count∶=count-1;</a:t>
            </a:r>
          </a:p>
          <a:p>
            <a:pPr algn="l"/>
            <a:r>
              <a:rPr lang="en-US" altLang="zh-CN" sz="1400" b="1" dirty="0">
                <a:solidFill>
                  <a:srgbClr val="000000"/>
                </a:solidFill>
                <a:latin typeface="Arial" charset="0"/>
              </a:rPr>
              <a:t>              if </a:t>
            </a:r>
            <a:r>
              <a:rPr lang="en-US" altLang="zh-CN" sz="1400" b="1" dirty="0" err="1">
                <a:solidFill>
                  <a:srgbClr val="000000"/>
                </a:solidFill>
                <a:latin typeface="Arial" charset="0"/>
              </a:rPr>
              <a:t>notfull.quene</a:t>
            </a:r>
            <a:r>
              <a:rPr lang="en-US" altLang="zh-CN" sz="1400" b="1" dirty="0">
                <a:solidFill>
                  <a:srgbClr val="000000"/>
                </a:solidFill>
                <a:latin typeface="Arial" charset="0"/>
              </a:rPr>
              <a:t> then </a:t>
            </a:r>
            <a:r>
              <a:rPr lang="en-US" altLang="zh-CN" sz="1400" b="1" dirty="0" err="1">
                <a:solidFill>
                  <a:srgbClr val="9900FF"/>
                </a:solidFill>
                <a:latin typeface="Arial" charset="0"/>
              </a:rPr>
              <a:t>notfull.signal</a:t>
            </a:r>
            <a:r>
              <a:rPr lang="en-US" altLang="zh-CN" sz="1400" b="1" dirty="0">
                <a:solidFill>
                  <a:srgbClr val="9900FF"/>
                </a:solidFill>
                <a:latin typeface="Arial" charset="0"/>
              </a:rPr>
              <a:t>;</a:t>
            </a:r>
          </a:p>
          <a:p>
            <a:pPr algn="l"/>
            <a:r>
              <a:rPr lang="en-US" altLang="zh-CN" sz="1400" b="1" dirty="0">
                <a:solidFill>
                  <a:srgbClr val="000000"/>
                </a:solidFill>
                <a:latin typeface="Arial" charset="0"/>
              </a:rPr>
              <a:t>           end</a:t>
            </a:r>
          </a:p>
          <a:p>
            <a:pPr algn="l"/>
            <a:r>
              <a:rPr lang="en-US" altLang="zh-CN" sz="1400" b="1" dirty="0">
                <a:solidFill>
                  <a:srgbClr val="000000"/>
                </a:solidFill>
                <a:latin typeface="Arial" charset="0"/>
              </a:rPr>
              <a:t>       </a:t>
            </a:r>
            <a:r>
              <a:rPr lang="en-US" altLang="zh-CN" sz="1400" b="1" dirty="0">
                <a:solidFill>
                  <a:srgbClr val="CC3300"/>
                </a:solidFill>
                <a:latin typeface="Arial" charset="0"/>
              </a:rPr>
              <a:t>begin in∶= out∶=0;  count∶=0  end</a:t>
            </a:r>
          </a:p>
        </p:txBody>
      </p:sp>
      <p:sp>
        <p:nvSpPr>
          <p:cNvPr id="8" name="Text Box 5"/>
          <p:cNvSpPr txBox="1">
            <a:spLocks noChangeArrowheads="1"/>
          </p:cNvSpPr>
          <p:nvPr/>
        </p:nvSpPr>
        <p:spPr bwMode="auto">
          <a:xfrm>
            <a:off x="177552" y="2204864"/>
            <a:ext cx="2378224" cy="519113"/>
          </a:xfrm>
          <a:prstGeom prst="rect">
            <a:avLst/>
          </a:prstGeom>
          <a:noFill/>
          <a:ln w="9525">
            <a:noFill/>
            <a:miter lim="800000"/>
            <a:headEnd/>
            <a:tailEnd/>
          </a:ln>
        </p:spPr>
        <p:txBody>
          <a:bodyPr wrap="square">
            <a:spAutoFit/>
          </a:bodyPr>
          <a:lstStyle/>
          <a:p>
            <a:pPr algn="l">
              <a:spcBef>
                <a:spcPct val="50000"/>
              </a:spcBef>
            </a:pPr>
            <a:r>
              <a:rPr kumimoji="0" lang="en-US" altLang="zh-CN" sz="2800" b="1" dirty="0">
                <a:solidFill>
                  <a:srgbClr val="FF0000"/>
                </a:solidFill>
                <a:latin typeface="微软雅黑" panose="020B0503020204020204" pitchFamily="34" charset="-122"/>
                <a:ea typeface="微软雅黑" panose="020B0503020204020204" pitchFamily="34" charset="-122"/>
              </a:rPr>
              <a:t>PC</a:t>
            </a:r>
            <a:r>
              <a:rPr kumimoji="0" lang="zh-CN" altLang="en-US" sz="2800" b="1" dirty="0">
                <a:solidFill>
                  <a:srgbClr val="FF0000"/>
                </a:solidFill>
                <a:latin typeface="微软雅黑" panose="020B0503020204020204" pitchFamily="34" charset="-122"/>
                <a:ea typeface="微软雅黑" panose="020B0503020204020204" pitchFamily="34" charset="-122"/>
              </a:rPr>
              <a:t>管程描述：</a:t>
            </a:r>
          </a:p>
        </p:txBody>
      </p:sp>
    </p:spTree>
    <p:extLst>
      <p:ext uri="{BB962C8B-B14F-4D97-AF65-F5344CB8AC3E}">
        <p14:creationId xmlns:p14="http://schemas.microsoft.com/office/powerpoint/2010/main" val="209886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 calcmode="lin" valueType="num">
                                      <p:cBhvr additive="base">
                                        <p:cTn id="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anim calcmode="lin" valueType="num">
                                      <p:cBhvr additive="base">
                                        <p:cTn id="1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6">
                                            <p:txEl>
                                              <p:pRg st="18" end="18"/>
                                            </p:txEl>
                                          </p:spTgt>
                                        </p:tgtEl>
                                        <p:attrNameLst>
                                          <p:attrName>style.visibility</p:attrName>
                                        </p:attrNameLst>
                                      </p:cBhvr>
                                      <p:to>
                                        <p:strVal val="visible"/>
                                      </p:to>
                                    </p:set>
                                    <p:anim calcmode="lin" valueType="num">
                                      <p:cBhvr additive="base">
                                        <p:cTn id="18" dur="500" fill="hold"/>
                                        <p:tgtEl>
                                          <p:spTgt spid="6">
                                            <p:txEl>
                                              <p:pRg st="18" end="18"/>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xEl>
                                              <p:pRg st="14" end="14"/>
                                            </p:txEl>
                                          </p:spTgt>
                                        </p:tgtEl>
                                        <p:attrNameLst>
                                          <p:attrName>style.visibility</p:attrName>
                                        </p:attrNameLst>
                                      </p:cBhvr>
                                      <p:to>
                                        <p:strVal val="visible"/>
                                      </p:to>
                                    </p:set>
                                    <p:anim calcmode="lin" valueType="num">
                                      <p:cBhvr additive="base">
                                        <p:cTn id="24" dur="500" fill="hold"/>
                                        <p:tgtEl>
                                          <p:spTgt spid="6">
                                            <p:txEl>
                                              <p:pRg st="14" end="1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
                                            <p:txEl>
                                              <p:pRg st="14" end="14"/>
                                            </p:txEl>
                                          </p:spTgt>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2" presetClass="entr" presetSubtype="4" fill="hold" nodeType="after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anim calcmode="lin" valueType="num">
                                      <p:cBhvr additive="base">
                                        <p:cTn id="29"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560241"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经典进程的同步问题</a:t>
            </a:r>
          </a:p>
        </p:txBody>
      </p:sp>
      <p:sp>
        <p:nvSpPr>
          <p:cNvPr id="3" name="Rectangle 2"/>
          <p:cNvSpPr txBox="1">
            <a:spLocks noRot="1" noChangeArrowheads="1"/>
          </p:cNvSpPr>
          <p:nvPr/>
        </p:nvSpPr>
        <p:spPr bwMode="auto">
          <a:xfrm>
            <a:off x="177552" y="980728"/>
            <a:ext cx="8788895" cy="822920"/>
          </a:xfrm>
          <a:prstGeom prst="rect">
            <a:avLst/>
          </a:prstGeom>
          <a:solidFill>
            <a:srgbClr val="FFFFCC"/>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lvl="0" eaLnBrk="1" hangingPunct="1">
              <a:defRPr/>
            </a:pPr>
            <a:r>
              <a:rPr lang="zh-CN" altLang="en-US" sz="3200" b="1" kern="0" dirty="0">
                <a:solidFill>
                  <a:srgbClr val="000000"/>
                </a:solidFill>
                <a:latin typeface="Arial Black"/>
                <a:ea typeface="黑体" pitchFamily="2" charset="-122"/>
              </a:rPr>
              <a:t>利用管程解决生产者</a:t>
            </a:r>
            <a:r>
              <a:rPr lang="en-US" altLang="zh-CN" sz="3200" b="1" kern="0" dirty="0">
                <a:solidFill>
                  <a:srgbClr val="000000"/>
                </a:solidFill>
                <a:latin typeface="Arial Black"/>
                <a:ea typeface="黑体" pitchFamily="2" charset="-122"/>
              </a:rPr>
              <a:t>-</a:t>
            </a:r>
            <a:r>
              <a:rPr lang="zh-CN" altLang="en-US" sz="3200" b="1" kern="0" dirty="0">
                <a:solidFill>
                  <a:srgbClr val="000000"/>
                </a:solidFill>
                <a:latin typeface="Arial Black"/>
                <a:ea typeface="黑体" pitchFamily="2" charset="-122"/>
              </a:rPr>
              <a:t>消费者问题</a:t>
            </a:r>
            <a:endParaRPr kumimoji="1"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Black"/>
              <a:ea typeface="黑体" pitchFamily="2" charset="-122"/>
              <a:cs typeface="+mj-cs"/>
            </a:endParaRPr>
          </a:p>
        </p:txBody>
      </p:sp>
      <p:sp>
        <p:nvSpPr>
          <p:cNvPr id="7" name="Text Box 4"/>
          <p:cNvSpPr txBox="1">
            <a:spLocks noChangeArrowheads="1"/>
          </p:cNvSpPr>
          <p:nvPr/>
        </p:nvSpPr>
        <p:spPr bwMode="auto">
          <a:xfrm>
            <a:off x="177551" y="1995528"/>
            <a:ext cx="8744723" cy="476541"/>
          </a:xfrm>
          <a:prstGeom prst="rect">
            <a:avLst/>
          </a:prstGeom>
          <a:noFill/>
          <a:ln w="9525">
            <a:noFill/>
            <a:miter lim="800000"/>
            <a:headEnd/>
            <a:tailEnd/>
          </a:ln>
        </p:spPr>
        <p:txBody>
          <a:bodyPr wrap="square">
            <a:spAutoFit/>
          </a:bodyPr>
          <a:lstStyle/>
          <a:p>
            <a:pPr algn="l">
              <a:lnSpc>
                <a:spcPct val="140000"/>
              </a:lnSpc>
            </a:pPr>
            <a:r>
              <a:rPr lang="zh-CN" altLang="en-US" sz="2000" b="1" dirty="0">
                <a:solidFill>
                  <a:schemeClr val="tx1"/>
                </a:solidFill>
                <a:latin typeface="微软雅黑" panose="020B0503020204020204" pitchFamily="34" charset="-122"/>
                <a:ea typeface="微软雅黑" panose="020B0503020204020204" pitchFamily="34" charset="-122"/>
              </a:rPr>
              <a:t>   在利用管程解决生产者</a:t>
            </a:r>
            <a:r>
              <a:rPr lang="en-US" altLang="zh-CN" sz="2000" b="1" dirty="0">
                <a:solidFill>
                  <a:schemeClr val="tx1"/>
                </a:solidFill>
                <a:latin typeface="微软雅黑" panose="020B0503020204020204" pitchFamily="34" charset="-122"/>
                <a:ea typeface="微软雅黑" panose="020B0503020204020204" pitchFamily="34" charset="-122"/>
              </a:rPr>
              <a:t>-</a:t>
            </a:r>
            <a:r>
              <a:rPr lang="zh-CN" altLang="en-US" sz="2000" b="1" dirty="0">
                <a:solidFill>
                  <a:schemeClr val="tx1"/>
                </a:solidFill>
                <a:latin typeface="微软雅黑" panose="020B0503020204020204" pitchFamily="34" charset="-122"/>
                <a:ea typeface="微软雅黑" panose="020B0503020204020204" pitchFamily="34" charset="-122"/>
              </a:rPr>
              <a:t>消费者问题时， 其中的生产者和消费者可描述为： </a:t>
            </a:r>
          </a:p>
        </p:txBody>
      </p:sp>
      <p:sp>
        <p:nvSpPr>
          <p:cNvPr id="9" name="Text Box 5"/>
          <p:cNvSpPr txBox="1">
            <a:spLocks noChangeArrowheads="1"/>
          </p:cNvSpPr>
          <p:nvPr/>
        </p:nvSpPr>
        <p:spPr bwMode="auto">
          <a:xfrm>
            <a:off x="2284606" y="2708920"/>
            <a:ext cx="6659562" cy="3901453"/>
          </a:xfrm>
          <a:prstGeom prst="rect">
            <a:avLst/>
          </a:prstGeom>
          <a:solidFill>
            <a:schemeClr val="bg2">
              <a:lumMod val="20000"/>
              <a:lumOff val="80000"/>
            </a:schemeClr>
          </a:solidFill>
          <a:ln w="9525">
            <a:noFill/>
            <a:miter lim="800000"/>
            <a:headEnd/>
            <a:tailEnd/>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srgbClr val="FF0000"/>
                </a:solidFill>
                <a:effectLst/>
                <a:uLnTx/>
                <a:uFillTx/>
              </a:rPr>
              <a:t>producer:</a:t>
            </a:r>
            <a:r>
              <a:rPr kumimoji="0" lang="en-US" altLang="zh-CN" sz="1600" b="1" i="0" u="none" strike="noStrike" kern="0" cap="none" spc="0" normalizeH="0" baseline="0" noProof="0" dirty="0" err="1">
                <a:ln>
                  <a:noFill/>
                </a:ln>
                <a:solidFill>
                  <a:srgbClr val="000000"/>
                </a:solidFill>
                <a:effectLst/>
                <a:uLnTx/>
                <a:uFillTx/>
              </a:rPr>
              <a:t>begin</a:t>
            </a:r>
            <a:endParaRPr kumimoji="0" lang="en-US" altLang="zh-CN" sz="1600" b="1" i="0" u="none" strike="noStrike" kern="0" cap="none" spc="0" normalizeH="0" baseline="0" noProof="0" dirty="0">
              <a:ln>
                <a:noFill/>
              </a:ln>
              <a:solidFill>
                <a:srgbClr val="000000"/>
              </a:solidFill>
              <a:effectLst/>
              <a:uLnTx/>
              <a:uFillTx/>
            </a:endParaRP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repeat</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produce an item in </a:t>
            </a:r>
            <a:r>
              <a:rPr kumimoji="0" lang="en-US" altLang="zh-CN" sz="1600" b="1" i="0" u="none" strike="noStrike" kern="0" cap="none" spc="0" normalizeH="0" baseline="0" noProof="0" dirty="0" err="1">
                <a:ln>
                  <a:noFill/>
                </a:ln>
                <a:solidFill>
                  <a:srgbClr val="000000"/>
                </a:solidFill>
                <a:effectLst/>
                <a:uLnTx/>
                <a:uFillTx/>
              </a:rPr>
              <a:t>nextp</a:t>
            </a:r>
            <a:r>
              <a:rPr kumimoji="0" lang="en-US" altLang="zh-CN" sz="1600" b="1" i="0" u="none" strike="noStrike" kern="0" cap="none" spc="0" normalizeH="0" baseline="0" noProof="0" dirty="0">
                <a:ln>
                  <a:noFill/>
                </a:ln>
                <a:solidFill>
                  <a:srgbClr val="000000"/>
                </a:solidFill>
                <a:effectLst/>
                <a:uLnTx/>
                <a:uFillTx/>
              </a:rPr>
              <a:t>;</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a:t>
            </a:r>
            <a:r>
              <a:rPr kumimoji="0" lang="en-US" altLang="zh-CN" sz="1600" b="1" i="0" u="none" strike="noStrike" kern="0" cap="none" spc="0" normalizeH="0" baseline="0" noProof="0" dirty="0" err="1">
                <a:ln>
                  <a:noFill/>
                </a:ln>
                <a:solidFill>
                  <a:srgbClr val="FF0000"/>
                </a:solidFill>
                <a:effectLst/>
                <a:uLnTx/>
                <a:uFillTx/>
              </a:rPr>
              <a:t>PC.put</a:t>
            </a:r>
            <a:r>
              <a:rPr kumimoji="0" lang="en-US" altLang="zh-CN" sz="1600" b="1" i="0" u="none" strike="noStrike" kern="0" cap="none" spc="0" normalizeH="0" baseline="0" noProof="0" dirty="0">
                <a:ln>
                  <a:noFill/>
                </a:ln>
                <a:solidFill>
                  <a:srgbClr val="FF0000"/>
                </a:solidFill>
                <a:effectLst/>
                <a:uLnTx/>
                <a:uFillTx/>
              </a:rPr>
              <a:t>(item);</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until false;</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end</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9900FF"/>
                </a:solidFill>
                <a:effectLst/>
                <a:uLnTx/>
                <a:uFillTx/>
              </a:rPr>
              <a:t> </a:t>
            </a:r>
            <a:r>
              <a:rPr kumimoji="0" lang="en-US" altLang="zh-CN" sz="1600" b="1" i="0" u="none" strike="noStrike" kern="0" cap="none" spc="0" normalizeH="0" baseline="0" noProof="0" dirty="0" err="1">
                <a:ln>
                  <a:noFill/>
                </a:ln>
                <a:solidFill>
                  <a:srgbClr val="FF0000"/>
                </a:solidFill>
                <a:effectLst/>
                <a:uLnTx/>
                <a:uFillTx/>
              </a:rPr>
              <a:t>consumer:</a:t>
            </a:r>
            <a:r>
              <a:rPr kumimoji="0" lang="en-US" altLang="zh-CN" sz="1600" b="1" i="0" u="none" strike="noStrike" kern="0" cap="none" spc="0" normalizeH="0" baseline="0" noProof="0" dirty="0" err="1">
                <a:ln>
                  <a:noFill/>
                </a:ln>
                <a:solidFill>
                  <a:srgbClr val="000000"/>
                </a:solidFill>
                <a:effectLst/>
                <a:uLnTx/>
                <a:uFillTx/>
              </a:rPr>
              <a:t>begin</a:t>
            </a:r>
            <a:endParaRPr kumimoji="0" lang="en-US" altLang="zh-CN" sz="1600" b="1" i="0" u="none" strike="noStrike" kern="0" cap="none" spc="0" normalizeH="0" baseline="0" noProof="0" dirty="0">
              <a:ln>
                <a:noFill/>
              </a:ln>
              <a:solidFill>
                <a:srgbClr val="000000"/>
              </a:solidFill>
              <a:effectLst/>
              <a:uLnTx/>
              <a:uFillTx/>
            </a:endParaRP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repeat</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a:t>
            </a:r>
            <a:r>
              <a:rPr kumimoji="0" lang="en-US" altLang="zh-CN" sz="1600" b="1" i="0" u="none" strike="noStrike" kern="0" cap="none" spc="0" normalizeH="0" baseline="0" noProof="0" dirty="0" err="1">
                <a:ln>
                  <a:noFill/>
                </a:ln>
                <a:solidFill>
                  <a:srgbClr val="FF0000"/>
                </a:solidFill>
                <a:effectLst/>
                <a:uLnTx/>
                <a:uFillTx/>
              </a:rPr>
              <a:t>PC.get</a:t>
            </a:r>
            <a:r>
              <a:rPr kumimoji="0" lang="en-US" altLang="zh-CN" sz="1600" b="1" i="0" u="none" strike="noStrike" kern="0" cap="none" spc="0" normalizeH="0" baseline="0" noProof="0" dirty="0">
                <a:ln>
                  <a:noFill/>
                </a:ln>
                <a:solidFill>
                  <a:srgbClr val="FF0000"/>
                </a:solidFill>
                <a:effectLst/>
                <a:uLnTx/>
                <a:uFillTx/>
              </a:rPr>
              <a:t>(item);</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consume the item in </a:t>
            </a:r>
            <a:r>
              <a:rPr kumimoji="0" lang="en-US" altLang="zh-CN" sz="1600" b="1" i="0" u="none" strike="noStrike" kern="0" cap="none" spc="0" normalizeH="0" baseline="0" noProof="0" dirty="0" err="1">
                <a:ln>
                  <a:noFill/>
                </a:ln>
                <a:solidFill>
                  <a:srgbClr val="000000"/>
                </a:solidFill>
                <a:effectLst/>
                <a:uLnTx/>
                <a:uFillTx/>
              </a:rPr>
              <a:t>nextc</a:t>
            </a:r>
            <a:r>
              <a:rPr kumimoji="0" lang="en-US" altLang="zh-CN" sz="1600" b="1" i="0" u="none" strike="noStrike" kern="0" cap="none" spc="0" normalizeH="0" baseline="0" noProof="0" dirty="0">
                <a:ln>
                  <a:noFill/>
                </a:ln>
                <a:solidFill>
                  <a:srgbClr val="000000"/>
                </a:solidFill>
                <a:effectLst/>
                <a:uLnTx/>
                <a:uFillTx/>
              </a:rPr>
              <a:t>;</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until false;</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end </a:t>
            </a:r>
          </a:p>
        </p:txBody>
      </p:sp>
    </p:spTree>
    <p:extLst>
      <p:ext uri="{BB962C8B-B14F-4D97-AF65-F5344CB8AC3E}">
        <p14:creationId xmlns:p14="http://schemas.microsoft.com/office/powerpoint/2010/main" val="30960887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ChangeArrowheads="1"/>
          </p:cNvSpPr>
          <p:nvPr/>
        </p:nvSpPr>
        <p:spPr bwMode="auto">
          <a:xfrm>
            <a:off x="817212" y="116632"/>
            <a:ext cx="6870700" cy="609600"/>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 纲</a:t>
            </a:r>
          </a:p>
        </p:txBody>
      </p:sp>
      <p:graphicFrame>
        <p:nvGraphicFramePr>
          <p:cNvPr id="2" name="表格 1"/>
          <p:cNvGraphicFramePr>
            <a:graphicFrameLocks noGrp="1"/>
          </p:cNvGraphicFramePr>
          <p:nvPr>
            <p:extLst>
              <p:ext uri="{D42A27DB-BD31-4B8C-83A1-F6EECF244321}">
                <p14:modId xmlns:p14="http://schemas.microsoft.com/office/powerpoint/2010/main" val="526663135"/>
              </p:ext>
            </p:extLst>
          </p:nvPr>
        </p:nvGraphicFramePr>
        <p:xfrm>
          <a:off x="2051720" y="1988840"/>
          <a:ext cx="4896544" cy="3692772"/>
        </p:xfrm>
        <a:graphic>
          <a:graphicData uri="http://schemas.openxmlformats.org/drawingml/2006/table">
            <a:tbl>
              <a:tblPr>
                <a:tableStyleId>{5C22544A-7EE6-4342-B048-85BDC9FD1C3A}</a:tableStyleId>
              </a:tblPr>
              <a:tblGrid>
                <a:gridCol w="4896544">
                  <a:extLst>
                    <a:ext uri="{9D8B030D-6E8A-4147-A177-3AD203B41FA5}">
                      <a16:colId xmlns:a16="http://schemas.microsoft.com/office/drawing/2014/main" val="20000"/>
                    </a:ext>
                  </a:extLst>
                </a:gridCol>
              </a:tblGrid>
              <a:tr h="601887">
                <a:tc>
                  <a:txBody>
                    <a:bodyPr/>
                    <a:lstStyle/>
                    <a:p>
                      <a:pPr algn="l" fontAlgn="ctr"/>
                      <a:r>
                        <a:rPr lang="en-US" altLang="zh-CN"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2.1  </a:t>
                      </a:r>
                      <a:r>
                        <a:rPr lang="zh-CN" altLang="en-US"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前驱图和</a:t>
                      </a:r>
                      <a:r>
                        <a:rPr lang="zh-CN" altLang="en-US" sz="2800" b="1" u="none" strike="noStrike" baseline="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程序执行</a:t>
                      </a:r>
                    </a:p>
                  </a:txBody>
                  <a:tcPr marL="7620" marR="7620" marT="7620" marB="0" anchor="ctr">
                    <a:solidFill>
                      <a:schemeClr val="bg2">
                        <a:lumMod val="50000"/>
                      </a:schemeClr>
                    </a:solidFill>
                  </a:tcPr>
                </a:tc>
                <a:extLst>
                  <a:ext uri="{0D108BD9-81ED-4DB2-BD59-A6C34878D82A}">
                    <a16:rowId xmlns:a16="http://schemas.microsoft.com/office/drawing/2014/main" val="10000"/>
                  </a:ext>
                </a:extLst>
              </a:tr>
              <a:tr h="601887">
                <a:tc>
                  <a:txBody>
                    <a:bodyPr/>
                    <a:lstStyle/>
                    <a:p>
                      <a:pPr algn="l" fontAlgn="ctr"/>
                      <a:r>
                        <a:rPr lang="en-US"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2.2  </a:t>
                      </a:r>
                      <a:r>
                        <a:rPr lang="zh-CN" altLang="en-US" sz="2800" b="1" u="none" strike="noStrike" baseline="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进程同步</a:t>
                      </a:r>
                    </a:p>
                  </a:txBody>
                  <a:tcPr marL="7620" marR="7620" marT="7620" marB="0" anchor="ctr">
                    <a:solidFill>
                      <a:schemeClr val="bg2">
                        <a:lumMod val="50000"/>
                      </a:schemeClr>
                    </a:solidFill>
                  </a:tcPr>
                </a:tc>
                <a:extLst>
                  <a:ext uri="{0D108BD9-81ED-4DB2-BD59-A6C34878D82A}">
                    <a16:rowId xmlns:a16="http://schemas.microsoft.com/office/drawing/2014/main" val="10002"/>
                  </a:ext>
                </a:extLst>
              </a:tr>
              <a:tr h="601887">
                <a:tc>
                  <a:txBody>
                    <a:bodyPr/>
                    <a:lstStyle/>
                    <a:p>
                      <a:pPr algn="l" fontAlgn="ctr"/>
                      <a:r>
                        <a:rPr lang="en-US" altLang="zh-CN"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2.3  </a:t>
                      </a:r>
                      <a:r>
                        <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经典进程的同步问题</a:t>
                      </a:r>
                    </a:p>
                  </a:txBody>
                  <a:tcPr marL="7620" marR="7620" marT="7620" marB="0" anchor="ctr">
                    <a:solidFill>
                      <a:schemeClr val="bg2">
                        <a:lumMod val="50000"/>
                      </a:schemeClr>
                    </a:solidFill>
                  </a:tcPr>
                </a:tc>
                <a:extLst>
                  <a:ext uri="{0D108BD9-81ED-4DB2-BD59-A6C34878D82A}">
                    <a16:rowId xmlns:a16="http://schemas.microsoft.com/office/drawing/2014/main" val="10003"/>
                  </a:ext>
                </a:extLst>
              </a:tr>
              <a:tr h="601887">
                <a:tc>
                  <a:txBody>
                    <a:bodyPr/>
                    <a:lstStyle/>
                    <a:p>
                      <a:pPr algn="l" fontAlgn="ctr"/>
                      <a:r>
                        <a:rPr lang="en-US" altLang="zh-CN" sz="28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2.4  </a:t>
                      </a:r>
                      <a:r>
                        <a:rPr lang="zh-CN" altLang="en-US" sz="28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进程通信 </a:t>
                      </a:r>
                    </a:p>
                  </a:txBody>
                  <a:tcPr marL="7620" marR="7620" marT="7620" marB="0" anchor="ctr">
                    <a:solidFill>
                      <a:srgbClr val="0070C0"/>
                    </a:solidFill>
                  </a:tcPr>
                </a:tc>
                <a:extLst>
                  <a:ext uri="{0D108BD9-81ED-4DB2-BD59-A6C34878D82A}">
                    <a16:rowId xmlns:a16="http://schemas.microsoft.com/office/drawing/2014/main" val="476529507"/>
                  </a:ext>
                </a:extLst>
              </a:tr>
              <a:tr h="642612">
                <a:tc>
                  <a:txBody>
                    <a:bodyPr/>
                    <a:lstStyle/>
                    <a:p>
                      <a:pPr algn="l" fontAlgn="ctr"/>
                      <a:r>
                        <a:rPr lang="en-US" altLang="zh-CN"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2.5  </a:t>
                      </a:r>
                      <a:r>
                        <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线程的基本概念</a:t>
                      </a:r>
                    </a:p>
                  </a:txBody>
                  <a:tcPr marL="7620" marR="7620" marT="7620" marB="0" anchor="ctr">
                    <a:solidFill>
                      <a:schemeClr val="bg2">
                        <a:lumMod val="50000"/>
                      </a:schemeClr>
                    </a:solidFill>
                  </a:tcPr>
                </a:tc>
                <a:extLst>
                  <a:ext uri="{0D108BD9-81ED-4DB2-BD59-A6C34878D82A}">
                    <a16:rowId xmlns:a16="http://schemas.microsoft.com/office/drawing/2014/main" val="2465618291"/>
                  </a:ext>
                </a:extLst>
              </a:tr>
              <a:tr h="642612">
                <a:tc>
                  <a:txBody>
                    <a:bodyPr/>
                    <a:lstStyle/>
                    <a:p>
                      <a:pPr algn="l" fontAlgn="ctr"/>
                      <a:r>
                        <a:rPr lang="en-US" altLang="zh-CN"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2.6  </a:t>
                      </a:r>
                      <a:r>
                        <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线程的实现</a:t>
                      </a:r>
                    </a:p>
                  </a:txBody>
                  <a:tcPr marL="7620" marR="7620" marT="7620" marB="0" anchor="ctr">
                    <a:solidFill>
                      <a:schemeClr val="bg2">
                        <a:lumMod val="50000"/>
                      </a:schemeClr>
                    </a:solidFill>
                  </a:tcPr>
                </a:tc>
                <a:extLst>
                  <a:ext uri="{0D108BD9-81ED-4DB2-BD59-A6C34878D82A}">
                    <a16:rowId xmlns:a16="http://schemas.microsoft.com/office/drawing/2014/main" val="2489781414"/>
                  </a:ext>
                </a:extLst>
              </a:tr>
            </a:tbl>
          </a:graphicData>
        </a:graphic>
      </p:graphicFrame>
    </p:spTree>
    <p:extLst>
      <p:ext uri="{BB962C8B-B14F-4D97-AF65-F5344CB8AC3E}">
        <p14:creationId xmlns:p14="http://schemas.microsoft.com/office/powerpoint/2010/main" val="25544755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9384777" cy="646331"/>
          </a:xfrm>
          <a:prstGeom prst="rect">
            <a:avLst/>
          </a:prstGeom>
          <a:noFill/>
          <a:ln w="9525">
            <a:noFill/>
            <a:miter lim="800000"/>
            <a:headEnd/>
            <a:tailEnd/>
          </a:ln>
        </p:spPr>
        <p:txBody>
          <a:bodyPr/>
          <a:lstStyle/>
          <a:p>
            <a:r>
              <a:rPr lang="zh-CN" altLang="en-US" sz="3200" b="1" dirty="0">
                <a:solidFill>
                  <a:schemeClr val="tx1"/>
                </a:solidFill>
                <a:latin typeface="微软雅黑" panose="020B0503020204020204" pitchFamily="34" charset="-122"/>
                <a:ea typeface="微软雅黑" panose="020B0503020204020204" pitchFamily="34" charset="-122"/>
              </a:rPr>
              <a:t>进程通信（</a:t>
            </a:r>
            <a:r>
              <a:rPr lang="en-US" altLang="zh-CN" sz="3200" b="1" dirty="0">
                <a:solidFill>
                  <a:schemeClr val="tx1"/>
                </a:solidFill>
                <a:latin typeface="微软雅黑" panose="020B0503020204020204" pitchFamily="34" charset="-122"/>
                <a:ea typeface="微软雅黑" panose="020B0503020204020204" pitchFamily="34" charset="-122"/>
              </a:rPr>
              <a:t>Inter-Process Communication</a:t>
            </a:r>
            <a:r>
              <a:rPr lang="zh-CN" altLang="en-US" sz="3600" b="1" dirty="0">
                <a:solidFill>
                  <a:schemeClr val="tx1"/>
                </a:solidFill>
                <a:latin typeface="微软雅黑" panose="020B0503020204020204" pitchFamily="34" charset="-122"/>
                <a:ea typeface="微软雅黑" panose="020B0503020204020204" pitchFamily="34" charset="-122"/>
              </a:rPr>
              <a:t>）</a:t>
            </a:r>
          </a:p>
        </p:txBody>
      </p:sp>
      <p:sp>
        <p:nvSpPr>
          <p:cNvPr id="3" name="Rectangle 3"/>
          <p:cNvSpPr txBox="1">
            <a:spLocks noRot="1" noChangeArrowheads="1"/>
          </p:cNvSpPr>
          <p:nvPr/>
        </p:nvSpPr>
        <p:spPr bwMode="auto">
          <a:xfrm>
            <a:off x="323528" y="1556792"/>
            <a:ext cx="8299648" cy="24482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marL="342900" marR="0" lvl="0" indent="-342900" algn="l" defTabSz="914400" rtl="0" eaLnBrk="1" fontAlgn="base" latinLnBrk="0" hangingPunct="1">
              <a:lnSpc>
                <a:spcPct val="150000"/>
              </a:lnSpc>
              <a:spcBef>
                <a:spcPct val="0"/>
              </a:spcBef>
              <a:spcAft>
                <a:spcPct val="0"/>
              </a:spcAft>
              <a:buClr>
                <a:srgbClr val="0099FF"/>
              </a:buClr>
              <a:buSzPct val="80000"/>
              <a:buFont typeface="Wingdings 2" pitchFamily="18" charset="2"/>
              <a:buChar char="®"/>
              <a:tabLst/>
              <a:defRPr/>
            </a:pPr>
            <a:r>
              <a:rPr kumimoji="1" lang="zh-CN" altLang="en-US" sz="20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进程通信</a:t>
            </a:r>
            <a:r>
              <a:rPr kumimoji="1" lang="zh-CN" altLang="en-US"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：进程之间的信息交换。 </a:t>
            </a:r>
            <a:r>
              <a:rPr kumimoji="1" lang="en-US" altLang="zh-CN"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a:t>
            </a:r>
            <a:r>
              <a:rPr kumimoji="1" lang="zh-CN" altLang="en-US"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各进程为了保持联系而换信息</a:t>
            </a:r>
            <a:r>
              <a:rPr kumimoji="1" lang="en-US" altLang="zh-CN"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a:t>
            </a:r>
            <a:endParaRPr kumimoji="1" lang="zh-CN" altLang="en-US"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base" latinLnBrk="0" hangingPunct="1">
              <a:lnSpc>
                <a:spcPct val="150000"/>
              </a:lnSpc>
              <a:spcBef>
                <a:spcPct val="0"/>
              </a:spcBef>
              <a:spcAft>
                <a:spcPct val="0"/>
              </a:spcAft>
              <a:buClr>
                <a:srgbClr val="0099FF"/>
              </a:buClr>
              <a:buSzPct val="80000"/>
              <a:buFont typeface="Wingdings 2" pitchFamily="18" charset="2"/>
              <a:buChar char="®"/>
              <a:tabLst/>
              <a:defRPr/>
            </a:pPr>
            <a:r>
              <a:rPr kumimoji="1" lang="zh-CN" altLang="en-US" sz="20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高级进程通信：</a:t>
            </a:r>
            <a:r>
              <a:rPr kumimoji="1" lang="zh-CN" altLang="en-US"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用户可直接利用</a:t>
            </a:r>
            <a:r>
              <a:rPr kumimoji="1" lang="en-US" altLang="zh-CN" sz="20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OS</a:t>
            </a:r>
            <a:r>
              <a:rPr kumimoji="1" lang="zh-CN" altLang="en-US" sz="20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所提供的一组通信命令</a:t>
            </a:r>
            <a:r>
              <a:rPr kumimoji="1"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1" lang="zh-CN" altLang="en-US" sz="20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高效地传送大量数据</a:t>
            </a:r>
            <a:r>
              <a:rPr kumimoji="1" lang="zh-CN" altLang="en-US"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的一种通信方式</a:t>
            </a:r>
            <a:r>
              <a:rPr kumimoji="1"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p>
          <a:p>
            <a:pPr marL="342900" marR="0" lvl="0" indent="-342900" algn="l" defTabSz="914400" rtl="0" eaLnBrk="1" fontAlgn="base" latinLnBrk="0" hangingPunct="1">
              <a:lnSpc>
                <a:spcPct val="150000"/>
              </a:lnSpc>
              <a:spcBef>
                <a:spcPct val="0"/>
              </a:spcBef>
              <a:spcAft>
                <a:spcPct val="0"/>
              </a:spcAft>
              <a:buClr>
                <a:srgbClr val="0099FF"/>
              </a:buClr>
              <a:buSzPct val="80000"/>
              <a:buFont typeface="Wingdings 2" pitchFamily="18" charset="2"/>
              <a:buChar char="®"/>
              <a:tabLst/>
              <a:defRPr/>
            </a:pPr>
            <a:r>
              <a:rPr kumimoji="1" lang="zh-CN" altLang="en-US" sz="20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低级进程通信</a:t>
            </a:r>
            <a:r>
              <a:rPr kumimoji="1" lang="zh-CN" altLang="en-US"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：所交换的信息量相对较少。例如进程之间的互斥和同步。</a:t>
            </a:r>
            <a:endParaRPr kumimoji="0" lang="zh-CN" altLang="en-US" sz="2000" b="0" i="0" u="none" strike="noStrike" kern="0" cap="none" spc="0" normalizeH="0" baseline="0" noProof="0" dirty="0">
              <a:ln>
                <a:noFill/>
              </a:ln>
              <a:solidFill>
                <a:srgbClr val="000000"/>
              </a:solidFill>
              <a:effectLst/>
              <a:uLnTx/>
              <a:uFillTx/>
              <a:latin typeface="黑体" pitchFamily="2" charset="-122"/>
              <a:ea typeface="黑体" pitchFamily="2" charset="-122"/>
            </a:endParaRPr>
          </a:p>
          <a:p>
            <a:pPr marL="342900" marR="0" lvl="0" indent="-342900" algn="l" defTabSz="914400" rtl="0" eaLnBrk="1" fontAlgn="base" latinLnBrk="0" hangingPunct="1">
              <a:lnSpc>
                <a:spcPct val="150000"/>
              </a:lnSpc>
              <a:spcBef>
                <a:spcPct val="0"/>
              </a:spcBef>
              <a:spcAft>
                <a:spcPct val="0"/>
              </a:spcAft>
              <a:buClr>
                <a:srgbClr val="FFFFFF"/>
              </a:buClr>
              <a:buSzPct val="80000"/>
              <a:buFontTx/>
              <a:buNone/>
              <a:tabLst/>
              <a:defRPr/>
            </a:pPr>
            <a:endParaRPr kumimoji="0" lang="zh-CN" altLang="en-US" sz="2400" b="0" i="0" u="none" strike="noStrike" kern="0" cap="none" spc="0" normalizeH="0" baseline="0" noProof="0" dirty="0">
              <a:ln>
                <a:noFill/>
              </a:ln>
              <a:solidFill>
                <a:srgbClr val="000000"/>
              </a:solidFill>
              <a:effectLst/>
              <a:uLnTx/>
              <a:uFillTx/>
              <a:latin typeface="黑体" pitchFamily="2" charset="-122"/>
              <a:ea typeface="黑体" pitchFamily="2" charset="-122"/>
              <a:cs typeface="+mn-cs"/>
            </a:endParaRPr>
          </a:p>
        </p:txBody>
      </p:sp>
      <p:sp>
        <p:nvSpPr>
          <p:cNvPr id="4" name="Rectangle 3"/>
          <p:cNvSpPr txBox="1">
            <a:spLocks noRot="1" noChangeArrowheads="1"/>
          </p:cNvSpPr>
          <p:nvPr/>
        </p:nvSpPr>
        <p:spPr bwMode="auto">
          <a:xfrm>
            <a:off x="323528" y="3833664"/>
            <a:ext cx="8540750" cy="25476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eaLnBrk="1" hangingPunct="1">
              <a:lnSpc>
                <a:spcPct val="150000"/>
              </a:lnSpc>
            </a:pPr>
            <a:r>
              <a:rPr kumimoji="0" lang="zh-CN" altLang="en-US" sz="2000" b="1" kern="0" dirty="0">
                <a:latin typeface="微软雅黑" panose="020B0503020204020204" pitchFamily="34" charset="-122"/>
                <a:ea typeface="微软雅黑" panose="020B0503020204020204" pitchFamily="34" charset="-122"/>
              </a:rPr>
              <a:t>信号量机制作为</a:t>
            </a:r>
            <a:r>
              <a:rPr kumimoji="0" lang="zh-CN" altLang="en-US" sz="2000" b="1" kern="0" dirty="0">
                <a:solidFill>
                  <a:srgbClr val="C00000"/>
                </a:solidFill>
                <a:latin typeface="微软雅黑" panose="020B0503020204020204" pitchFamily="34" charset="-122"/>
                <a:ea typeface="微软雅黑" panose="020B0503020204020204" pitchFamily="34" charset="-122"/>
              </a:rPr>
              <a:t>同步工具</a:t>
            </a:r>
            <a:r>
              <a:rPr kumimoji="0" lang="zh-CN" altLang="en-US" sz="2000" b="1" kern="0" dirty="0">
                <a:latin typeface="微软雅黑" panose="020B0503020204020204" pitchFamily="34" charset="-122"/>
                <a:ea typeface="微软雅黑" panose="020B0503020204020204" pitchFamily="34" charset="-122"/>
              </a:rPr>
              <a:t>卓有成效，作为</a:t>
            </a:r>
            <a:r>
              <a:rPr kumimoji="0" lang="zh-CN" altLang="en-US" sz="2000" b="1" kern="0" dirty="0">
                <a:solidFill>
                  <a:srgbClr val="C00000"/>
                </a:solidFill>
                <a:latin typeface="微软雅黑" panose="020B0503020204020204" pitchFamily="34" charset="-122"/>
                <a:ea typeface="微软雅黑" panose="020B0503020204020204" pitchFamily="34" charset="-122"/>
              </a:rPr>
              <a:t>通信工具</a:t>
            </a:r>
            <a:r>
              <a:rPr kumimoji="0" lang="zh-CN" altLang="en-US" sz="2000" b="1" kern="0" dirty="0">
                <a:latin typeface="微软雅黑" panose="020B0503020204020204" pitchFamily="34" charset="-122"/>
                <a:ea typeface="微软雅黑" panose="020B0503020204020204" pitchFamily="34" charset="-122"/>
              </a:rPr>
              <a:t>，不够理想</a:t>
            </a:r>
            <a:r>
              <a:rPr kumimoji="0" lang="en-US" altLang="zh-CN" sz="2000" b="1" kern="0" dirty="0">
                <a:latin typeface="微软雅黑" panose="020B0503020204020204" pitchFamily="34" charset="-122"/>
                <a:ea typeface="微软雅黑" panose="020B0503020204020204" pitchFamily="34" charset="-122"/>
              </a:rPr>
              <a:t>:</a:t>
            </a:r>
          </a:p>
          <a:p>
            <a:pPr lvl="1" eaLnBrk="1" hangingPunct="1">
              <a:lnSpc>
                <a:spcPct val="150000"/>
              </a:lnSpc>
            </a:pPr>
            <a:r>
              <a:rPr kumimoji="0" lang="zh-CN" altLang="en-US" sz="2000" b="1" kern="0" dirty="0">
                <a:latin typeface="微软雅黑" panose="020B0503020204020204" pitchFamily="34" charset="-122"/>
                <a:ea typeface="微软雅黑" panose="020B0503020204020204" pitchFamily="34" charset="-122"/>
              </a:rPr>
              <a:t>效率低</a:t>
            </a:r>
          </a:p>
          <a:p>
            <a:pPr lvl="1" eaLnBrk="1" hangingPunct="1">
              <a:lnSpc>
                <a:spcPct val="150000"/>
              </a:lnSpc>
            </a:pPr>
            <a:r>
              <a:rPr kumimoji="0" lang="zh-CN" altLang="en-US" sz="2000" b="1" kern="0" dirty="0">
                <a:latin typeface="微软雅黑" panose="020B0503020204020204" pitchFamily="34" charset="-122"/>
                <a:ea typeface="微软雅黑" panose="020B0503020204020204" pitchFamily="34" charset="-122"/>
              </a:rPr>
              <a:t>通信对用户不透明</a:t>
            </a:r>
          </a:p>
          <a:p>
            <a:pPr eaLnBrk="1" hangingPunct="1">
              <a:lnSpc>
                <a:spcPct val="150000"/>
              </a:lnSpc>
            </a:pPr>
            <a:r>
              <a:rPr kumimoji="0" lang="zh-CN" altLang="en-US" sz="2000" b="1" kern="0" dirty="0">
                <a:latin typeface="微软雅黑" panose="020B0503020204020204" pitchFamily="34" charset="-122"/>
                <a:ea typeface="微软雅黑" panose="020B0503020204020204" pitchFamily="34" charset="-122"/>
              </a:rPr>
              <a:t>高级进程通信，隐藏了实现细节，对用户透明，减少了通信程序编制的复杂性</a:t>
            </a:r>
          </a:p>
          <a:p>
            <a:pPr eaLnBrk="1" hangingPunct="1">
              <a:lnSpc>
                <a:spcPct val="150000"/>
              </a:lnSpc>
            </a:pPr>
            <a:endParaRPr kumimoji="0" lang="zh-CN" altLang="en-US" sz="2400" kern="0" dirty="0">
              <a:latin typeface="黑体" pitchFamily="2" charset="-122"/>
              <a:ea typeface="黑体" pitchFamily="2" charset="-122"/>
            </a:endParaRPr>
          </a:p>
        </p:txBody>
      </p:sp>
    </p:spTree>
    <p:extLst>
      <p:ext uri="{BB962C8B-B14F-4D97-AF65-F5344CB8AC3E}">
        <p14:creationId xmlns:p14="http://schemas.microsoft.com/office/powerpoint/2010/main" val="67531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1203" y="158191"/>
            <a:ext cx="7761514" cy="836712"/>
          </a:xfrm>
        </p:spPr>
        <p:txBody>
          <a:bodyPr/>
          <a:lstStyle/>
          <a:p>
            <a:pPr algn="ctr"/>
            <a:r>
              <a:rPr lang="zh-CN" altLang="en-US" sz="2800" dirty="0"/>
              <a:t>进程提出的背景</a:t>
            </a:r>
            <a:r>
              <a:rPr lang="en-US" altLang="zh-CN" sz="2800" dirty="0"/>
              <a:t>-</a:t>
            </a:r>
            <a:r>
              <a:rPr lang="zh-CN" altLang="en-US" sz="2800" dirty="0"/>
              <a:t>时分复用与虚拟化的产物</a:t>
            </a:r>
          </a:p>
        </p:txBody>
      </p:sp>
      <p:sp>
        <p:nvSpPr>
          <p:cNvPr id="4"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p:cNvPicPr>
            <a:picLocks noChangeAspect="1"/>
          </p:cNvPicPr>
          <p:nvPr/>
        </p:nvPicPr>
        <p:blipFill>
          <a:blip r:embed="rId2"/>
          <a:stretch>
            <a:fillRect/>
          </a:stretch>
        </p:blipFill>
        <p:spPr>
          <a:xfrm>
            <a:off x="1178930" y="3490863"/>
            <a:ext cx="7641542" cy="2962474"/>
          </a:xfrm>
          <a:prstGeom prst="rect">
            <a:avLst/>
          </a:prstGeom>
        </p:spPr>
      </p:pic>
      <p:sp>
        <p:nvSpPr>
          <p:cNvPr id="8" name="立方体 7"/>
          <p:cNvSpPr/>
          <p:nvPr/>
        </p:nvSpPr>
        <p:spPr>
          <a:xfrm>
            <a:off x="1799709" y="4150576"/>
            <a:ext cx="288032" cy="22529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3"/>
          <a:stretch>
            <a:fillRect/>
          </a:stretch>
        </p:blipFill>
        <p:spPr>
          <a:xfrm>
            <a:off x="1187624" y="1398857"/>
            <a:ext cx="1080120" cy="702078"/>
          </a:xfrm>
          <a:prstGeom prst="rect">
            <a:avLst/>
          </a:prstGeom>
        </p:spPr>
      </p:pic>
      <p:pic>
        <p:nvPicPr>
          <p:cNvPr id="14" name="图片 13"/>
          <p:cNvPicPr>
            <a:picLocks noChangeAspect="1"/>
          </p:cNvPicPr>
          <p:nvPr/>
        </p:nvPicPr>
        <p:blipFill>
          <a:blip r:embed="rId3"/>
          <a:stretch>
            <a:fillRect/>
          </a:stretch>
        </p:blipFill>
        <p:spPr>
          <a:xfrm>
            <a:off x="2915816" y="1439779"/>
            <a:ext cx="1080120" cy="702078"/>
          </a:xfrm>
          <a:prstGeom prst="rect">
            <a:avLst/>
          </a:prstGeom>
        </p:spPr>
      </p:pic>
      <p:pic>
        <p:nvPicPr>
          <p:cNvPr id="15" name="图片 14"/>
          <p:cNvPicPr>
            <a:picLocks noChangeAspect="1"/>
          </p:cNvPicPr>
          <p:nvPr/>
        </p:nvPicPr>
        <p:blipFill>
          <a:blip r:embed="rId3"/>
          <a:stretch>
            <a:fillRect/>
          </a:stretch>
        </p:blipFill>
        <p:spPr>
          <a:xfrm>
            <a:off x="1187624" y="2621984"/>
            <a:ext cx="1080120" cy="702078"/>
          </a:xfrm>
          <a:prstGeom prst="rect">
            <a:avLst/>
          </a:prstGeom>
        </p:spPr>
      </p:pic>
      <p:pic>
        <p:nvPicPr>
          <p:cNvPr id="16" name="图片 15"/>
          <p:cNvPicPr>
            <a:picLocks noChangeAspect="1"/>
          </p:cNvPicPr>
          <p:nvPr/>
        </p:nvPicPr>
        <p:blipFill>
          <a:blip r:embed="rId3"/>
          <a:stretch>
            <a:fillRect/>
          </a:stretch>
        </p:blipFill>
        <p:spPr>
          <a:xfrm>
            <a:off x="2915816" y="2618774"/>
            <a:ext cx="1080120" cy="702078"/>
          </a:xfrm>
          <a:prstGeom prst="rect">
            <a:avLst/>
          </a:prstGeom>
        </p:spPr>
      </p:pic>
      <p:sp>
        <p:nvSpPr>
          <p:cNvPr id="17" name="立方体 16"/>
          <p:cNvSpPr/>
          <p:nvPr/>
        </p:nvSpPr>
        <p:spPr>
          <a:xfrm>
            <a:off x="1799709" y="5384746"/>
            <a:ext cx="288032" cy="22529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立方体 17"/>
          <p:cNvSpPr/>
          <p:nvPr/>
        </p:nvSpPr>
        <p:spPr>
          <a:xfrm>
            <a:off x="3604702" y="4099860"/>
            <a:ext cx="288032" cy="22529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立方体 18"/>
          <p:cNvSpPr/>
          <p:nvPr/>
        </p:nvSpPr>
        <p:spPr>
          <a:xfrm>
            <a:off x="3545668" y="5384747"/>
            <a:ext cx="288032" cy="22529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剪去对角的矩形 19"/>
          <p:cNvSpPr/>
          <p:nvPr/>
        </p:nvSpPr>
        <p:spPr>
          <a:xfrm>
            <a:off x="4211960" y="1457645"/>
            <a:ext cx="4608512" cy="1512168"/>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l">
              <a:buFont typeface="+mj-lt"/>
              <a:buAutoNum type="arabicPeriod"/>
            </a:pPr>
            <a:r>
              <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执行到第</a:t>
            </a:r>
            <a:r>
              <a:rPr lang="en-US" altLang="zh-CN"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a:t>
            </a:r>
            <a:r>
              <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条指令、寄存器</a:t>
            </a:r>
            <a:r>
              <a:rPr lang="en-US" altLang="zh-CN"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A=15</a:t>
            </a:r>
          </a:p>
          <a:p>
            <a:pPr marL="457200" indent="-457200" algn="l">
              <a:buFont typeface="+mj-lt"/>
              <a:buAutoNum type="arabicPeriod"/>
            </a:pPr>
            <a:r>
              <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执行到第</a:t>
            </a:r>
            <a:r>
              <a:rPr lang="en-US" altLang="zh-CN"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r>
              <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条指令、寄存器</a:t>
            </a:r>
            <a:r>
              <a:rPr lang="en-US" altLang="zh-CN"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A=7</a:t>
            </a:r>
          </a:p>
          <a:p>
            <a:pPr marL="457200" indent="-457200" algn="l">
              <a:buFont typeface="+mj-lt"/>
              <a:buAutoNum type="arabicPeriod"/>
            </a:pPr>
            <a:r>
              <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执行到第</a:t>
            </a:r>
            <a:r>
              <a:rPr lang="en-US" altLang="zh-CN"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a:t>
            </a:r>
            <a:r>
              <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条指令、寄存器</a:t>
            </a:r>
            <a:r>
              <a:rPr lang="en-US" altLang="zh-CN"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A=18</a:t>
            </a:r>
          </a:p>
          <a:p>
            <a:pPr marL="457200" indent="-457200" algn="l">
              <a:buFont typeface="+mj-lt"/>
              <a:buAutoNum type="arabicPeriod"/>
            </a:pPr>
            <a:r>
              <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执行到第</a:t>
            </a:r>
            <a:r>
              <a:rPr lang="en-US" altLang="zh-CN"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30</a:t>
            </a:r>
            <a:r>
              <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条指令、寄存器</a:t>
            </a:r>
            <a:r>
              <a:rPr lang="en-US" altLang="zh-CN"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A=37</a:t>
            </a:r>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22" name="肘形连接符 21"/>
          <p:cNvCxnSpPr>
            <a:stCxn id="13" idx="1"/>
            <a:endCxn id="8" idx="2"/>
          </p:cNvCxnSpPr>
          <p:nvPr/>
        </p:nvCxnSpPr>
        <p:spPr>
          <a:xfrm rot="10800000" flipH="1" flipV="1">
            <a:off x="1187623" y="1749895"/>
            <a:ext cx="612085" cy="2541491"/>
          </a:xfrm>
          <a:prstGeom prst="bentConnector3">
            <a:avLst>
              <a:gd name="adj1" fmla="val -37348"/>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15" idx="3"/>
            <a:endCxn id="17" idx="4"/>
          </p:cNvCxnSpPr>
          <p:nvPr/>
        </p:nvCxnSpPr>
        <p:spPr>
          <a:xfrm flipH="1">
            <a:off x="2031417" y="2973023"/>
            <a:ext cx="236327" cy="2552534"/>
          </a:xfrm>
          <a:prstGeom prst="bentConnector3">
            <a:avLst>
              <a:gd name="adj1" fmla="val -9673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14" idx="1"/>
            <a:endCxn id="18" idx="2"/>
          </p:cNvCxnSpPr>
          <p:nvPr/>
        </p:nvCxnSpPr>
        <p:spPr>
          <a:xfrm rot="10800000" flipH="1" flipV="1">
            <a:off x="2915816" y="1790817"/>
            <a:ext cx="688886" cy="2449853"/>
          </a:xfrm>
          <a:prstGeom prst="bentConnector3">
            <a:avLst>
              <a:gd name="adj1" fmla="val -33184"/>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16" idx="3"/>
            <a:endCxn id="19" idx="4"/>
          </p:cNvCxnSpPr>
          <p:nvPr/>
        </p:nvCxnSpPr>
        <p:spPr>
          <a:xfrm flipH="1">
            <a:off x="3777376" y="2969813"/>
            <a:ext cx="218560" cy="2555745"/>
          </a:xfrm>
          <a:prstGeom prst="bentConnector3">
            <a:avLst>
              <a:gd name="adj1" fmla="val -104594"/>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立方体 28"/>
          <p:cNvSpPr/>
          <p:nvPr/>
        </p:nvSpPr>
        <p:spPr>
          <a:xfrm>
            <a:off x="320639" y="4581128"/>
            <a:ext cx="288032" cy="22529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16529" y="4824841"/>
            <a:ext cx="492443" cy="830997"/>
          </a:xfrm>
          <a:prstGeom prst="rect">
            <a:avLst/>
          </a:prstGeom>
          <a:noFill/>
        </p:spPr>
        <p:txBody>
          <a:bodyPr wrap="none" rtlCol="0">
            <a:spAutoFit/>
          </a:bodyPr>
          <a:lstStyle/>
          <a:p>
            <a:r>
              <a:rPr lang="zh-CN" altLang="en-US" dirty="0">
                <a:solidFill>
                  <a:schemeClr val="tx1"/>
                </a:solidFill>
                <a:latin typeface="微软雅黑" panose="020B0503020204020204" pitchFamily="34" charset="-122"/>
                <a:ea typeface="微软雅黑" panose="020B0503020204020204" pitchFamily="34" charset="-122"/>
              </a:rPr>
              <a:t>进</a:t>
            </a:r>
            <a:endParaRPr lang="en-US" altLang="zh-CN" dirty="0">
              <a:solidFill>
                <a:schemeClr val="tx1"/>
              </a:solidFill>
              <a:latin typeface="微软雅黑" panose="020B0503020204020204" pitchFamily="34" charset="-122"/>
              <a:ea typeface="微软雅黑" panose="020B0503020204020204" pitchFamily="34" charset="-122"/>
            </a:endParaRPr>
          </a:p>
          <a:p>
            <a:r>
              <a:rPr lang="zh-CN" altLang="en-US" dirty="0">
                <a:solidFill>
                  <a:schemeClr val="tx1"/>
                </a:solidFill>
                <a:latin typeface="微软雅黑" panose="020B0503020204020204" pitchFamily="34" charset="-122"/>
                <a:ea typeface="微软雅黑" panose="020B0503020204020204" pitchFamily="34" charset="-122"/>
              </a:rPr>
              <a:t>程</a:t>
            </a:r>
          </a:p>
        </p:txBody>
      </p:sp>
    </p:spTree>
    <p:extLst>
      <p:ext uri="{BB962C8B-B14F-4D97-AF65-F5344CB8AC3E}">
        <p14:creationId xmlns:p14="http://schemas.microsoft.com/office/powerpoint/2010/main" val="336725950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9384777" cy="646331"/>
          </a:xfrm>
          <a:prstGeom prst="rect">
            <a:avLst/>
          </a:prstGeom>
          <a:noFill/>
          <a:ln w="9525">
            <a:noFill/>
            <a:miter lim="800000"/>
            <a:headEnd/>
            <a:tailEnd/>
          </a:ln>
        </p:spPr>
        <p:txBody>
          <a:bodyPr/>
          <a:lstStyle/>
          <a:p>
            <a:r>
              <a:rPr lang="zh-CN" altLang="en-US" sz="3200" b="1" dirty="0">
                <a:solidFill>
                  <a:schemeClr val="tx1"/>
                </a:solidFill>
                <a:latin typeface="微软雅黑" panose="020B0503020204020204" pitchFamily="34" charset="-122"/>
                <a:ea typeface="微软雅黑" panose="020B0503020204020204" pitchFamily="34" charset="-122"/>
              </a:rPr>
              <a:t>进程通信（</a:t>
            </a:r>
            <a:r>
              <a:rPr lang="en-US" altLang="zh-CN" sz="3200" b="1" dirty="0">
                <a:solidFill>
                  <a:schemeClr val="tx1"/>
                </a:solidFill>
                <a:latin typeface="微软雅黑" panose="020B0503020204020204" pitchFamily="34" charset="-122"/>
                <a:ea typeface="微软雅黑" panose="020B0503020204020204" pitchFamily="34" charset="-122"/>
              </a:rPr>
              <a:t>Inter-Process Communication</a:t>
            </a:r>
            <a:r>
              <a:rPr lang="zh-CN" altLang="en-US" sz="3600" b="1" dirty="0">
                <a:solidFill>
                  <a:schemeClr val="tx1"/>
                </a:solidFill>
                <a:latin typeface="微软雅黑" panose="020B0503020204020204" pitchFamily="34" charset="-122"/>
                <a:ea typeface="微软雅黑" panose="020B0503020204020204" pitchFamily="34" charset="-122"/>
              </a:rPr>
              <a:t>）</a:t>
            </a:r>
          </a:p>
        </p:txBody>
      </p:sp>
      <p:sp>
        <p:nvSpPr>
          <p:cNvPr id="4" name="Rectangle 2"/>
          <p:cNvSpPr txBox="1">
            <a:spLocks noRot="1" noChangeArrowheads="1"/>
          </p:cNvSpPr>
          <p:nvPr/>
        </p:nvSpPr>
        <p:spPr bwMode="auto">
          <a:xfrm>
            <a:off x="7767" y="1004391"/>
            <a:ext cx="8540750" cy="84043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进程通信的类型（高级通信机制）</a:t>
            </a:r>
          </a:p>
        </p:txBody>
      </p:sp>
      <p:sp>
        <p:nvSpPr>
          <p:cNvPr id="5" name="Rectangle 3"/>
          <p:cNvSpPr txBox="1">
            <a:spLocks noRot="1" noChangeArrowheads="1"/>
          </p:cNvSpPr>
          <p:nvPr/>
        </p:nvSpPr>
        <p:spPr bwMode="auto">
          <a:xfrm>
            <a:off x="547517" y="2564904"/>
            <a:ext cx="8396288" cy="20159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marL="609600" indent="-609600" eaLnBrk="1" hangingPunct="1">
              <a:lnSpc>
                <a:spcPct val="150000"/>
              </a:lnSpc>
              <a:buFont typeface="+mj-lt"/>
              <a:buAutoNum type="arabicPeriod"/>
            </a:pPr>
            <a:r>
              <a:rPr kumimoji="1" lang="zh-CN" altLang="en-US" sz="2400" b="1" kern="0" dirty="0">
                <a:latin typeface="微软雅黑" panose="020B0503020204020204" pitchFamily="34" charset="-122"/>
                <a:ea typeface="微软雅黑" panose="020B0503020204020204" pitchFamily="34" charset="-122"/>
              </a:rPr>
              <a:t>共享存储器系统</a:t>
            </a:r>
            <a:r>
              <a:rPr kumimoji="1" lang="en-US" altLang="zh-CN" sz="2400" b="1" kern="0" dirty="0">
                <a:latin typeface="微软雅黑" panose="020B0503020204020204" pitchFamily="34" charset="-122"/>
                <a:ea typeface="微软雅黑" panose="020B0503020204020204" pitchFamily="34" charset="-122"/>
              </a:rPr>
              <a:t>(Shared-Memory System)</a:t>
            </a:r>
          </a:p>
          <a:p>
            <a:pPr marL="609600" indent="-609600" eaLnBrk="1" hangingPunct="1">
              <a:lnSpc>
                <a:spcPct val="150000"/>
              </a:lnSpc>
              <a:buFont typeface="+mj-lt"/>
              <a:buAutoNum type="arabicPeriod"/>
            </a:pPr>
            <a:r>
              <a:rPr kumimoji="1" lang="zh-CN" altLang="en-US" sz="2400" b="1" kern="0" dirty="0">
                <a:latin typeface="微软雅黑" panose="020B0503020204020204" pitchFamily="34" charset="-122"/>
                <a:ea typeface="微软雅黑" panose="020B0503020204020204" pitchFamily="34" charset="-122"/>
              </a:rPr>
              <a:t>管道</a:t>
            </a:r>
            <a:r>
              <a:rPr kumimoji="1" lang="en-US" altLang="zh-CN" sz="2400" b="1" kern="0" dirty="0">
                <a:latin typeface="微软雅黑" panose="020B0503020204020204" pitchFamily="34" charset="-122"/>
                <a:ea typeface="微软雅黑" panose="020B0503020204020204" pitchFamily="34" charset="-122"/>
              </a:rPr>
              <a:t>(Pipe)</a:t>
            </a:r>
            <a:r>
              <a:rPr kumimoji="1" lang="zh-CN" altLang="en-US" sz="2400" b="1" kern="0" dirty="0">
                <a:latin typeface="微软雅黑" panose="020B0503020204020204" pitchFamily="34" charset="-122"/>
                <a:ea typeface="微软雅黑" panose="020B0503020204020204" pitchFamily="34" charset="-122"/>
              </a:rPr>
              <a:t>通信</a:t>
            </a:r>
          </a:p>
          <a:p>
            <a:pPr marL="609600" indent="-609600" eaLnBrk="1" hangingPunct="1">
              <a:lnSpc>
                <a:spcPct val="150000"/>
              </a:lnSpc>
              <a:buFont typeface="+mj-lt"/>
              <a:buAutoNum type="arabicPeriod"/>
            </a:pPr>
            <a:r>
              <a:rPr kumimoji="1" lang="zh-CN" altLang="en-US" sz="2400" b="1" kern="0" dirty="0">
                <a:solidFill>
                  <a:srgbClr val="FF0000"/>
                </a:solidFill>
                <a:latin typeface="微软雅黑" panose="020B0503020204020204" pitchFamily="34" charset="-122"/>
                <a:ea typeface="微软雅黑" panose="020B0503020204020204" pitchFamily="34" charset="-122"/>
              </a:rPr>
              <a:t>消息传递系统</a:t>
            </a:r>
            <a:r>
              <a:rPr kumimoji="1" lang="en-US" altLang="zh-CN" sz="2400" b="1" kern="0" dirty="0">
                <a:solidFill>
                  <a:srgbClr val="FF0000"/>
                </a:solidFill>
                <a:latin typeface="微软雅黑" panose="020B0503020204020204" pitchFamily="34" charset="-122"/>
                <a:ea typeface="微软雅黑" panose="020B0503020204020204" pitchFamily="34" charset="-122"/>
              </a:rPr>
              <a:t>(Message passing system)</a:t>
            </a:r>
            <a:endParaRPr kumimoji="1" lang="zh-CN" altLang="en-US" sz="2400" b="1" kern="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253036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934" y="722584"/>
            <a:ext cx="9131067" cy="526802"/>
            <a:chOff x="12934" y="722584"/>
            <a:chExt cx="9131067" cy="526802"/>
          </a:xfrm>
        </p:grpSpPr>
        <p:sp>
          <p:nvSpPr>
            <p:cNvPr id="4" name="剪去单角的矩形 3"/>
            <p:cNvSpPr/>
            <p:nvPr/>
          </p:nvSpPr>
          <p:spPr>
            <a:xfrm>
              <a:off x="12934" y="745330"/>
              <a:ext cx="298782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共享存储器系统</a:t>
              </a:r>
            </a:p>
          </p:txBody>
        </p:sp>
        <p:sp>
          <p:nvSpPr>
            <p:cNvPr id="5" name="剪去单角的矩形 4"/>
            <p:cNvSpPr/>
            <p:nvPr/>
          </p:nvSpPr>
          <p:spPr>
            <a:xfrm>
              <a:off x="2987823" y="722584"/>
              <a:ext cx="316835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管道通信</a:t>
              </a:r>
            </a:p>
          </p:txBody>
        </p:sp>
        <p:sp>
          <p:nvSpPr>
            <p:cNvPr id="6" name="剪去单角的矩形 5"/>
            <p:cNvSpPr/>
            <p:nvPr/>
          </p:nvSpPr>
          <p:spPr>
            <a:xfrm>
              <a:off x="6156177" y="722584"/>
              <a:ext cx="298782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消息传递系统</a:t>
              </a:r>
            </a:p>
          </p:txBody>
        </p:sp>
      </p:gr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1759" y="29489"/>
            <a:ext cx="9384777" cy="646331"/>
          </a:xfrm>
          <a:prstGeom prst="rect">
            <a:avLst/>
          </a:prstGeom>
          <a:noFill/>
          <a:ln w="9525">
            <a:noFill/>
            <a:miter lim="800000"/>
            <a:headEnd/>
            <a:tailEnd/>
          </a:ln>
        </p:spPr>
        <p:txBody>
          <a:bodyPr/>
          <a:lstStyle/>
          <a:p>
            <a:r>
              <a:rPr lang="zh-CN" altLang="en-US" sz="3200" b="1" dirty="0">
                <a:solidFill>
                  <a:schemeClr val="tx1"/>
                </a:solidFill>
                <a:latin typeface="微软雅黑" panose="020B0503020204020204" pitchFamily="34" charset="-122"/>
                <a:ea typeface="微软雅黑" panose="020B0503020204020204" pitchFamily="34" charset="-122"/>
              </a:rPr>
              <a:t>进程通信（</a:t>
            </a:r>
            <a:r>
              <a:rPr lang="en-US" altLang="zh-CN" sz="3200" b="1" dirty="0">
                <a:solidFill>
                  <a:schemeClr val="tx1"/>
                </a:solidFill>
                <a:latin typeface="微软雅黑" panose="020B0503020204020204" pitchFamily="34" charset="-122"/>
                <a:ea typeface="微软雅黑" panose="020B0503020204020204" pitchFamily="34" charset="-122"/>
              </a:rPr>
              <a:t>Inter-Process Communication</a:t>
            </a:r>
            <a:r>
              <a:rPr lang="zh-CN" altLang="en-US" sz="3600" b="1" dirty="0">
                <a:solidFill>
                  <a:schemeClr val="tx1"/>
                </a:solidFill>
                <a:latin typeface="微软雅黑" panose="020B0503020204020204" pitchFamily="34" charset="-122"/>
                <a:ea typeface="微软雅黑" panose="020B0503020204020204" pitchFamily="34" charset="-122"/>
              </a:rPr>
              <a:t>）</a:t>
            </a:r>
          </a:p>
        </p:txBody>
      </p:sp>
      <p:sp>
        <p:nvSpPr>
          <p:cNvPr id="14" name="Rectangle 3"/>
          <p:cNvSpPr txBox="1">
            <a:spLocks noRot="1" noChangeArrowheads="1"/>
          </p:cNvSpPr>
          <p:nvPr/>
        </p:nvSpPr>
        <p:spPr bwMode="auto">
          <a:xfrm>
            <a:off x="500063" y="1428750"/>
            <a:ext cx="7964487" cy="48805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marL="609600" indent="-609600" eaLnBrk="1" hangingPunct="1">
              <a:lnSpc>
                <a:spcPct val="150000"/>
              </a:lnSpc>
            </a:pPr>
            <a:r>
              <a:rPr kumimoji="1" lang="zh-CN" altLang="en-US" sz="2400" b="1" kern="0" dirty="0">
                <a:latin typeface="微软雅黑" panose="020B0503020204020204" pitchFamily="34" charset="-122"/>
                <a:ea typeface="微软雅黑" panose="020B0503020204020204" pitchFamily="34" charset="-122"/>
              </a:rPr>
              <a:t>共享存储器（</a:t>
            </a:r>
            <a:r>
              <a:rPr kumimoji="1" lang="en-US" altLang="zh-CN" sz="2400" b="1" kern="0" dirty="0">
                <a:latin typeface="微软雅黑" panose="020B0503020204020204" pitchFamily="34" charset="-122"/>
                <a:ea typeface="微软雅黑" panose="020B0503020204020204" pitchFamily="34" charset="-122"/>
              </a:rPr>
              <a:t>shared-memory</a:t>
            </a:r>
            <a:r>
              <a:rPr kumimoji="1" lang="zh-CN" altLang="en-US" sz="2400" b="1" kern="0" dirty="0">
                <a:latin typeface="微软雅黑" panose="020B0503020204020204" pitchFamily="34" charset="-122"/>
                <a:ea typeface="微软雅黑" panose="020B0503020204020204" pitchFamily="34" charset="-122"/>
              </a:rPr>
              <a:t>）方法的主要思想是：进程之间通过共享某些数据结构或存储区实现信息传送。</a:t>
            </a:r>
          </a:p>
          <a:p>
            <a:pPr marL="609600" indent="-609600" eaLnBrk="1" hangingPunct="1">
              <a:lnSpc>
                <a:spcPct val="150000"/>
              </a:lnSpc>
            </a:pPr>
            <a:r>
              <a:rPr kumimoji="1" lang="zh-CN" altLang="en-US" sz="2400" b="1" kern="0" dirty="0">
                <a:latin typeface="微软雅黑" panose="020B0503020204020204" pitchFamily="34" charset="-122"/>
                <a:ea typeface="微软雅黑" panose="020B0503020204020204" pitchFamily="34" charset="-122"/>
              </a:rPr>
              <a:t>有两种类型：</a:t>
            </a:r>
          </a:p>
          <a:p>
            <a:pPr marL="990600" lvl="1" indent="-533400" eaLnBrk="1" hangingPunct="1">
              <a:lnSpc>
                <a:spcPct val="150000"/>
              </a:lnSpc>
            </a:pPr>
            <a:r>
              <a:rPr kumimoji="1" lang="zh-CN" altLang="en-US" sz="2000" b="1" kern="0" dirty="0">
                <a:latin typeface="微软雅黑" panose="020B0503020204020204" pitchFamily="34" charset="-122"/>
                <a:ea typeface="微软雅黑" panose="020B0503020204020204" pitchFamily="34" charset="-122"/>
              </a:rPr>
              <a:t>基于</a:t>
            </a:r>
            <a:r>
              <a:rPr kumimoji="1" lang="zh-CN" altLang="en-US" sz="2000" b="1" kern="0" dirty="0">
                <a:solidFill>
                  <a:srgbClr val="FF0000"/>
                </a:solidFill>
                <a:latin typeface="微软雅黑" panose="020B0503020204020204" pitchFamily="34" charset="-122"/>
                <a:ea typeface="微软雅黑" panose="020B0503020204020204" pitchFamily="34" charset="-122"/>
              </a:rPr>
              <a:t>共享数据结构</a:t>
            </a:r>
            <a:r>
              <a:rPr kumimoji="1" lang="zh-CN" altLang="en-US" sz="2000" b="1" kern="0" dirty="0">
                <a:latin typeface="微软雅黑" panose="020B0503020204020204" pitchFamily="34" charset="-122"/>
                <a:ea typeface="微软雅黑" panose="020B0503020204020204" pitchFamily="34" charset="-122"/>
              </a:rPr>
              <a:t>的通信方式 （例：生产者</a:t>
            </a:r>
            <a:r>
              <a:rPr kumimoji="1" lang="en-US" altLang="zh-CN" sz="2000" b="1" kern="0" dirty="0">
                <a:latin typeface="微软雅黑" panose="020B0503020204020204" pitchFamily="34" charset="-122"/>
                <a:ea typeface="微软雅黑" panose="020B0503020204020204" pitchFamily="34" charset="-122"/>
              </a:rPr>
              <a:t>—</a:t>
            </a:r>
            <a:r>
              <a:rPr kumimoji="1" lang="zh-CN" altLang="en-US" sz="2000" b="1" kern="0" dirty="0">
                <a:latin typeface="微软雅黑" panose="020B0503020204020204" pitchFamily="34" charset="-122"/>
                <a:ea typeface="微软雅黑" panose="020B0503020204020204" pitchFamily="34" charset="-122"/>
              </a:rPr>
              <a:t>消费者问题中的有界缓冲区，属于低级通信方式）</a:t>
            </a:r>
          </a:p>
          <a:p>
            <a:pPr marL="990600" lvl="1" indent="-533400" eaLnBrk="1" hangingPunct="1">
              <a:lnSpc>
                <a:spcPct val="150000"/>
              </a:lnSpc>
            </a:pPr>
            <a:r>
              <a:rPr kumimoji="1" lang="zh-CN" altLang="en-US" sz="2000" b="1" kern="0" dirty="0">
                <a:latin typeface="微软雅黑" panose="020B0503020204020204" pitchFamily="34" charset="-122"/>
                <a:ea typeface="微软雅黑" panose="020B0503020204020204" pitchFamily="34" charset="-122"/>
              </a:rPr>
              <a:t>基于</a:t>
            </a:r>
            <a:r>
              <a:rPr kumimoji="1" lang="zh-CN" altLang="en-US" sz="2000" b="1" kern="0" dirty="0">
                <a:solidFill>
                  <a:srgbClr val="FF0000"/>
                </a:solidFill>
                <a:latin typeface="微软雅黑" panose="020B0503020204020204" pitchFamily="34" charset="-122"/>
                <a:ea typeface="微软雅黑" panose="020B0503020204020204" pitchFamily="34" charset="-122"/>
              </a:rPr>
              <a:t>共享存储区</a:t>
            </a:r>
            <a:r>
              <a:rPr kumimoji="1" lang="zh-CN" altLang="en-US" sz="2000" b="1" kern="0" dirty="0">
                <a:latin typeface="微软雅黑" panose="020B0503020204020204" pitchFamily="34" charset="-122"/>
                <a:ea typeface="微软雅黑" panose="020B0503020204020204" pitchFamily="34" charset="-122"/>
              </a:rPr>
              <a:t>的通信方式：在存储器中划出一块共享存储区，诸进程通过对共享存储区中数据的读或写实现通信（传输大量数据，属于高级通信）。</a:t>
            </a:r>
          </a:p>
          <a:p>
            <a:pPr marL="609600" indent="-609600" eaLnBrk="1" hangingPunct="1">
              <a:lnSpc>
                <a:spcPct val="150000"/>
              </a:lnSpc>
            </a:pPr>
            <a:endParaRPr kumimoji="1" lang="zh-CN" altLang="en-US" sz="2400" kern="0" dirty="0">
              <a:latin typeface="黑体" pitchFamily="2" charset="-122"/>
              <a:ea typeface="黑体" pitchFamily="2" charset="-122"/>
            </a:endParaRPr>
          </a:p>
          <a:p>
            <a:pPr marL="609600" indent="-609600" algn="just" eaLnBrk="1" hangingPunct="1">
              <a:lnSpc>
                <a:spcPct val="150000"/>
              </a:lnSpc>
              <a:spcBef>
                <a:spcPct val="50000"/>
              </a:spcBef>
              <a:buClr>
                <a:schemeClr val="bg1"/>
              </a:buClr>
              <a:buFontTx/>
              <a:buNone/>
            </a:pPr>
            <a:endParaRPr kumimoji="1" lang="en-US" altLang="zh-CN" sz="2400" kern="0" dirty="0">
              <a:latin typeface="黑体" pitchFamily="2" charset="-122"/>
              <a:ea typeface="黑体" pitchFamily="2" charset="-122"/>
            </a:endParaRPr>
          </a:p>
          <a:p>
            <a:pPr marL="990600" lvl="1" indent="-533400" eaLnBrk="1" hangingPunct="1">
              <a:lnSpc>
                <a:spcPct val="150000"/>
              </a:lnSpc>
            </a:pPr>
            <a:endParaRPr kumimoji="1" lang="zh-CN" altLang="en-US" kern="0" dirty="0">
              <a:latin typeface="黑体" pitchFamily="2" charset="-122"/>
              <a:ea typeface="黑体" pitchFamily="2" charset="-122"/>
            </a:endParaRPr>
          </a:p>
          <a:p>
            <a:pPr marL="609600" indent="-609600" algn="just" eaLnBrk="1" hangingPunct="1">
              <a:lnSpc>
                <a:spcPct val="150000"/>
              </a:lnSpc>
              <a:spcBef>
                <a:spcPct val="50000"/>
              </a:spcBef>
              <a:buClr>
                <a:schemeClr val="bg1"/>
              </a:buClr>
              <a:buFontTx/>
              <a:buNone/>
            </a:pPr>
            <a:endParaRPr kumimoji="1" lang="zh-CN" altLang="en-US" sz="2400" kern="0" dirty="0">
              <a:latin typeface="黑体" pitchFamily="2" charset="-122"/>
              <a:ea typeface="黑体" pitchFamily="2" charset="-122"/>
            </a:endParaRPr>
          </a:p>
          <a:p>
            <a:pPr marL="609600" indent="-609600" eaLnBrk="1" hangingPunct="1">
              <a:lnSpc>
                <a:spcPct val="150000"/>
              </a:lnSpc>
            </a:pPr>
            <a:endParaRPr kumimoji="0" lang="zh-CN" altLang="en-US" sz="2400" kern="0" dirty="0">
              <a:latin typeface="黑体" pitchFamily="2" charset="-122"/>
              <a:ea typeface="黑体" pitchFamily="2" charset="-122"/>
            </a:endParaRPr>
          </a:p>
          <a:p>
            <a:pPr marL="609600" indent="-609600" eaLnBrk="1" hangingPunct="1">
              <a:lnSpc>
                <a:spcPct val="150000"/>
              </a:lnSpc>
              <a:spcBef>
                <a:spcPct val="0"/>
              </a:spcBef>
              <a:buClr>
                <a:schemeClr val="bg1"/>
              </a:buClr>
              <a:buFontTx/>
              <a:buNone/>
            </a:pPr>
            <a:endParaRPr kumimoji="1" lang="en-US" altLang="zh-CN" sz="2400" kern="0" dirty="0">
              <a:latin typeface="黑体" pitchFamily="2" charset="-122"/>
              <a:ea typeface="黑体" pitchFamily="2" charset="-122"/>
            </a:endParaRPr>
          </a:p>
          <a:p>
            <a:pPr marL="609600" indent="-609600" eaLnBrk="1" hangingPunct="1">
              <a:lnSpc>
                <a:spcPct val="150000"/>
              </a:lnSpc>
            </a:pPr>
            <a:endParaRPr kumimoji="0" lang="zh-CN" altLang="en-US" sz="2400" kern="0" dirty="0">
              <a:latin typeface="黑体" pitchFamily="2" charset="-122"/>
              <a:ea typeface="黑体" pitchFamily="2" charset="-122"/>
            </a:endParaRPr>
          </a:p>
        </p:txBody>
      </p:sp>
    </p:spTree>
    <p:extLst>
      <p:ext uri="{BB962C8B-B14F-4D97-AF65-F5344CB8AC3E}">
        <p14:creationId xmlns:p14="http://schemas.microsoft.com/office/powerpoint/2010/main" val="307801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剪去单角的矩形 3"/>
          <p:cNvSpPr/>
          <p:nvPr/>
        </p:nvSpPr>
        <p:spPr>
          <a:xfrm>
            <a:off x="12934" y="745330"/>
            <a:ext cx="298782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共享存储器系统</a:t>
            </a:r>
          </a:p>
        </p:txBody>
      </p:sp>
      <p:sp>
        <p:nvSpPr>
          <p:cNvPr id="5" name="剪去单角的矩形 4"/>
          <p:cNvSpPr/>
          <p:nvPr/>
        </p:nvSpPr>
        <p:spPr>
          <a:xfrm>
            <a:off x="2987823" y="722584"/>
            <a:ext cx="3168353"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管道通信</a:t>
            </a:r>
          </a:p>
        </p:txBody>
      </p:sp>
      <p:sp>
        <p:nvSpPr>
          <p:cNvPr id="6" name="剪去单角的矩形 5"/>
          <p:cNvSpPr/>
          <p:nvPr/>
        </p:nvSpPr>
        <p:spPr>
          <a:xfrm>
            <a:off x="6156177" y="722584"/>
            <a:ext cx="298782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消息传递系统</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1759" y="29489"/>
            <a:ext cx="9384777" cy="646331"/>
          </a:xfrm>
          <a:prstGeom prst="rect">
            <a:avLst/>
          </a:prstGeom>
          <a:noFill/>
          <a:ln w="9525">
            <a:noFill/>
            <a:miter lim="800000"/>
            <a:headEnd/>
            <a:tailEnd/>
          </a:ln>
        </p:spPr>
        <p:txBody>
          <a:bodyPr/>
          <a:lstStyle/>
          <a:p>
            <a:r>
              <a:rPr lang="zh-CN" altLang="en-US" sz="3200" b="1" dirty="0">
                <a:solidFill>
                  <a:schemeClr val="tx1"/>
                </a:solidFill>
                <a:latin typeface="微软雅黑" panose="020B0503020204020204" pitchFamily="34" charset="-122"/>
                <a:ea typeface="微软雅黑" panose="020B0503020204020204" pitchFamily="34" charset="-122"/>
              </a:rPr>
              <a:t>进程通信（</a:t>
            </a:r>
            <a:r>
              <a:rPr lang="en-US" altLang="zh-CN" sz="3200" b="1" dirty="0">
                <a:solidFill>
                  <a:schemeClr val="tx1"/>
                </a:solidFill>
                <a:latin typeface="微软雅黑" panose="020B0503020204020204" pitchFamily="34" charset="-122"/>
                <a:ea typeface="微软雅黑" panose="020B0503020204020204" pitchFamily="34" charset="-122"/>
              </a:rPr>
              <a:t>Inter-Process Communication</a:t>
            </a:r>
            <a:r>
              <a:rPr lang="zh-CN" altLang="en-US" sz="3600" b="1" dirty="0">
                <a:solidFill>
                  <a:schemeClr val="tx1"/>
                </a:solidFill>
                <a:latin typeface="微软雅黑" panose="020B0503020204020204" pitchFamily="34" charset="-122"/>
                <a:ea typeface="微软雅黑" panose="020B0503020204020204" pitchFamily="34" charset="-122"/>
              </a:rPr>
              <a:t>）</a:t>
            </a:r>
          </a:p>
        </p:txBody>
      </p:sp>
      <p:sp>
        <p:nvSpPr>
          <p:cNvPr id="8" name="Rectangle 3"/>
          <p:cNvSpPr txBox="1">
            <a:spLocks noRot="1" noChangeArrowheads="1"/>
          </p:cNvSpPr>
          <p:nvPr/>
        </p:nvSpPr>
        <p:spPr bwMode="auto">
          <a:xfrm>
            <a:off x="301624" y="1412776"/>
            <a:ext cx="8540750" cy="44275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marL="609600" indent="-609600" eaLnBrk="1" hangingPunct="1">
              <a:lnSpc>
                <a:spcPct val="120000"/>
              </a:lnSpc>
            </a:pPr>
            <a:r>
              <a:rPr kumimoji="1" lang="zh-CN" altLang="en-US" sz="2000" b="1" kern="0" dirty="0">
                <a:latin typeface="黑体" pitchFamily="2" charset="-122"/>
                <a:ea typeface="黑体" pitchFamily="2" charset="-122"/>
              </a:rPr>
              <a:t>所谓“管道”，是指用于连接一个读进程和一个写进程以实现他们之间通信的一个</a:t>
            </a:r>
            <a:r>
              <a:rPr kumimoji="1" lang="zh-CN" altLang="en-US" sz="2000" b="1" kern="0" dirty="0">
                <a:solidFill>
                  <a:srgbClr val="FF0000"/>
                </a:solidFill>
                <a:latin typeface="黑体" pitchFamily="2" charset="-122"/>
                <a:ea typeface="黑体" pitchFamily="2" charset="-122"/>
              </a:rPr>
              <a:t>共享文件</a:t>
            </a:r>
            <a:r>
              <a:rPr kumimoji="1" lang="zh-CN" altLang="en-US" sz="2000" b="1" kern="0" dirty="0">
                <a:latin typeface="黑体" pitchFamily="2" charset="-122"/>
                <a:ea typeface="黑体" pitchFamily="2" charset="-122"/>
              </a:rPr>
              <a:t>，又名</a:t>
            </a:r>
            <a:r>
              <a:rPr kumimoji="1" lang="en-US" altLang="zh-CN" sz="2000" b="1" kern="0" dirty="0">
                <a:latin typeface="黑体" pitchFamily="2" charset="-122"/>
                <a:ea typeface="黑体" pitchFamily="2" charset="-122"/>
              </a:rPr>
              <a:t>pipe</a:t>
            </a:r>
            <a:r>
              <a:rPr kumimoji="1" lang="zh-CN" altLang="en-US" sz="2000" b="1" kern="0" dirty="0">
                <a:latin typeface="黑体" pitchFamily="2" charset="-122"/>
                <a:ea typeface="黑体" pitchFamily="2" charset="-122"/>
              </a:rPr>
              <a:t>文件；</a:t>
            </a:r>
          </a:p>
          <a:p>
            <a:pPr marL="609600" indent="-609600" eaLnBrk="1" hangingPunct="1">
              <a:lnSpc>
                <a:spcPct val="120000"/>
              </a:lnSpc>
            </a:pPr>
            <a:r>
              <a:rPr kumimoji="1" lang="zh-CN" altLang="en-US" sz="2000" b="1" kern="0" dirty="0">
                <a:latin typeface="黑体" pitchFamily="2" charset="-122"/>
                <a:ea typeface="黑体" pitchFamily="2" charset="-122"/>
              </a:rPr>
              <a:t>向管道提供输入的</a:t>
            </a:r>
            <a:r>
              <a:rPr kumimoji="1" lang="zh-CN" altLang="en-US" sz="2000" b="1" kern="0" dirty="0">
                <a:solidFill>
                  <a:srgbClr val="FF0000"/>
                </a:solidFill>
                <a:latin typeface="黑体" pitchFamily="2" charset="-122"/>
                <a:ea typeface="黑体" pitchFamily="2" charset="-122"/>
              </a:rPr>
              <a:t>发送进程</a:t>
            </a:r>
            <a:r>
              <a:rPr kumimoji="1" lang="en-US" altLang="zh-CN" sz="2000" b="1" kern="0" dirty="0">
                <a:solidFill>
                  <a:srgbClr val="FF0000"/>
                </a:solidFill>
                <a:latin typeface="黑体" pitchFamily="2" charset="-122"/>
                <a:ea typeface="黑体" pitchFamily="2" charset="-122"/>
              </a:rPr>
              <a:t>(</a:t>
            </a:r>
            <a:r>
              <a:rPr kumimoji="1" lang="zh-CN" altLang="en-US" sz="2000" b="1" kern="0" dirty="0">
                <a:solidFill>
                  <a:srgbClr val="FF0000"/>
                </a:solidFill>
                <a:latin typeface="黑体" pitchFamily="2" charset="-122"/>
                <a:ea typeface="黑体" pitchFamily="2" charset="-122"/>
              </a:rPr>
              <a:t>即写进程</a:t>
            </a:r>
            <a:r>
              <a:rPr kumimoji="1" lang="en-US" altLang="zh-CN" sz="2000" b="1" kern="0" dirty="0">
                <a:solidFill>
                  <a:srgbClr val="FF0000"/>
                </a:solidFill>
                <a:latin typeface="黑体" pitchFamily="2" charset="-122"/>
                <a:ea typeface="黑体" pitchFamily="2" charset="-122"/>
              </a:rPr>
              <a:t>)</a:t>
            </a:r>
            <a:r>
              <a:rPr kumimoji="1" lang="zh-CN" altLang="en-US" sz="2000" b="1" kern="0" dirty="0">
                <a:latin typeface="黑体" pitchFamily="2" charset="-122"/>
                <a:ea typeface="黑体" pitchFamily="2" charset="-122"/>
              </a:rPr>
              <a:t>，以字符流形式将大量的数据送人管道；而</a:t>
            </a:r>
            <a:r>
              <a:rPr kumimoji="1" lang="zh-CN" altLang="en-US" sz="2000" b="1" kern="0" dirty="0">
                <a:solidFill>
                  <a:srgbClr val="FF0000"/>
                </a:solidFill>
                <a:latin typeface="黑体" pitchFamily="2" charset="-122"/>
                <a:ea typeface="黑体" pitchFamily="2" charset="-122"/>
              </a:rPr>
              <a:t>接收进程</a:t>
            </a:r>
            <a:r>
              <a:rPr kumimoji="1" lang="en-US" altLang="zh-CN" sz="2000" b="1" kern="0" dirty="0">
                <a:solidFill>
                  <a:srgbClr val="FF0000"/>
                </a:solidFill>
                <a:latin typeface="黑体" pitchFamily="2" charset="-122"/>
                <a:ea typeface="黑体" pitchFamily="2" charset="-122"/>
              </a:rPr>
              <a:t>(</a:t>
            </a:r>
            <a:r>
              <a:rPr kumimoji="1" lang="zh-CN" altLang="en-US" sz="2000" b="1" kern="0" dirty="0">
                <a:solidFill>
                  <a:srgbClr val="FF0000"/>
                </a:solidFill>
                <a:latin typeface="黑体" pitchFamily="2" charset="-122"/>
                <a:ea typeface="黑体" pitchFamily="2" charset="-122"/>
              </a:rPr>
              <a:t>即读进程</a:t>
            </a:r>
            <a:r>
              <a:rPr kumimoji="1" lang="en-US" altLang="zh-CN" sz="2000" b="1" kern="0" dirty="0">
                <a:solidFill>
                  <a:srgbClr val="FF0000"/>
                </a:solidFill>
                <a:latin typeface="黑体" pitchFamily="2" charset="-122"/>
                <a:ea typeface="黑体" pitchFamily="2" charset="-122"/>
              </a:rPr>
              <a:t>)</a:t>
            </a:r>
            <a:r>
              <a:rPr kumimoji="1" lang="zh-CN" altLang="en-US" sz="2000" b="1" kern="0" dirty="0">
                <a:latin typeface="黑体" pitchFamily="2" charset="-122"/>
                <a:ea typeface="黑体" pitchFamily="2" charset="-122"/>
              </a:rPr>
              <a:t>，可从管道中接收数据；</a:t>
            </a:r>
          </a:p>
          <a:p>
            <a:pPr marL="609600" indent="-609600" eaLnBrk="1" hangingPunct="1">
              <a:lnSpc>
                <a:spcPct val="120000"/>
              </a:lnSpc>
            </a:pPr>
            <a:r>
              <a:rPr kumimoji="1" lang="zh-CN" altLang="en-US" sz="2000" b="1" kern="0" dirty="0">
                <a:latin typeface="黑体" pitchFamily="2" charset="-122"/>
                <a:ea typeface="黑体" pitchFamily="2" charset="-122"/>
              </a:rPr>
              <a:t>这种方式首创于</a:t>
            </a:r>
            <a:r>
              <a:rPr kumimoji="1" lang="en-US" altLang="zh-CN" sz="2000" b="1" kern="0" dirty="0">
                <a:latin typeface="黑体" pitchFamily="2" charset="-122"/>
                <a:ea typeface="黑体" pitchFamily="2" charset="-122"/>
              </a:rPr>
              <a:t>UNIX</a:t>
            </a:r>
            <a:r>
              <a:rPr kumimoji="1" lang="zh-CN" altLang="en-US" sz="2000" b="1" kern="0" dirty="0">
                <a:latin typeface="黑体" pitchFamily="2" charset="-122"/>
                <a:ea typeface="黑体" pitchFamily="2" charset="-122"/>
              </a:rPr>
              <a:t>系统，因它能传送大量的数据，且很有效，故又被引入到许多其它操作系统中。</a:t>
            </a:r>
            <a:endParaRPr kumimoji="0" lang="zh-CN" altLang="en-US" sz="2000" b="1" kern="0" dirty="0">
              <a:latin typeface="黑体" pitchFamily="2" charset="-122"/>
              <a:ea typeface="黑体" pitchFamily="2" charset="-122"/>
            </a:endParaRPr>
          </a:p>
        </p:txBody>
      </p:sp>
      <p:grpSp>
        <p:nvGrpSpPr>
          <p:cNvPr id="10" name="Group 4"/>
          <p:cNvGrpSpPr>
            <a:grpSpLocks/>
          </p:cNvGrpSpPr>
          <p:nvPr/>
        </p:nvGrpSpPr>
        <p:grpSpPr bwMode="auto">
          <a:xfrm>
            <a:off x="866774" y="4118719"/>
            <a:ext cx="7162800" cy="2046288"/>
            <a:chOff x="432" y="2064"/>
            <a:chExt cx="4512" cy="1289"/>
          </a:xfrm>
        </p:grpSpPr>
        <p:grpSp>
          <p:nvGrpSpPr>
            <p:cNvPr id="11" name="Group 5"/>
            <p:cNvGrpSpPr>
              <a:grpSpLocks/>
            </p:cNvGrpSpPr>
            <p:nvPr/>
          </p:nvGrpSpPr>
          <p:grpSpPr bwMode="auto">
            <a:xfrm>
              <a:off x="1344" y="2064"/>
              <a:ext cx="2832" cy="336"/>
              <a:chOff x="1344" y="2064"/>
              <a:chExt cx="2832" cy="336"/>
            </a:xfrm>
          </p:grpSpPr>
          <p:sp>
            <p:nvSpPr>
              <p:cNvPr id="18" name="Oval 6"/>
              <p:cNvSpPr>
                <a:spLocks noChangeArrowheads="1"/>
              </p:cNvSpPr>
              <p:nvPr/>
            </p:nvSpPr>
            <p:spPr bwMode="auto">
              <a:xfrm>
                <a:off x="3840" y="2064"/>
                <a:ext cx="336" cy="336"/>
              </a:xfrm>
              <a:prstGeom prst="ellipse">
                <a:avLst/>
              </a:prstGeom>
              <a:solidFill>
                <a:srgbClr val="FFFF99"/>
              </a:solidFill>
              <a:ln w="38100">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黑体" pitchFamily="2" charset="-122"/>
                  <a:ea typeface="黑体" pitchFamily="2" charset="-122"/>
                </a:endParaRPr>
              </a:p>
            </p:txBody>
          </p:sp>
          <p:sp>
            <p:nvSpPr>
              <p:cNvPr id="19" name="Rectangle 7"/>
              <p:cNvSpPr>
                <a:spLocks noChangeArrowheads="1"/>
              </p:cNvSpPr>
              <p:nvPr/>
            </p:nvSpPr>
            <p:spPr bwMode="auto">
              <a:xfrm>
                <a:off x="1536" y="2064"/>
                <a:ext cx="2496" cy="336"/>
              </a:xfrm>
              <a:prstGeom prst="rect">
                <a:avLst/>
              </a:prstGeom>
              <a:solidFill>
                <a:srgbClr val="FFFF99"/>
              </a:solidFill>
              <a:ln w="9525">
                <a:no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黑体" pitchFamily="2" charset="-122"/>
                  <a:ea typeface="黑体" pitchFamily="2" charset="-122"/>
                </a:endParaRPr>
              </a:p>
            </p:txBody>
          </p:sp>
          <p:sp>
            <p:nvSpPr>
              <p:cNvPr id="20" name="Oval 8"/>
              <p:cNvSpPr>
                <a:spLocks noChangeArrowheads="1"/>
              </p:cNvSpPr>
              <p:nvPr/>
            </p:nvSpPr>
            <p:spPr bwMode="auto">
              <a:xfrm>
                <a:off x="1344" y="2064"/>
                <a:ext cx="336" cy="336"/>
              </a:xfrm>
              <a:prstGeom prst="ellipse">
                <a:avLst/>
              </a:prstGeom>
              <a:solidFill>
                <a:srgbClr val="00FFCC"/>
              </a:solidFill>
              <a:ln w="381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CC3300"/>
                  </a:solidFill>
                  <a:effectLst/>
                  <a:uLnTx/>
                  <a:uFillTx/>
                  <a:latin typeface="黑体" pitchFamily="2" charset="-122"/>
                  <a:ea typeface="黑体" pitchFamily="2" charset="-122"/>
                </a:endParaRPr>
              </a:p>
            </p:txBody>
          </p:sp>
        </p:grpSp>
        <p:sp>
          <p:nvSpPr>
            <p:cNvPr id="13" name="Text Box 9"/>
            <p:cNvSpPr txBox="1">
              <a:spLocks noChangeArrowheads="1"/>
            </p:cNvSpPr>
            <p:nvPr/>
          </p:nvSpPr>
          <p:spPr bwMode="auto">
            <a:xfrm>
              <a:off x="432" y="2346"/>
              <a:ext cx="698" cy="233"/>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C000"/>
                  </a:solidFill>
                  <a:effectLst/>
                  <a:uLnTx/>
                  <a:uFillTx/>
                  <a:latin typeface="黑体" pitchFamily="2" charset="-122"/>
                  <a:ea typeface="黑体" pitchFamily="2" charset="-122"/>
                </a:rPr>
                <a:t>发送进程</a:t>
              </a:r>
            </a:p>
          </p:txBody>
        </p:sp>
        <p:sp>
          <p:nvSpPr>
            <p:cNvPr id="14" name="Text Box 10"/>
            <p:cNvSpPr txBox="1">
              <a:spLocks noChangeArrowheads="1"/>
            </p:cNvSpPr>
            <p:nvPr/>
          </p:nvSpPr>
          <p:spPr bwMode="auto">
            <a:xfrm>
              <a:off x="4212" y="2346"/>
              <a:ext cx="698" cy="233"/>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C000"/>
                  </a:solidFill>
                  <a:effectLst/>
                  <a:uLnTx/>
                  <a:uFillTx/>
                  <a:latin typeface="黑体" pitchFamily="2" charset="-122"/>
                  <a:ea typeface="黑体" pitchFamily="2" charset="-122"/>
                </a:rPr>
                <a:t>接收进程</a:t>
              </a:r>
            </a:p>
          </p:txBody>
        </p:sp>
        <p:sp>
          <p:nvSpPr>
            <p:cNvPr id="15" name="Text Box 11"/>
            <p:cNvSpPr txBox="1">
              <a:spLocks noChangeArrowheads="1"/>
            </p:cNvSpPr>
            <p:nvPr/>
          </p:nvSpPr>
          <p:spPr bwMode="auto">
            <a:xfrm>
              <a:off x="566" y="2946"/>
              <a:ext cx="1434" cy="407"/>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00CC66"/>
                  </a:solidFill>
                  <a:effectLst/>
                  <a:uLnTx/>
                  <a:uFillTx/>
                  <a:latin typeface="黑体" pitchFamily="2" charset="-122"/>
                  <a:ea typeface="黑体" pitchFamily="2" charset="-122"/>
                </a:rPr>
                <a:t>字符流方式写入读出</a:t>
              </a:r>
            </a:p>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00CC66"/>
                  </a:solidFill>
                  <a:effectLst/>
                  <a:uLnTx/>
                  <a:uFillTx/>
                  <a:latin typeface="黑体" pitchFamily="2" charset="-122"/>
                  <a:ea typeface="黑体" pitchFamily="2" charset="-122"/>
                </a:rPr>
                <a:t>先进先出顺序</a:t>
              </a:r>
            </a:p>
          </p:txBody>
        </p:sp>
        <p:sp>
          <p:nvSpPr>
            <p:cNvPr id="16" name="AutoShape 12"/>
            <p:cNvSpPr>
              <a:spLocks noChangeArrowheads="1"/>
            </p:cNvSpPr>
            <p:nvPr/>
          </p:nvSpPr>
          <p:spPr bwMode="auto">
            <a:xfrm>
              <a:off x="624" y="2112"/>
              <a:ext cx="672" cy="192"/>
            </a:xfrm>
            <a:prstGeom prst="rightArrow">
              <a:avLst>
                <a:gd name="adj1" fmla="val 50000"/>
                <a:gd name="adj2" fmla="val 87500"/>
              </a:avLst>
            </a:prstGeom>
            <a:solidFill>
              <a:srgbClr val="00FFCC"/>
            </a:solidFill>
            <a:ln w="9525">
              <a:solidFill>
                <a:srgbClr val="FFFF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黑体" pitchFamily="2" charset="-122"/>
                <a:ea typeface="黑体" pitchFamily="2" charset="-122"/>
              </a:endParaRPr>
            </a:p>
          </p:txBody>
        </p:sp>
        <p:sp>
          <p:nvSpPr>
            <p:cNvPr id="17" name="AutoShape 13"/>
            <p:cNvSpPr>
              <a:spLocks noChangeArrowheads="1"/>
            </p:cNvSpPr>
            <p:nvPr/>
          </p:nvSpPr>
          <p:spPr bwMode="auto">
            <a:xfrm>
              <a:off x="4272" y="2112"/>
              <a:ext cx="672" cy="192"/>
            </a:xfrm>
            <a:prstGeom prst="rightArrow">
              <a:avLst>
                <a:gd name="adj1" fmla="val 50000"/>
                <a:gd name="adj2" fmla="val 87500"/>
              </a:avLst>
            </a:prstGeom>
            <a:solidFill>
              <a:srgbClr val="00FFCC"/>
            </a:solidFill>
            <a:ln w="9525">
              <a:solidFill>
                <a:srgbClr val="FFFF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黑体" pitchFamily="2" charset="-122"/>
                <a:ea typeface="黑体" pitchFamily="2" charset="-122"/>
              </a:endParaRPr>
            </a:p>
          </p:txBody>
        </p:sp>
      </p:grpSp>
    </p:spTree>
    <p:extLst>
      <p:ext uri="{BB962C8B-B14F-4D97-AF65-F5344CB8AC3E}">
        <p14:creationId xmlns:p14="http://schemas.microsoft.com/office/powerpoint/2010/main" val="154827636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剪去单角的矩形 3"/>
          <p:cNvSpPr/>
          <p:nvPr/>
        </p:nvSpPr>
        <p:spPr>
          <a:xfrm>
            <a:off x="12934" y="745330"/>
            <a:ext cx="298782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共享存储器系统</a:t>
            </a:r>
          </a:p>
        </p:txBody>
      </p:sp>
      <p:sp>
        <p:nvSpPr>
          <p:cNvPr id="5" name="剪去单角的矩形 4"/>
          <p:cNvSpPr/>
          <p:nvPr/>
        </p:nvSpPr>
        <p:spPr>
          <a:xfrm>
            <a:off x="2987823" y="722584"/>
            <a:ext cx="3168353"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管道通信</a:t>
            </a:r>
          </a:p>
        </p:txBody>
      </p:sp>
      <p:sp>
        <p:nvSpPr>
          <p:cNvPr id="6" name="剪去单角的矩形 5"/>
          <p:cNvSpPr/>
          <p:nvPr/>
        </p:nvSpPr>
        <p:spPr>
          <a:xfrm>
            <a:off x="6156177" y="722584"/>
            <a:ext cx="298782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消息传递系统</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1759" y="29489"/>
            <a:ext cx="9384777" cy="646331"/>
          </a:xfrm>
          <a:prstGeom prst="rect">
            <a:avLst/>
          </a:prstGeom>
          <a:noFill/>
          <a:ln w="9525">
            <a:noFill/>
            <a:miter lim="800000"/>
            <a:headEnd/>
            <a:tailEnd/>
          </a:ln>
        </p:spPr>
        <p:txBody>
          <a:bodyPr/>
          <a:lstStyle/>
          <a:p>
            <a:r>
              <a:rPr lang="zh-CN" altLang="en-US" sz="3200" b="1" dirty="0">
                <a:solidFill>
                  <a:schemeClr val="tx1"/>
                </a:solidFill>
                <a:latin typeface="微软雅黑" panose="020B0503020204020204" pitchFamily="34" charset="-122"/>
                <a:ea typeface="微软雅黑" panose="020B0503020204020204" pitchFamily="34" charset="-122"/>
              </a:rPr>
              <a:t>进程通信（</a:t>
            </a:r>
            <a:r>
              <a:rPr lang="en-US" altLang="zh-CN" sz="3200" b="1" dirty="0">
                <a:solidFill>
                  <a:schemeClr val="tx1"/>
                </a:solidFill>
                <a:latin typeface="微软雅黑" panose="020B0503020204020204" pitchFamily="34" charset="-122"/>
                <a:ea typeface="微软雅黑" panose="020B0503020204020204" pitchFamily="34" charset="-122"/>
              </a:rPr>
              <a:t>Inter-Process Communication</a:t>
            </a:r>
            <a:r>
              <a:rPr lang="zh-CN" altLang="en-US" sz="3600" b="1" dirty="0">
                <a:solidFill>
                  <a:schemeClr val="tx1"/>
                </a:solidFill>
                <a:latin typeface="微软雅黑" panose="020B0503020204020204" pitchFamily="34" charset="-122"/>
                <a:ea typeface="微软雅黑" panose="020B0503020204020204" pitchFamily="34" charset="-122"/>
              </a:rPr>
              <a:t>）</a:t>
            </a:r>
          </a:p>
        </p:txBody>
      </p:sp>
      <p:sp>
        <p:nvSpPr>
          <p:cNvPr id="21" name="Rectangle 3"/>
          <p:cNvSpPr txBox="1">
            <a:spLocks noRot="1" noChangeArrowheads="1"/>
          </p:cNvSpPr>
          <p:nvPr/>
        </p:nvSpPr>
        <p:spPr bwMode="auto">
          <a:xfrm>
            <a:off x="179512" y="1850848"/>
            <a:ext cx="8540750" cy="41048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marL="609600" indent="-609600" eaLnBrk="1" hangingPunct="1">
              <a:lnSpc>
                <a:spcPct val="150000"/>
              </a:lnSpc>
            </a:pPr>
            <a:r>
              <a:rPr kumimoji="1" lang="zh-CN" altLang="en-US" sz="2000" b="1" kern="0" dirty="0">
                <a:latin typeface="微软雅黑" panose="020B0503020204020204" pitchFamily="34" charset="-122"/>
                <a:ea typeface="微软雅黑" panose="020B0503020204020204" pitchFamily="34" charset="-122"/>
              </a:rPr>
              <a:t>管道机制必须提供以下三方面的协调能力：</a:t>
            </a:r>
          </a:p>
          <a:p>
            <a:pPr marL="990600" lvl="1" indent="-533400" eaLnBrk="1" hangingPunct="1">
              <a:lnSpc>
                <a:spcPct val="150000"/>
              </a:lnSpc>
            </a:pPr>
            <a:r>
              <a:rPr kumimoji="1" lang="zh-CN" altLang="en-US" sz="2000" b="1" kern="0" dirty="0">
                <a:latin typeface="微软雅黑" panose="020B0503020204020204" pitchFamily="34" charset="-122"/>
                <a:ea typeface="微软雅黑" panose="020B0503020204020204" pitchFamily="34" charset="-122"/>
              </a:rPr>
              <a:t>① 互斥，即当一个进程正在对</a:t>
            </a:r>
            <a:r>
              <a:rPr kumimoji="1" lang="en-US" altLang="zh-CN" sz="2000" b="1" kern="0" dirty="0">
                <a:latin typeface="微软雅黑" panose="020B0503020204020204" pitchFamily="34" charset="-122"/>
                <a:ea typeface="微软雅黑" panose="020B0503020204020204" pitchFamily="34" charset="-122"/>
              </a:rPr>
              <a:t>pipe</a:t>
            </a:r>
            <a:r>
              <a:rPr kumimoji="1" lang="zh-CN" altLang="en-US" sz="2000" b="1" kern="0" dirty="0">
                <a:latin typeface="微软雅黑" panose="020B0503020204020204" pitchFamily="34" charset="-122"/>
                <a:ea typeface="微软雅黑" panose="020B0503020204020204" pitchFamily="34" charset="-122"/>
              </a:rPr>
              <a:t>执行读</a:t>
            </a:r>
            <a:r>
              <a:rPr kumimoji="1" lang="en-US" altLang="zh-CN" sz="2000" b="1" kern="0" dirty="0">
                <a:latin typeface="微软雅黑" panose="020B0503020204020204" pitchFamily="34" charset="-122"/>
                <a:ea typeface="微软雅黑" panose="020B0503020204020204" pitchFamily="34" charset="-122"/>
              </a:rPr>
              <a:t>/</a:t>
            </a:r>
            <a:r>
              <a:rPr kumimoji="1" lang="zh-CN" altLang="en-US" sz="2000" b="1" kern="0" dirty="0">
                <a:latin typeface="微软雅黑" panose="020B0503020204020204" pitchFamily="34" charset="-122"/>
                <a:ea typeface="微软雅黑" panose="020B0503020204020204" pitchFamily="34" charset="-122"/>
              </a:rPr>
              <a:t>写操作时，其它</a:t>
            </a:r>
            <a:r>
              <a:rPr kumimoji="1" lang="en-US" altLang="zh-CN" sz="2000" b="1" kern="0" dirty="0">
                <a:latin typeface="微软雅黑" panose="020B0503020204020204" pitchFamily="34" charset="-122"/>
                <a:ea typeface="微软雅黑" panose="020B0503020204020204" pitchFamily="34" charset="-122"/>
              </a:rPr>
              <a:t>(</a:t>
            </a:r>
            <a:r>
              <a:rPr kumimoji="1" lang="zh-CN" altLang="en-US" sz="2000" b="1" kern="0" dirty="0">
                <a:latin typeface="微软雅黑" panose="020B0503020204020204" pitchFamily="34" charset="-122"/>
                <a:ea typeface="微软雅黑" panose="020B0503020204020204" pitchFamily="34" charset="-122"/>
              </a:rPr>
              <a:t>另一</a:t>
            </a:r>
            <a:r>
              <a:rPr kumimoji="1" lang="en-US" altLang="zh-CN" sz="2000" b="1" kern="0" dirty="0">
                <a:latin typeface="微软雅黑" panose="020B0503020204020204" pitchFamily="34" charset="-122"/>
                <a:ea typeface="微软雅黑" panose="020B0503020204020204" pitchFamily="34" charset="-122"/>
              </a:rPr>
              <a:t>)</a:t>
            </a:r>
            <a:r>
              <a:rPr kumimoji="1" lang="zh-CN" altLang="en-US" sz="2000" b="1" kern="0" dirty="0">
                <a:latin typeface="微软雅黑" panose="020B0503020204020204" pitchFamily="34" charset="-122"/>
                <a:ea typeface="微软雅黑" panose="020B0503020204020204" pitchFamily="34" charset="-122"/>
              </a:rPr>
              <a:t>进程必须等待。</a:t>
            </a:r>
          </a:p>
          <a:p>
            <a:pPr marL="990600" lvl="1" indent="-533400" eaLnBrk="1" hangingPunct="1">
              <a:lnSpc>
                <a:spcPct val="150000"/>
              </a:lnSpc>
            </a:pPr>
            <a:r>
              <a:rPr kumimoji="1" lang="zh-CN" altLang="en-US" sz="2000" b="1" kern="0" dirty="0">
                <a:latin typeface="微软雅黑" panose="020B0503020204020204" pitchFamily="34" charset="-122"/>
                <a:ea typeface="微软雅黑" panose="020B0503020204020204" pitchFamily="34" charset="-122"/>
              </a:rPr>
              <a:t>② 同步，指当写</a:t>
            </a:r>
            <a:r>
              <a:rPr kumimoji="1" lang="en-US" altLang="zh-CN" sz="2000" b="1" kern="0" dirty="0">
                <a:latin typeface="微软雅黑" panose="020B0503020204020204" pitchFamily="34" charset="-122"/>
                <a:ea typeface="微软雅黑" panose="020B0503020204020204" pitchFamily="34" charset="-122"/>
              </a:rPr>
              <a:t>(</a:t>
            </a:r>
            <a:r>
              <a:rPr kumimoji="1" lang="zh-CN" altLang="en-US" sz="2000" b="1" kern="0" dirty="0">
                <a:latin typeface="微软雅黑" panose="020B0503020204020204" pitchFamily="34" charset="-122"/>
                <a:ea typeface="微软雅黑" panose="020B0503020204020204" pitchFamily="34" charset="-122"/>
              </a:rPr>
              <a:t>输入</a:t>
            </a:r>
            <a:r>
              <a:rPr kumimoji="1" lang="en-US" altLang="zh-CN" sz="2000" b="1" kern="0" dirty="0">
                <a:latin typeface="微软雅黑" panose="020B0503020204020204" pitchFamily="34" charset="-122"/>
                <a:ea typeface="微软雅黑" panose="020B0503020204020204" pitchFamily="34" charset="-122"/>
              </a:rPr>
              <a:t>)</a:t>
            </a:r>
            <a:r>
              <a:rPr kumimoji="1" lang="zh-CN" altLang="en-US" sz="2000" b="1" kern="0" dirty="0">
                <a:latin typeface="微软雅黑" panose="020B0503020204020204" pitchFamily="34" charset="-122"/>
                <a:ea typeface="微软雅黑" panose="020B0503020204020204" pitchFamily="34" charset="-122"/>
              </a:rPr>
              <a:t>进程把一定数量的数据写入</a:t>
            </a:r>
            <a:r>
              <a:rPr kumimoji="1" lang="en-US" altLang="zh-CN" sz="2000" b="1" kern="0" dirty="0">
                <a:latin typeface="微软雅黑" panose="020B0503020204020204" pitchFamily="34" charset="-122"/>
                <a:ea typeface="微软雅黑" panose="020B0503020204020204" pitchFamily="34" charset="-122"/>
              </a:rPr>
              <a:t>pipe</a:t>
            </a:r>
            <a:r>
              <a:rPr kumimoji="1" lang="zh-CN" altLang="en-US" sz="2000" b="1" kern="0" dirty="0">
                <a:latin typeface="微软雅黑" panose="020B0503020204020204" pitchFamily="34" charset="-122"/>
                <a:ea typeface="微软雅黑" panose="020B0503020204020204" pitchFamily="34" charset="-122"/>
              </a:rPr>
              <a:t>，便去睡眠等待， 直到读</a:t>
            </a:r>
            <a:r>
              <a:rPr kumimoji="1" lang="en-US" altLang="zh-CN" sz="2000" b="1" kern="0" dirty="0">
                <a:latin typeface="微软雅黑" panose="020B0503020204020204" pitchFamily="34" charset="-122"/>
                <a:ea typeface="微软雅黑" panose="020B0503020204020204" pitchFamily="34" charset="-122"/>
              </a:rPr>
              <a:t>(</a:t>
            </a:r>
            <a:r>
              <a:rPr kumimoji="1" lang="zh-CN" altLang="en-US" sz="2000" b="1" kern="0" dirty="0">
                <a:latin typeface="微软雅黑" panose="020B0503020204020204" pitchFamily="34" charset="-122"/>
                <a:ea typeface="微软雅黑" panose="020B0503020204020204" pitchFamily="34" charset="-122"/>
              </a:rPr>
              <a:t>输出</a:t>
            </a:r>
            <a:r>
              <a:rPr kumimoji="1" lang="en-US" altLang="zh-CN" sz="2000" b="1" kern="0" dirty="0">
                <a:latin typeface="微软雅黑" panose="020B0503020204020204" pitchFamily="34" charset="-122"/>
                <a:ea typeface="微软雅黑" panose="020B0503020204020204" pitchFamily="34" charset="-122"/>
              </a:rPr>
              <a:t>)</a:t>
            </a:r>
            <a:r>
              <a:rPr kumimoji="1" lang="zh-CN" altLang="en-US" sz="2000" b="1" kern="0" dirty="0">
                <a:latin typeface="微软雅黑" panose="020B0503020204020204" pitchFamily="34" charset="-122"/>
                <a:ea typeface="微软雅黑" panose="020B0503020204020204" pitchFamily="34" charset="-122"/>
              </a:rPr>
              <a:t>进程取走数据后，再把他唤醒。当读进程读一空</a:t>
            </a:r>
            <a:r>
              <a:rPr kumimoji="1" lang="en-US" altLang="zh-CN" sz="2000" b="1" kern="0" dirty="0">
                <a:latin typeface="微软雅黑" panose="020B0503020204020204" pitchFamily="34" charset="-122"/>
                <a:ea typeface="微软雅黑" panose="020B0503020204020204" pitchFamily="34" charset="-122"/>
              </a:rPr>
              <a:t>pipe</a:t>
            </a:r>
            <a:r>
              <a:rPr kumimoji="1" lang="zh-CN" altLang="en-US" sz="2000" b="1" kern="0" dirty="0">
                <a:latin typeface="微软雅黑" panose="020B0503020204020204" pitchFamily="34" charset="-122"/>
                <a:ea typeface="微软雅黑" panose="020B0503020204020204" pitchFamily="34" charset="-122"/>
              </a:rPr>
              <a:t>时，也应睡眠等待，直至写进程将数据写入管道后，才将之唤醒。</a:t>
            </a:r>
          </a:p>
          <a:p>
            <a:pPr marL="990600" lvl="1" indent="-533400" eaLnBrk="1" hangingPunct="1">
              <a:lnSpc>
                <a:spcPct val="150000"/>
              </a:lnSpc>
            </a:pPr>
            <a:r>
              <a:rPr kumimoji="1" lang="zh-CN" altLang="en-US" sz="2000" b="1" kern="0" dirty="0">
                <a:latin typeface="微软雅黑" panose="020B0503020204020204" pitchFamily="34" charset="-122"/>
                <a:ea typeface="微软雅黑" panose="020B0503020204020204" pitchFamily="34" charset="-122"/>
              </a:rPr>
              <a:t>③ </a:t>
            </a:r>
            <a:r>
              <a:rPr kumimoji="1" lang="zh-CN" altLang="en-US" sz="2000" b="1" kern="0" dirty="0">
                <a:solidFill>
                  <a:srgbClr val="FF0000"/>
                </a:solidFill>
                <a:latin typeface="微软雅黑" panose="020B0503020204020204" pitchFamily="34" charset="-122"/>
                <a:ea typeface="微软雅黑" panose="020B0503020204020204" pitchFamily="34" charset="-122"/>
              </a:rPr>
              <a:t>确定对方是否存在，只有确定了对方已存在时，才能进行通信</a:t>
            </a:r>
            <a:r>
              <a:rPr kumimoji="1" lang="zh-CN" altLang="en-US" sz="2000" b="1" kern="0" dirty="0">
                <a:latin typeface="微软雅黑" panose="020B0503020204020204" pitchFamily="34" charset="-122"/>
                <a:ea typeface="微软雅黑" panose="020B0503020204020204" pitchFamily="34" charset="-122"/>
              </a:rPr>
              <a:t>。 </a:t>
            </a:r>
            <a:endParaRPr kumimoji="1" lang="en-US" altLang="zh-CN" sz="2000" b="1"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3955868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剪去单角的矩形 3"/>
          <p:cNvSpPr/>
          <p:nvPr/>
        </p:nvSpPr>
        <p:spPr>
          <a:xfrm>
            <a:off x="12934" y="745330"/>
            <a:ext cx="298782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共享存储器系统</a:t>
            </a:r>
          </a:p>
        </p:txBody>
      </p:sp>
      <p:sp>
        <p:nvSpPr>
          <p:cNvPr id="5" name="剪去单角的矩形 4"/>
          <p:cNvSpPr/>
          <p:nvPr/>
        </p:nvSpPr>
        <p:spPr>
          <a:xfrm>
            <a:off x="2987823" y="722584"/>
            <a:ext cx="316835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管道通信</a:t>
            </a:r>
          </a:p>
        </p:txBody>
      </p:sp>
      <p:sp>
        <p:nvSpPr>
          <p:cNvPr id="6" name="剪去单角的矩形 5"/>
          <p:cNvSpPr/>
          <p:nvPr/>
        </p:nvSpPr>
        <p:spPr>
          <a:xfrm>
            <a:off x="6156177" y="722584"/>
            <a:ext cx="298782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消息传递系统</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1759" y="29489"/>
            <a:ext cx="9384777" cy="646331"/>
          </a:xfrm>
          <a:prstGeom prst="rect">
            <a:avLst/>
          </a:prstGeom>
          <a:noFill/>
          <a:ln w="9525">
            <a:noFill/>
            <a:miter lim="800000"/>
            <a:headEnd/>
            <a:tailEnd/>
          </a:ln>
        </p:spPr>
        <p:txBody>
          <a:bodyPr/>
          <a:lstStyle/>
          <a:p>
            <a:r>
              <a:rPr lang="zh-CN" altLang="en-US" sz="3200" b="1" dirty="0">
                <a:solidFill>
                  <a:schemeClr val="tx1"/>
                </a:solidFill>
                <a:latin typeface="微软雅黑" panose="020B0503020204020204" pitchFamily="34" charset="-122"/>
                <a:ea typeface="微软雅黑" panose="020B0503020204020204" pitchFamily="34" charset="-122"/>
              </a:rPr>
              <a:t>进程通信（</a:t>
            </a:r>
            <a:r>
              <a:rPr lang="en-US" altLang="zh-CN" sz="3200" b="1" dirty="0">
                <a:solidFill>
                  <a:schemeClr val="tx1"/>
                </a:solidFill>
                <a:latin typeface="微软雅黑" panose="020B0503020204020204" pitchFamily="34" charset="-122"/>
                <a:ea typeface="微软雅黑" panose="020B0503020204020204" pitchFamily="34" charset="-122"/>
              </a:rPr>
              <a:t>Inter-Process Communication</a:t>
            </a:r>
            <a:r>
              <a:rPr lang="zh-CN" altLang="en-US" sz="3600" b="1" dirty="0">
                <a:solidFill>
                  <a:schemeClr val="tx1"/>
                </a:solidFill>
                <a:latin typeface="微软雅黑" panose="020B0503020204020204" pitchFamily="34" charset="-122"/>
                <a:ea typeface="微软雅黑" panose="020B0503020204020204" pitchFamily="34" charset="-122"/>
              </a:rPr>
              <a:t>）</a:t>
            </a:r>
          </a:p>
        </p:txBody>
      </p:sp>
      <p:sp>
        <p:nvSpPr>
          <p:cNvPr id="7" name="Rectangle 3"/>
          <p:cNvSpPr txBox="1">
            <a:spLocks noRot="1" noChangeArrowheads="1"/>
          </p:cNvSpPr>
          <p:nvPr/>
        </p:nvSpPr>
        <p:spPr bwMode="auto">
          <a:xfrm>
            <a:off x="357188" y="1500188"/>
            <a:ext cx="8540750"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marL="609600" indent="-609600" eaLnBrk="1" hangingPunct="1">
              <a:lnSpc>
                <a:spcPct val="150000"/>
              </a:lnSpc>
              <a:buFont typeface="+mj-lt"/>
              <a:buAutoNum type="arabicPeriod"/>
            </a:pPr>
            <a:r>
              <a:rPr kumimoji="1" lang="zh-CN" altLang="en-US" sz="2000" b="1" kern="0" dirty="0">
                <a:latin typeface="黑体" pitchFamily="2" charset="-122"/>
                <a:ea typeface="黑体" pitchFamily="2" charset="-122"/>
              </a:rPr>
              <a:t>当前应用</a:t>
            </a:r>
            <a:r>
              <a:rPr kumimoji="1" lang="zh-CN" altLang="en-US" sz="2000" b="1" kern="0" dirty="0">
                <a:solidFill>
                  <a:srgbClr val="FF0000"/>
                </a:solidFill>
                <a:latin typeface="黑体" pitchFamily="2" charset="-122"/>
                <a:ea typeface="黑体" pitchFamily="2" charset="-122"/>
              </a:rPr>
              <a:t>最广泛</a:t>
            </a:r>
            <a:r>
              <a:rPr kumimoji="1" lang="zh-CN" altLang="en-US" sz="2000" b="1" kern="0" dirty="0">
                <a:latin typeface="黑体" pitchFamily="2" charset="-122"/>
                <a:ea typeface="黑体" pitchFamily="2" charset="-122"/>
              </a:rPr>
              <a:t>的进程间通信机制</a:t>
            </a:r>
            <a:endParaRPr kumimoji="1" lang="en-US" altLang="zh-CN" sz="2000" b="1" kern="0" dirty="0">
              <a:latin typeface="黑体" pitchFamily="2" charset="-122"/>
              <a:ea typeface="黑体" pitchFamily="2" charset="-122"/>
            </a:endParaRPr>
          </a:p>
          <a:p>
            <a:pPr marL="609600" indent="-609600" eaLnBrk="1" hangingPunct="1">
              <a:lnSpc>
                <a:spcPct val="150000"/>
              </a:lnSpc>
              <a:buFont typeface="+mj-lt"/>
              <a:buAutoNum type="arabicPeriod"/>
            </a:pPr>
            <a:r>
              <a:rPr kumimoji="1" lang="zh-CN" altLang="en-US" sz="2000" b="1" kern="0" dirty="0">
                <a:latin typeface="黑体" pitchFamily="2" charset="-122"/>
                <a:ea typeface="黑体" pitchFamily="2" charset="-122"/>
              </a:rPr>
              <a:t>系统提供</a:t>
            </a:r>
            <a:r>
              <a:rPr kumimoji="1" lang="zh-CN" altLang="en-US" sz="2000" b="1" kern="0" dirty="0">
                <a:solidFill>
                  <a:srgbClr val="FF0000"/>
                </a:solidFill>
                <a:latin typeface="黑体" pitchFamily="2" charset="-122"/>
                <a:ea typeface="黑体" pitchFamily="2" charset="-122"/>
              </a:rPr>
              <a:t>发送消息</a:t>
            </a:r>
            <a:r>
              <a:rPr kumimoji="1" lang="en-US" altLang="zh-CN" sz="2000" b="1" kern="0" dirty="0">
                <a:latin typeface="黑体" pitchFamily="2" charset="-122"/>
                <a:ea typeface="黑体" pitchFamily="2" charset="-122"/>
              </a:rPr>
              <a:t>Send(message)</a:t>
            </a:r>
            <a:r>
              <a:rPr kumimoji="1" lang="zh-CN" altLang="zh-CN" sz="2000" b="1" kern="0" dirty="0">
                <a:latin typeface="黑体" pitchFamily="2" charset="-122"/>
                <a:ea typeface="黑体" pitchFamily="2" charset="-122"/>
              </a:rPr>
              <a:t>与</a:t>
            </a:r>
            <a:r>
              <a:rPr kumimoji="1" lang="zh-CN" altLang="zh-CN" sz="2000" b="1" kern="0" dirty="0">
                <a:solidFill>
                  <a:srgbClr val="FF0000"/>
                </a:solidFill>
                <a:latin typeface="黑体" pitchFamily="2" charset="-122"/>
                <a:ea typeface="黑体" pitchFamily="2" charset="-122"/>
              </a:rPr>
              <a:t>接收消息</a:t>
            </a:r>
            <a:r>
              <a:rPr kumimoji="1" lang="en-US" altLang="zh-CN" sz="2000" b="1" kern="0" dirty="0">
                <a:latin typeface="黑体" pitchFamily="2" charset="-122"/>
                <a:ea typeface="黑体" pitchFamily="2" charset="-122"/>
              </a:rPr>
              <a:t>Receive(message) </a:t>
            </a:r>
            <a:r>
              <a:rPr kumimoji="1" lang="zh-CN" altLang="zh-CN" sz="2000" b="1" kern="0" dirty="0">
                <a:latin typeface="黑体" pitchFamily="2" charset="-122"/>
                <a:ea typeface="黑体" pitchFamily="2" charset="-122"/>
              </a:rPr>
              <a:t>两个操作，进程间则通过使用这两个操作进行通讯，无需共享任何变量</a:t>
            </a:r>
            <a:endParaRPr kumimoji="1" lang="zh-CN" altLang="en-US" sz="2000" b="1" kern="0" dirty="0">
              <a:latin typeface="黑体" pitchFamily="2" charset="-122"/>
              <a:ea typeface="黑体" pitchFamily="2" charset="-122"/>
            </a:endParaRPr>
          </a:p>
          <a:p>
            <a:pPr marL="609600" indent="-609600" eaLnBrk="1" hangingPunct="1">
              <a:lnSpc>
                <a:spcPct val="150000"/>
              </a:lnSpc>
              <a:buFont typeface="+mj-lt"/>
              <a:buAutoNum type="arabicPeriod"/>
            </a:pPr>
            <a:r>
              <a:rPr kumimoji="1" lang="zh-CN" altLang="en-US" sz="2000" b="1" kern="0" dirty="0">
                <a:latin typeface="黑体" pitchFamily="2" charset="-122"/>
                <a:ea typeface="黑体" pitchFamily="2" charset="-122"/>
              </a:rPr>
              <a:t>我们称这种由操作系统实现的通信方法为</a:t>
            </a:r>
            <a:r>
              <a:rPr kumimoji="1" lang="zh-CN" altLang="en-US" sz="2000" b="1" kern="0" dirty="0">
                <a:solidFill>
                  <a:srgbClr val="FF0000"/>
                </a:solidFill>
                <a:latin typeface="黑体" pitchFamily="2" charset="-122"/>
                <a:ea typeface="黑体" pitchFamily="2" charset="-122"/>
              </a:rPr>
              <a:t>高级通信</a:t>
            </a:r>
            <a:endParaRPr kumimoji="1" lang="zh-CN" altLang="en-US" sz="2000" b="1" kern="0" dirty="0">
              <a:latin typeface="黑体" pitchFamily="2" charset="-122"/>
              <a:ea typeface="黑体" pitchFamily="2" charset="-122"/>
            </a:endParaRPr>
          </a:p>
          <a:p>
            <a:pPr marL="609600" indent="-609600" eaLnBrk="1" hangingPunct="1">
              <a:lnSpc>
                <a:spcPct val="150000"/>
              </a:lnSpc>
              <a:buFont typeface="+mj-lt"/>
              <a:buAutoNum type="arabicPeriod"/>
            </a:pPr>
            <a:r>
              <a:rPr kumimoji="1" lang="zh-CN" altLang="en-US" sz="2000" b="1" kern="0" dirty="0">
                <a:latin typeface="黑体" pitchFamily="2" charset="-122"/>
                <a:ea typeface="黑体" pitchFamily="2" charset="-122"/>
              </a:rPr>
              <a:t>实现方式的不同分成</a:t>
            </a:r>
            <a:r>
              <a:rPr kumimoji="1" lang="zh-CN" altLang="en-US" sz="2000" b="1" kern="0" dirty="0">
                <a:solidFill>
                  <a:srgbClr val="FF0000"/>
                </a:solidFill>
                <a:latin typeface="黑体" pitchFamily="2" charset="-122"/>
                <a:ea typeface="黑体" pitchFamily="2" charset="-122"/>
              </a:rPr>
              <a:t>直接通信方式</a:t>
            </a:r>
            <a:r>
              <a:rPr kumimoji="1" lang="zh-CN" altLang="en-US" sz="2000" b="1" kern="0" dirty="0">
                <a:latin typeface="黑体" pitchFamily="2" charset="-122"/>
                <a:ea typeface="黑体" pitchFamily="2" charset="-122"/>
              </a:rPr>
              <a:t>和</a:t>
            </a:r>
            <a:r>
              <a:rPr kumimoji="1" lang="zh-CN" altLang="en-US" sz="2000" b="1" kern="0" dirty="0">
                <a:solidFill>
                  <a:srgbClr val="FF0000"/>
                </a:solidFill>
                <a:latin typeface="黑体" pitchFamily="2" charset="-122"/>
                <a:ea typeface="黑体" pitchFamily="2" charset="-122"/>
              </a:rPr>
              <a:t>间接通信方式</a:t>
            </a:r>
            <a:r>
              <a:rPr kumimoji="1" lang="zh-CN" altLang="en-US" sz="2000" b="1" kern="0" dirty="0">
                <a:latin typeface="黑体" pitchFamily="2" charset="-122"/>
                <a:ea typeface="黑体" pitchFamily="2" charset="-122"/>
              </a:rPr>
              <a:t>两种</a:t>
            </a:r>
          </a:p>
          <a:p>
            <a:pPr marL="609600" indent="-609600" eaLnBrk="1" hangingPunct="1">
              <a:lnSpc>
                <a:spcPct val="150000"/>
              </a:lnSpc>
              <a:buFont typeface="+mj-lt"/>
              <a:buAutoNum type="arabicPeriod"/>
            </a:pPr>
            <a:r>
              <a:rPr kumimoji="1" lang="zh-CN" altLang="en-US" sz="2000" b="1" kern="0" dirty="0">
                <a:latin typeface="黑体" pitchFamily="2" charset="-122"/>
                <a:ea typeface="黑体" pitchFamily="2" charset="-122"/>
              </a:rPr>
              <a:t>进程间的数据交换，以</a:t>
            </a:r>
            <a:r>
              <a:rPr kumimoji="1" lang="zh-CN" altLang="en-US" sz="2000" b="1" kern="0" dirty="0">
                <a:solidFill>
                  <a:srgbClr val="FF0000"/>
                </a:solidFill>
                <a:latin typeface="黑体" pitchFamily="2" charset="-122"/>
                <a:ea typeface="黑体" pitchFamily="2" charset="-122"/>
              </a:rPr>
              <a:t>格式化的消息</a:t>
            </a:r>
            <a:r>
              <a:rPr kumimoji="1" lang="zh-CN" altLang="en-US" sz="2000" b="1" kern="0" dirty="0">
                <a:latin typeface="黑体" pitchFamily="2" charset="-122"/>
                <a:ea typeface="黑体" pitchFamily="2" charset="-122"/>
              </a:rPr>
              <a:t>为单位。所谓“信息”通常由消息头和消息正文构成</a:t>
            </a:r>
          </a:p>
          <a:p>
            <a:pPr marL="609600" indent="-609600" eaLnBrk="1" hangingPunct="1">
              <a:lnSpc>
                <a:spcPct val="150000"/>
              </a:lnSpc>
              <a:buFont typeface="+mj-lt"/>
              <a:buAutoNum type="arabicPeriod"/>
            </a:pPr>
            <a:r>
              <a:rPr kumimoji="1" lang="zh-CN" altLang="en-US" sz="2000" b="1" kern="0" dirty="0">
                <a:latin typeface="黑体" pitchFamily="2" charset="-122"/>
                <a:ea typeface="黑体" pitchFamily="2" charset="-122"/>
              </a:rPr>
              <a:t>实现了大量数据的传递，隐藏了实现细节，简化了程序编制复杂性，使用最广泛</a:t>
            </a:r>
            <a:endParaRPr kumimoji="1" lang="en-US" altLang="zh-CN" sz="2000" b="1" kern="0" dirty="0">
              <a:latin typeface="黑体" pitchFamily="2" charset="-122"/>
              <a:ea typeface="黑体" pitchFamily="2" charset="-122"/>
            </a:endParaRPr>
          </a:p>
          <a:p>
            <a:pPr marL="990600" lvl="1" indent="-533400" eaLnBrk="1" hangingPunct="1">
              <a:lnSpc>
                <a:spcPct val="150000"/>
              </a:lnSpc>
            </a:pPr>
            <a:endParaRPr kumimoji="1" lang="zh-CN" altLang="en-US" sz="2000" kern="0" dirty="0">
              <a:latin typeface="黑体" pitchFamily="2" charset="-122"/>
              <a:ea typeface="黑体" pitchFamily="2" charset="-122"/>
            </a:endParaRPr>
          </a:p>
          <a:p>
            <a:pPr marL="609600" indent="-609600" algn="just" eaLnBrk="1" hangingPunct="1">
              <a:lnSpc>
                <a:spcPct val="150000"/>
              </a:lnSpc>
              <a:spcBef>
                <a:spcPct val="50000"/>
              </a:spcBef>
              <a:buClr>
                <a:schemeClr val="bg1"/>
              </a:buClr>
              <a:buFontTx/>
              <a:buNone/>
            </a:pPr>
            <a:endParaRPr kumimoji="1" lang="zh-CN" altLang="en-US" sz="2000" kern="0" dirty="0">
              <a:latin typeface="黑体" pitchFamily="2" charset="-122"/>
              <a:ea typeface="黑体" pitchFamily="2" charset="-122"/>
            </a:endParaRPr>
          </a:p>
          <a:p>
            <a:pPr marL="609600" indent="-609600" eaLnBrk="1" hangingPunct="1">
              <a:lnSpc>
                <a:spcPct val="150000"/>
              </a:lnSpc>
            </a:pPr>
            <a:endParaRPr kumimoji="0" lang="zh-CN" altLang="en-US" sz="2000" kern="0" dirty="0">
              <a:latin typeface="黑体" pitchFamily="2" charset="-122"/>
              <a:ea typeface="黑体" pitchFamily="2" charset="-122"/>
            </a:endParaRPr>
          </a:p>
          <a:p>
            <a:pPr marL="609600" indent="-609600" eaLnBrk="1" hangingPunct="1">
              <a:lnSpc>
                <a:spcPct val="150000"/>
              </a:lnSpc>
              <a:spcBef>
                <a:spcPct val="0"/>
              </a:spcBef>
              <a:buClr>
                <a:schemeClr val="bg1"/>
              </a:buClr>
              <a:buFontTx/>
              <a:buNone/>
            </a:pPr>
            <a:endParaRPr kumimoji="1" lang="en-US" altLang="zh-CN" sz="2000" kern="0" dirty="0">
              <a:latin typeface="黑体" pitchFamily="2" charset="-122"/>
              <a:ea typeface="黑体" pitchFamily="2" charset="-122"/>
            </a:endParaRPr>
          </a:p>
          <a:p>
            <a:pPr marL="609600" indent="-609600" eaLnBrk="1" hangingPunct="1">
              <a:lnSpc>
                <a:spcPct val="150000"/>
              </a:lnSpc>
            </a:pPr>
            <a:endParaRPr kumimoji="0" lang="zh-CN" altLang="en-US" sz="2000" kern="0" dirty="0">
              <a:latin typeface="黑体" pitchFamily="2" charset="-122"/>
              <a:ea typeface="黑体" pitchFamily="2" charset="-122"/>
            </a:endParaRPr>
          </a:p>
        </p:txBody>
      </p:sp>
    </p:spTree>
    <p:extLst>
      <p:ext uri="{BB962C8B-B14F-4D97-AF65-F5344CB8AC3E}">
        <p14:creationId xmlns:p14="http://schemas.microsoft.com/office/powerpoint/2010/main" val="92894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剪去单角的矩形 3"/>
          <p:cNvSpPr/>
          <p:nvPr/>
        </p:nvSpPr>
        <p:spPr>
          <a:xfrm>
            <a:off x="12934" y="745330"/>
            <a:ext cx="298782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共享存储器系统</a:t>
            </a:r>
          </a:p>
        </p:txBody>
      </p:sp>
      <p:sp>
        <p:nvSpPr>
          <p:cNvPr id="5" name="剪去单角的矩形 4"/>
          <p:cNvSpPr/>
          <p:nvPr/>
        </p:nvSpPr>
        <p:spPr>
          <a:xfrm>
            <a:off x="2987823" y="722584"/>
            <a:ext cx="316835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管道通信</a:t>
            </a:r>
          </a:p>
        </p:txBody>
      </p:sp>
      <p:sp>
        <p:nvSpPr>
          <p:cNvPr id="6" name="剪去单角的矩形 5"/>
          <p:cNvSpPr/>
          <p:nvPr/>
        </p:nvSpPr>
        <p:spPr>
          <a:xfrm>
            <a:off x="6156177" y="722584"/>
            <a:ext cx="298782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消息传递系统</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1759" y="29489"/>
            <a:ext cx="9384777" cy="646331"/>
          </a:xfrm>
          <a:prstGeom prst="rect">
            <a:avLst/>
          </a:prstGeom>
          <a:noFill/>
          <a:ln w="9525">
            <a:noFill/>
            <a:miter lim="800000"/>
            <a:headEnd/>
            <a:tailEnd/>
          </a:ln>
        </p:spPr>
        <p:txBody>
          <a:bodyPr/>
          <a:lstStyle/>
          <a:p>
            <a:r>
              <a:rPr lang="zh-CN" altLang="en-US" sz="3200" b="1" dirty="0">
                <a:solidFill>
                  <a:schemeClr val="tx1"/>
                </a:solidFill>
                <a:latin typeface="微软雅黑" panose="020B0503020204020204" pitchFamily="34" charset="-122"/>
                <a:ea typeface="微软雅黑" panose="020B0503020204020204" pitchFamily="34" charset="-122"/>
              </a:rPr>
              <a:t>进程通信（</a:t>
            </a:r>
            <a:r>
              <a:rPr lang="en-US" altLang="zh-CN" sz="3200" b="1" dirty="0">
                <a:solidFill>
                  <a:schemeClr val="tx1"/>
                </a:solidFill>
                <a:latin typeface="微软雅黑" panose="020B0503020204020204" pitchFamily="34" charset="-122"/>
                <a:ea typeface="微软雅黑" panose="020B0503020204020204" pitchFamily="34" charset="-122"/>
              </a:rPr>
              <a:t>Inter-Process Communication</a:t>
            </a:r>
            <a:r>
              <a:rPr lang="zh-CN" altLang="en-US" sz="3600" b="1" dirty="0">
                <a:solidFill>
                  <a:schemeClr val="tx1"/>
                </a:solidFill>
                <a:latin typeface="微软雅黑" panose="020B0503020204020204" pitchFamily="34" charset="-122"/>
                <a:ea typeface="微软雅黑" panose="020B0503020204020204" pitchFamily="34" charset="-122"/>
              </a:rPr>
              <a:t>）</a:t>
            </a:r>
          </a:p>
        </p:txBody>
      </p:sp>
      <p:grpSp>
        <p:nvGrpSpPr>
          <p:cNvPr id="2" name="组合 1"/>
          <p:cNvGrpSpPr/>
          <p:nvPr/>
        </p:nvGrpSpPr>
        <p:grpSpPr>
          <a:xfrm>
            <a:off x="11758" y="1318896"/>
            <a:ext cx="9132243" cy="309904"/>
            <a:chOff x="11758" y="1318896"/>
            <a:chExt cx="9132243" cy="504056"/>
          </a:xfrm>
        </p:grpSpPr>
        <p:sp>
          <p:nvSpPr>
            <p:cNvPr id="7" name="剪去单角的矩形 6"/>
            <p:cNvSpPr/>
            <p:nvPr/>
          </p:nvSpPr>
          <p:spPr>
            <a:xfrm>
              <a:off x="11758" y="1318896"/>
              <a:ext cx="4560239"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直接消息传递系统</a:t>
              </a:r>
            </a:p>
          </p:txBody>
        </p:sp>
        <p:sp>
          <p:nvSpPr>
            <p:cNvPr id="8" name="剪去单角的矩形 7"/>
            <p:cNvSpPr/>
            <p:nvPr/>
          </p:nvSpPr>
          <p:spPr>
            <a:xfrm>
              <a:off x="4571999" y="1318896"/>
              <a:ext cx="4572002"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信箱通信（间接消息传递系统）</a:t>
              </a:r>
            </a:p>
          </p:txBody>
        </p:sp>
      </p:grpSp>
      <p:graphicFrame>
        <p:nvGraphicFramePr>
          <p:cNvPr id="10" name="表格 9"/>
          <p:cNvGraphicFramePr>
            <a:graphicFrameLocks noGrp="1"/>
          </p:cNvGraphicFramePr>
          <p:nvPr>
            <p:extLst>
              <p:ext uri="{D42A27DB-BD31-4B8C-83A1-F6EECF244321}">
                <p14:modId xmlns:p14="http://schemas.microsoft.com/office/powerpoint/2010/main" val="2328686344"/>
              </p:ext>
            </p:extLst>
          </p:nvPr>
        </p:nvGraphicFramePr>
        <p:xfrm>
          <a:off x="11756" y="1803596"/>
          <a:ext cx="2400004" cy="1249680"/>
        </p:xfrm>
        <a:graphic>
          <a:graphicData uri="http://schemas.openxmlformats.org/drawingml/2006/table">
            <a:tbl>
              <a:tblPr>
                <a:tableStyleId>{5C22544A-7EE6-4342-B048-85BDC9FD1C3A}</a:tableStyleId>
              </a:tblPr>
              <a:tblGrid>
                <a:gridCol w="258586">
                  <a:extLst>
                    <a:ext uri="{9D8B030D-6E8A-4147-A177-3AD203B41FA5}">
                      <a16:colId xmlns:a16="http://schemas.microsoft.com/office/drawing/2014/main" val="20000"/>
                    </a:ext>
                  </a:extLst>
                </a:gridCol>
                <a:gridCol w="2141418">
                  <a:extLst>
                    <a:ext uri="{9D8B030D-6E8A-4147-A177-3AD203B41FA5}">
                      <a16:colId xmlns:a16="http://schemas.microsoft.com/office/drawing/2014/main" val="20001"/>
                    </a:ext>
                  </a:extLst>
                </a:gridCol>
              </a:tblGrid>
              <a:tr h="182880">
                <a:tc>
                  <a:txBody>
                    <a:bodyPr/>
                    <a:lstStyle/>
                    <a:p>
                      <a:pPr algn="r" fontAlgn="ctr"/>
                      <a:r>
                        <a:rPr lang="en-US" altLang="zh-CN" sz="2000" b="1"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rgbClr val="7030A0"/>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直接通信原语</a:t>
                      </a:r>
                    </a:p>
                  </a:txBody>
                  <a:tcPr marL="7620" marR="7620" marT="7620" marB="0" anchor="ctr">
                    <a:solidFill>
                      <a:srgbClr val="7030A0"/>
                    </a:solidFill>
                  </a:tcPr>
                </a:tc>
                <a:extLst>
                  <a:ext uri="{0D108BD9-81ED-4DB2-BD59-A6C34878D82A}">
                    <a16:rowId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消息的格式</a:t>
                      </a:r>
                    </a:p>
                  </a:txBody>
                  <a:tcPr marL="7620" marR="7620" marT="7620" marB="0" anchor="ctr">
                    <a:solidFill>
                      <a:schemeClr val="accent4">
                        <a:lumMod val="75000"/>
                      </a:schemeClr>
                    </a:solidFill>
                  </a:tcPr>
                </a:tc>
                <a:extLst>
                  <a:ext uri="{0D108BD9-81ED-4DB2-BD59-A6C34878D82A}">
                    <a16:rowId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进程同步方式</a:t>
                      </a:r>
                    </a:p>
                  </a:txBody>
                  <a:tcPr marL="7620" marR="7620" marT="7620" marB="0" anchor="ctr">
                    <a:solidFill>
                      <a:schemeClr val="accent4">
                        <a:lumMod val="75000"/>
                      </a:schemeClr>
                    </a:solidFill>
                  </a:tcPr>
                </a:tc>
                <a:extLst>
                  <a:ext uri="{0D108BD9-81ED-4DB2-BD59-A6C34878D82A}">
                    <a16:rowId xmlns:a16="http://schemas.microsoft.com/office/drawing/2014/main" val="10003"/>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通信链路</a:t>
                      </a:r>
                    </a:p>
                  </a:txBody>
                  <a:tcPr marL="7620" marR="7620" marT="7620" marB="0" anchor="ctr">
                    <a:solidFill>
                      <a:schemeClr val="accent4">
                        <a:lumMod val="75000"/>
                      </a:schemeClr>
                    </a:solidFill>
                  </a:tcPr>
                </a:tc>
                <a:extLst>
                  <a:ext uri="{0D108BD9-81ED-4DB2-BD59-A6C34878D82A}">
                    <a16:rowId xmlns:a16="http://schemas.microsoft.com/office/drawing/2014/main" val="10004"/>
                  </a:ext>
                </a:extLst>
              </a:tr>
            </a:tbl>
          </a:graphicData>
        </a:graphic>
      </p:graphicFrame>
      <p:sp>
        <p:nvSpPr>
          <p:cNvPr id="11" name="Rectangle 3"/>
          <p:cNvSpPr txBox="1">
            <a:spLocks noRot="1" noChangeArrowheads="1"/>
          </p:cNvSpPr>
          <p:nvPr/>
        </p:nvSpPr>
        <p:spPr bwMode="auto">
          <a:xfrm>
            <a:off x="2411760" y="1721056"/>
            <a:ext cx="6732240" cy="29320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lvl="1" eaLnBrk="1" hangingPunct="1">
              <a:lnSpc>
                <a:spcPct val="150000"/>
              </a:lnSpc>
              <a:spcBef>
                <a:spcPct val="0"/>
              </a:spcBef>
            </a:pPr>
            <a:r>
              <a:rPr kumimoji="1" lang="zh-CN" altLang="en-US" sz="1800" b="1" kern="0" dirty="0">
                <a:latin typeface="微软雅黑" panose="020B0503020204020204" pitchFamily="34" charset="-122"/>
                <a:ea typeface="微软雅黑" panose="020B0503020204020204" pitchFamily="34" charset="-122"/>
              </a:rPr>
              <a:t>发送进程利用</a:t>
            </a:r>
            <a:r>
              <a:rPr kumimoji="1" lang="en-US" altLang="zh-CN" sz="1800" b="1" kern="0" dirty="0">
                <a:latin typeface="微软雅黑" panose="020B0503020204020204" pitchFamily="34" charset="-122"/>
                <a:ea typeface="微软雅黑" panose="020B0503020204020204" pitchFamily="34" charset="-122"/>
              </a:rPr>
              <a:t>OS</a:t>
            </a:r>
            <a:r>
              <a:rPr kumimoji="1" lang="zh-CN" altLang="en-US" sz="1800" b="1" kern="0" dirty="0">
                <a:latin typeface="微软雅黑" panose="020B0503020204020204" pitchFamily="34" charset="-122"/>
                <a:ea typeface="微软雅黑" panose="020B0503020204020204" pitchFamily="34" charset="-122"/>
              </a:rPr>
              <a:t>所提供的发送命令，</a:t>
            </a:r>
            <a:r>
              <a:rPr kumimoji="1" lang="zh-CN" altLang="en-US" sz="1800" b="1" kern="0" dirty="0">
                <a:solidFill>
                  <a:srgbClr val="FF0000"/>
                </a:solidFill>
                <a:latin typeface="微软雅黑" panose="020B0503020204020204" pitchFamily="34" charset="-122"/>
                <a:ea typeface="微软雅黑" panose="020B0503020204020204" pitchFamily="34" charset="-122"/>
              </a:rPr>
              <a:t>直接把消息发送给目标进程</a:t>
            </a:r>
          </a:p>
          <a:p>
            <a:pPr lvl="1" eaLnBrk="1" hangingPunct="1">
              <a:lnSpc>
                <a:spcPct val="150000"/>
              </a:lnSpc>
              <a:spcBef>
                <a:spcPct val="0"/>
              </a:spcBef>
            </a:pPr>
            <a:r>
              <a:rPr kumimoji="1" lang="zh-CN" altLang="en-US" sz="1800" b="1" kern="0" dirty="0">
                <a:latin typeface="微软雅黑" panose="020B0503020204020204" pitchFamily="34" charset="-122"/>
                <a:ea typeface="微软雅黑" panose="020B0503020204020204" pitchFamily="34" charset="-122"/>
              </a:rPr>
              <a:t>要求发送进程和接收进程都以</a:t>
            </a:r>
            <a:r>
              <a:rPr kumimoji="1" lang="zh-CN" altLang="en-US" sz="1800" b="1" kern="0" dirty="0">
                <a:solidFill>
                  <a:srgbClr val="FF0000"/>
                </a:solidFill>
                <a:latin typeface="微软雅黑" panose="020B0503020204020204" pitchFamily="34" charset="-122"/>
                <a:ea typeface="微软雅黑" panose="020B0503020204020204" pitchFamily="34" charset="-122"/>
              </a:rPr>
              <a:t>显式方式提供对方的标识符</a:t>
            </a:r>
          </a:p>
          <a:p>
            <a:pPr lvl="1" eaLnBrk="1" hangingPunct="1">
              <a:lnSpc>
                <a:spcPct val="150000"/>
              </a:lnSpc>
              <a:spcBef>
                <a:spcPct val="0"/>
              </a:spcBef>
            </a:pPr>
            <a:r>
              <a:rPr kumimoji="1" lang="zh-CN" altLang="en-US" sz="1800" b="1" kern="0" dirty="0">
                <a:latin typeface="微软雅黑" panose="020B0503020204020204" pitchFamily="34" charset="-122"/>
                <a:ea typeface="微软雅黑" panose="020B0503020204020204" pitchFamily="34" charset="-122"/>
              </a:rPr>
              <a:t>系统提供下述两条通信命令</a:t>
            </a:r>
            <a:r>
              <a:rPr kumimoji="1" lang="en-US" altLang="zh-CN" sz="1800" b="1" kern="0" dirty="0">
                <a:latin typeface="微软雅黑" panose="020B0503020204020204" pitchFamily="34" charset="-122"/>
                <a:ea typeface="微软雅黑" panose="020B0503020204020204" pitchFamily="34" charset="-122"/>
              </a:rPr>
              <a:t>(</a:t>
            </a:r>
            <a:r>
              <a:rPr kumimoji="1" lang="zh-CN" altLang="en-US" sz="1800" b="1" kern="0" dirty="0">
                <a:latin typeface="微软雅黑" panose="020B0503020204020204" pitchFamily="34" charset="-122"/>
                <a:ea typeface="微软雅黑" panose="020B0503020204020204" pitchFamily="34" charset="-122"/>
              </a:rPr>
              <a:t>原语</a:t>
            </a:r>
            <a:r>
              <a:rPr kumimoji="1" lang="en-US" altLang="zh-CN" sz="1800" b="1" kern="0" dirty="0">
                <a:latin typeface="微软雅黑" panose="020B0503020204020204" pitchFamily="34" charset="-122"/>
                <a:ea typeface="微软雅黑" panose="020B0503020204020204" pitchFamily="34" charset="-122"/>
              </a:rPr>
              <a:t>)</a:t>
            </a:r>
            <a:r>
              <a:rPr kumimoji="1" lang="zh-CN" altLang="en-US" sz="1800" b="1" kern="0" dirty="0">
                <a:latin typeface="微软雅黑" panose="020B0503020204020204" pitchFamily="34" charset="-122"/>
                <a:ea typeface="微软雅黑" panose="020B0503020204020204" pitchFamily="34" charset="-122"/>
              </a:rPr>
              <a:t>：</a:t>
            </a:r>
          </a:p>
          <a:p>
            <a:pPr lvl="2" eaLnBrk="1" hangingPunct="1">
              <a:lnSpc>
                <a:spcPct val="150000"/>
              </a:lnSpc>
              <a:spcBef>
                <a:spcPct val="0"/>
              </a:spcBef>
            </a:pPr>
            <a:r>
              <a:rPr kumimoji="1" lang="zh-CN" altLang="en-US" sz="2000" b="1" kern="0" dirty="0">
                <a:latin typeface="微软雅黑" panose="020B0503020204020204" pitchFamily="34" charset="-122"/>
                <a:ea typeface="微软雅黑" panose="020B0503020204020204" pitchFamily="34" charset="-122"/>
              </a:rPr>
              <a:t>  </a:t>
            </a:r>
            <a:r>
              <a:rPr kumimoji="1" lang="en-US" altLang="zh-CN" sz="2000" b="1" kern="0" dirty="0">
                <a:latin typeface="微软雅黑" panose="020B0503020204020204" pitchFamily="34" charset="-122"/>
                <a:ea typeface="微软雅黑" panose="020B0503020204020204" pitchFamily="34" charset="-122"/>
              </a:rPr>
              <a:t>Send(</a:t>
            </a:r>
            <a:r>
              <a:rPr kumimoji="1" lang="en-US" altLang="zh-CN" sz="2000" b="1" kern="0" dirty="0">
                <a:solidFill>
                  <a:srgbClr val="FF0000"/>
                </a:solidFill>
                <a:latin typeface="微软雅黑" panose="020B0503020204020204" pitchFamily="34" charset="-122"/>
                <a:ea typeface="微软雅黑" panose="020B0503020204020204" pitchFamily="34" charset="-122"/>
              </a:rPr>
              <a:t>Receiver</a:t>
            </a:r>
            <a:r>
              <a:rPr kumimoji="1" lang="en-US" altLang="zh-CN" sz="2000" b="1" kern="0" dirty="0">
                <a:latin typeface="微软雅黑" panose="020B0503020204020204" pitchFamily="34" charset="-122"/>
                <a:ea typeface="微软雅黑" panose="020B0503020204020204" pitchFamily="34" charset="-122"/>
              </a:rPr>
              <a:t>, message)</a:t>
            </a:r>
            <a:endParaRPr kumimoji="1" lang="zh-CN" altLang="en-US" sz="2000" b="1" kern="0" dirty="0">
              <a:latin typeface="微软雅黑" panose="020B0503020204020204" pitchFamily="34" charset="-122"/>
              <a:ea typeface="微软雅黑" panose="020B0503020204020204" pitchFamily="34" charset="-122"/>
            </a:endParaRPr>
          </a:p>
          <a:p>
            <a:pPr lvl="2" eaLnBrk="1" hangingPunct="1">
              <a:lnSpc>
                <a:spcPct val="150000"/>
              </a:lnSpc>
              <a:spcBef>
                <a:spcPct val="0"/>
              </a:spcBef>
            </a:pPr>
            <a:r>
              <a:rPr kumimoji="1" lang="zh-CN" altLang="en-US" sz="2000" b="1" kern="0" dirty="0">
                <a:latin typeface="微软雅黑" panose="020B0503020204020204" pitchFamily="34" charset="-122"/>
                <a:ea typeface="微软雅黑" panose="020B0503020204020204" pitchFamily="34" charset="-122"/>
              </a:rPr>
              <a:t>  </a:t>
            </a:r>
            <a:r>
              <a:rPr kumimoji="1" lang="en-US" altLang="zh-CN" sz="2000" b="1" kern="0" dirty="0">
                <a:latin typeface="微软雅黑" panose="020B0503020204020204" pitchFamily="34" charset="-122"/>
                <a:ea typeface="微软雅黑" panose="020B0503020204020204" pitchFamily="34" charset="-122"/>
              </a:rPr>
              <a:t>Receive(</a:t>
            </a:r>
            <a:r>
              <a:rPr kumimoji="1" lang="en-US" altLang="zh-CN" sz="2000" b="1" kern="0" dirty="0">
                <a:solidFill>
                  <a:srgbClr val="FF0000"/>
                </a:solidFill>
                <a:latin typeface="微软雅黑" panose="020B0503020204020204" pitchFamily="34" charset="-122"/>
                <a:ea typeface="微软雅黑" panose="020B0503020204020204" pitchFamily="34" charset="-122"/>
              </a:rPr>
              <a:t>Sender</a:t>
            </a:r>
            <a:r>
              <a:rPr kumimoji="1" lang="en-US" altLang="zh-CN" sz="2000" b="1" kern="0" dirty="0">
                <a:latin typeface="微软雅黑" panose="020B0503020204020204" pitchFamily="34" charset="-122"/>
                <a:ea typeface="微软雅黑" panose="020B0503020204020204" pitchFamily="34" charset="-122"/>
              </a:rPr>
              <a:t>, message)</a:t>
            </a:r>
          </a:p>
          <a:p>
            <a:pPr lvl="1" eaLnBrk="1" hangingPunct="1">
              <a:lnSpc>
                <a:spcPct val="150000"/>
              </a:lnSpc>
              <a:spcBef>
                <a:spcPct val="0"/>
              </a:spcBef>
            </a:pPr>
            <a:r>
              <a:rPr kumimoji="1" lang="zh-CN" altLang="en-US" sz="1800" b="1" kern="0" dirty="0">
                <a:latin typeface="微软雅黑" panose="020B0503020204020204" pitchFamily="34" charset="-122"/>
                <a:ea typeface="微软雅黑" panose="020B0503020204020204" pitchFamily="34" charset="-122"/>
              </a:rPr>
              <a:t>例： </a:t>
            </a:r>
            <a:r>
              <a:rPr kumimoji="1" lang="en-US" altLang="zh-CN" sz="1800" b="1" kern="0" dirty="0">
                <a:latin typeface="微软雅黑" panose="020B0503020204020204" pitchFamily="34" charset="-122"/>
                <a:ea typeface="微软雅黑" panose="020B0503020204020204" pitchFamily="34" charset="-122"/>
              </a:rPr>
              <a:t>Send(P2, m1)</a:t>
            </a:r>
            <a:r>
              <a:rPr kumimoji="1" lang="zh-CN" altLang="en-US" sz="1800" b="1" kern="0" dirty="0">
                <a:latin typeface="微软雅黑" panose="020B0503020204020204" pitchFamily="34" charset="-122"/>
                <a:ea typeface="微软雅黑" panose="020B0503020204020204" pitchFamily="34" charset="-122"/>
              </a:rPr>
              <a:t>， </a:t>
            </a:r>
            <a:r>
              <a:rPr kumimoji="1" lang="en-US" altLang="zh-CN" sz="1800" b="1" kern="0" dirty="0">
                <a:latin typeface="微软雅黑" panose="020B0503020204020204" pitchFamily="34" charset="-122"/>
                <a:ea typeface="微软雅黑" panose="020B0503020204020204" pitchFamily="34" charset="-122"/>
              </a:rPr>
              <a:t>Receive(P1</a:t>
            </a:r>
            <a:r>
              <a:rPr kumimoji="1" lang="zh-CN" altLang="en-US" sz="1800" b="1" kern="0" dirty="0">
                <a:latin typeface="微软雅黑" panose="020B0503020204020204" pitchFamily="34" charset="-122"/>
                <a:ea typeface="微软雅黑" panose="020B0503020204020204" pitchFamily="34" charset="-122"/>
              </a:rPr>
              <a:t>，</a:t>
            </a:r>
            <a:r>
              <a:rPr kumimoji="1" lang="en-US" altLang="zh-CN" sz="1800" b="1" kern="0" dirty="0">
                <a:latin typeface="微软雅黑" panose="020B0503020204020204" pitchFamily="34" charset="-122"/>
                <a:ea typeface="微软雅黑" panose="020B0503020204020204" pitchFamily="34" charset="-122"/>
              </a:rPr>
              <a:t>m1)</a:t>
            </a:r>
            <a:endParaRPr kumimoji="1" lang="zh-CN" altLang="en-US" sz="1800" b="1" kern="0" dirty="0">
              <a:latin typeface="微软雅黑" panose="020B0503020204020204" pitchFamily="34" charset="-122"/>
              <a:ea typeface="微软雅黑" panose="020B0503020204020204" pitchFamily="34" charset="-122"/>
            </a:endParaRPr>
          </a:p>
        </p:txBody>
      </p:sp>
      <p:sp>
        <p:nvSpPr>
          <p:cNvPr id="13" name="Rectangle 3"/>
          <p:cNvSpPr txBox="1">
            <a:spLocks noRot="1" noChangeArrowheads="1"/>
          </p:cNvSpPr>
          <p:nvPr/>
        </p:nvSpPr>
        <p:spPr bwMode="auto">
          <a:xfrm>
            <a:off x="107504" y="4874000"/>
            <a:ext cx="9036495" cy="17460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eaLnBrk="1" hangingPunct="1">
              <a:lnSpc>
                <a:spcPct val="150000"/>
              </a:lnSpc>
              <a:spcBef>
                <a:spcPct val="0"/>
              </a:spcBef>
            </a:pPr>
            <a:r>
              <a:rPr kumimoji="1" lang="zh-CN" altLang="en-US" sz="1800" b="1" kern="0" dirty="0">
                <a:latin typeface="微软雅黑" panose="020B0503020204020204" pitchFamily="34" charset="-122"/>
                <a:ea typeface="微软雅黑" panose="020B0503020204020204" pitchFamily="34" charset="-122"/>
              </a:rPr>
              <a:t>某些情况下，接收进程可与多个发送进程通信，因此，</a:t>
            </a:r>
            <a:r>
              <a:rPr kumimoji="1" lang="zh-CN" altLang="en-US" sz="1800" b="1" kern="0" dirty="0">
                <a:solidFill>
                  <a:srgbClr val="FF0000"/>
                </a:solidFill>
                <a:latin typeface="微软雅黑" panose="020B0503020204020204" pitchFamily="34" charset="-122"/>
                <a:ea typeface="微软雅黑" panose="020B0503020204020204" pitchFamily="34" charset="-122"/>
              </a:rPr>
              <a:t>它不可能事先指定发送进程。</a:t>
            </a:r>
          </a:p>
          <a:p>
            <a:pPr eaLnBrk="1" hangingPunct="1">
              <a:lnSpc>
                <a:spcPct val="150000"/>
              </a:lnSpc>
              <a:spcBef>
                <a:spcPct val="0"/>
              </a:spcBef>
            </a:pPr>
            <a:r>
              <a:rPr kumimoji="1" lang="zh-CN" altLang="en-US" sz="1800" b="1" kern="0" dirty="0">
                <a:latin typeface="微软雅黑" panose="020B0503020204020204" pitchFamily="34" charset="-122"/>
                <a:ea typeface="微软雅黑" panose="020B0503020204020204" pitchFamily="34" charset="-122"/>
              </a:rPr>
              <a:t>例如，用于提供打印服务的进程，它可以接收来自任何一个进程的“打印请求”消息。</a:t>
            </a:r>
          </a:p>
          <a:p>
            <a:pPr eaLnBrk="1" hangingPunct="1">
              <a:lnSpc>
                <a:spcPct val="150000"/>
              </a:lnSpc>
              <a:spcBef>
                <a:spcPct val="0"/>
              </a:spcBef>
            </a:pPr>
            <a:r>
              <a:rPr kumimoji="1" lang="zh-CN" altLang="en-US" sz="1800" b="1" kern="0" dirty="0">
                <a:latin typeface="微软雅黑" panose="020B0503020204020204" pitchFamily="34" charset="-122"/>
                <a:ea typeface="微软雅黑" panose="020B0503020204020204" pitchFamily="34" charset="-122"/>
              </a:rPr>
              <a:t>对于这样的应用，在接收进程接收消息的原语中的源进程参数，是</a:t>
            </a:r>
            <a:r>
              <a:rPr kumimoji="1" lang="zh-CN" altLang="en-US" sz="1800" b="1" kern="0" dirty="0">
                <a:solidFill>
                  <a:srgbClr val="FF0000"/>
                </a:solidFill>
                <a:latin typeface="微软雅黑" panose="020B0503020204020204" pitchFamily="34" charset="-122"/>
                <a:ea typeface="微软雅黑" panose="020B0503020204020204" pitchFamily="34" charset="-122"/>
              </a:rPr>
              <a:t>完成通信后的返回值</a:t>
            </a:r>
            <a:r>
              <a:rPr kumimoji="1" lang="zh-CN" altLang="en-US" sz="1800" b="1" kern="0" dirty="0">
                <a:latin typeface="微软雅黑" panose="020B0503020204020204" pitchFamily="34" charset="-122"/>
                <a:ea typeface="微软雅黑" panose="020B0503020204020204" pitchFamily="34" charset="-122"/>
              </a:rPr>
              <a:t>，接收原语可表示为： </a:t>
            </a:r>
            <a:r>
              <a:rPr kumimoji="1" lang="en-US" altLang="zh-CN" sz="1800" b="1" kern="0" dirty="0">
                <a:latin typeface="微软雅黑" panose="020B0503020204020204" pitchFamily="34" charset="-122"/>
                <a:ea typeface="微软雅黑" panose="020B0503020204020204" pitchFamily="34" charset="-122"/>
              </a:rPr>
              <a:t>Receive (id, message);  </a:t>
            </a:r>
          </a:p>
          <a:p>
            <a:pPr algn="just" eaLnBrk="1" hangingPunct="1">
              <a:lnSpc>
                <a:spcPct val="150000"/>
              </a:lnSpc>
              <a:spcBef>
                <a:spcPct val="0"/>
              </a:spcBef>
              <a:buClr>
                <a:schemeClr val="bg1"/>
              </a:buClr>
              <a:buFontTx/>
              <a:buNone/>
            </a:pPr>
            <a:endParaRPr kumimoji="1" lang="zh-CN" altLang="en-US" sz="2400" kern="0" dirty="0">
              <a:latin typeface="黑体" pitchFamily="2" charset="-122"/>
              <a:ea typeface="黑体" pitchFamily="2" charset="-122"/>
            </a:endParaRPr>
          </a:p>
        </p:txBody>
      </p:sp>
    </p:spTree>
    <p:extLst>
      <p:ext uri="{BB962C8B-B14F-4D97-AF65-F5344CB8AC3E}">
        <p14:creationId xmlns:p14="http://schemas.microsoft.com/office/powerpoint/2010/main" val="100555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ppt_x"/>
                                          </p:val>
                                        </p:tav>
                                        <p:tav tm="100000">
                                          <p:val>
                                            <p:strVal val="#ppt_x"/>
                                          </p:val>
                                        </p:tav>
                                      </p:tavLst>
                                    </p:anim>
                                    <p:anim calcmode="lin" valueType="num">
                                      <p:cBhvr additive="base">
                                        <p:cTn id="1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剪去单角的矩形 3"/>
          <p:cNvSpPr/>
          <p:nvPr/>
        </p:nvSpPr>
        <p:spPr>
          <a:xfrm>
            <a:off x="12934" y="745330"/>
            <a:ext cx="298782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共享存储器系统</a:t>
            </a:r>
          </a:p>
        </p:txBody>
      </p:sp>
      <p:sp>
        <p:nvSpPr>
          <p:cNvPr id="5" name="剪去单角的矩形 4"/>
          <p:cNvSpPr/>
          <p:nvPr/>
        </p:nvSpPr>
        <p:spPr>
          <a:xfrm>
            <a:off x="2987823" y="722584"/>
            <a:ext cx="316835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管道通信</a:t>
            </a:r>
          </a:p>
        </p:txBody>
      </p:sp>
      <p:sp>
        <p:nvSpPr>
          <p:cNvPr id="6" name="剪去单角的矩形 5"/>
          <p:cNvSpPr/>
          <p:nvPr/>
        </p:nvSpPr>
        <p:spPr>
          <a:xfrm>
            <a:off x="6156177" y="722584"/>
            <a:ext cx="298782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消息传递系统</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1759" y="29489"/>
            <a:ext cx="9384777" cy="646331"/>
          </a:xfrm>
          <a:prstGeom prst="rect">
            <a:avLst/>
          </a:prstGeom>
          <a:noFill/>
          <a:ln w="9525">
            <a:noFill/>
            <a:miter lim="800000"/>
            <a:headEnd/>
            <a:tailEnd/>
          </a:ln>
        </p:spPr>
        <p:txBody>
          <a:bodyPr/>
          <a:lstStyle/>
          <a:p>
            <a:r>
              <a:rPr lang="zh-CN" altLang="en-US" sz="3200" b="1" dirty="0">
                <a:solidFill>
                  <a:schemeClr val="tx1"/>
                </a:solidFill>
                <a:latin typeface="微软雅黑" panose="020B0503020204020204" pitchFamily="34" charset="-122"/>
                <a:ea typeface="微软雅黑" panose="020B0503020204020204" pitchFamily="34" charset="-122"/>
              </a:rPr>
              <a:t>进程通信（</a:t>
            </a:r>
            <a:r>
              <a:rPr lang="en-US" altLang="zh-CN" sz="3200" b="1" dirty="0">
                <a:solidFill>
                  <a:schemeClr val="tx1"/>
                </a:solidFill>
                <a:latin typeface="微软雅黑" panose="020B0503020204020204" pitchFamily="34" charset="-122"/>
                <a:ea typeface="微软雅黑" panose="020B0503020204020204" pitchFamily="34" charset="-122"/>
              </a:rPr>
              <a:t>Inter-Process Communication</a:t>
            </a:r>
            <a:r>
              <a:rPr lang="zh-CN" altLang="en-US" sz="3600" b="1" dirty="0">
                <a:solidFill>
                  <a:schemeClr val="tx1"/>
                </a:solidFill>
                <a:latin typeface="微软雅黑" panose="020B0503020204020204" pitchFamily="34" charset="-122"/>
                <a:ea typeface="微软雅黑" panose="020B0503020204020204" pitchFamily="34" charset="-122"/>
              </a:rPr>
              <a:t>）</a:t>
            </a:r>
          </a:p>
        </p:txBody>
      </p:sp>
      <p:grpSp>
        <p:nvGrpSpPr>
          <p:cNvPr id="2" name="组合 1"/>
          <p:cNvGrpSpPr/>
          <p:nvPr/>
        </p:nvGrpSpPr>
        <p:grpSpPr>
          <a:xfrm>
            <a:off x="11758" y="1318896"/>
            <a:ext cx="9132243" cy="309904"/>
            <a:chOff x="11758" y="1318896"/>
            <a:chExt cx="9132243" cy="504056"/>
          </a:xfrm>
        </p:grpSpPr>
        <p:sp>
          <p:nvSpPr>
            <p:cNvPr id="7" name="剪去单角的矩形 6"/>
            <p:cNvSpPr/>
            <p:nvPr/>
          </p:nvSpPr>
          <p:spPr>
            <a:xfrm>
              <a:off x="11758" y="1318896"/>
              <a:ext cx="4560239"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直接消息传递系统</a:t>
              </a:r>
            </a:p>
          </p:txBody>
        </p:sp>
        <p:sp>
          <p:nvSpPr>
            <p:cNvPr id="8" name="剪去单角的矩形 7"/>
            <p:cNvSpPr/>
            <p:nvPr/>
          </p:nvSpPr>
          <p:spPr>
            <a:xfrm>
              <a:off x="4571999" y="1318896"/>
              <a:ext cx="4572002"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信箱通信（间接消息传递系统）</a:t>
              </a:r>
            </a:p>
          </p:txBody>
        </p:sp>
      </p:grpSp>
      <p:graphicFrame>
        <p:nvGraphicFramePr>
          <p:cNvPr id="10" name="表格 9"/>
          <p:cNvGraphicFramePr>
            <a:graphicFrameLocks noGrp="1"/>
          </p:cNvGraphicFramePr>
          <p:nvPr>
            <p:extLst>
              <p:ext uri="{D42A27DB-BD31-4B8C-83A1-F6EECF244321}">
                <p14:modId xmlns:p14="http://schemas.microsoft.com/office/powerpoint/2010/main" val="3733404826"/>
              </p:ext>
            </p:extLst>
          </p:nvPr>
        </p:nvGraphicFramePr>
        <p:xfrm>
          <a:off x="11756" y="1803596"/>
          <a:ext cx="2400004" cy="1249680"/>
        </p:xfrm>
        <a:graphic>
          <a:graphicData uri="http://schemas.openxmlformats.org/drawingml/2006/table">
            <a:tbl>
              <a:tblPr>
                <a:tableStyleId>{5C22544A-7EE6-4342-B048-85BDC9FD1C3A}</a:tableStyleId>
              </a:tblPr>
              <a:tblGrid>
                <a:gridCol w="258586">
                  <a:extLst>
                    <a:ext uri="{9D8B030D-6E8A-4147-A177-3AD203B41FA5}">
                      <a16:colId xmlns:a16="http://schemas.microsoft.com/office/drawing/2014/main" val="20000"/>
                    </a:ext>
                  </a:extLst>
                </a:gridCol>
                <a:gridCol w="2141418">
                  <a:extLst>
                    <a:ext uri="{9D8B030D-6E8A-4147-A177-3AD203B41FA5}">
                      <a16:colId xmlns:a16="http://schemas.microsoft.com/office/drawing/2014/main" val="20001"/>
                    </a:ext>
                  </a:extLst>
                </a:gridCol>
              </a:tblGrid>
              <a:tr h="182880">
                <a:tc>
                  <a:txBody>
                    <a:bodyPr/>
                    <a:lstStyle/>
                    <a:p>
                      <a:pPr algn="r" fontAlgn="ctr"/>
                      <a:r>
                        <a:rPr lang="en-US" altLang="zh-CN" sz="20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直接通信原语</a:t>
                      </a:r>
                    </a:p>
                  </a:txBody>
                  <a:tcPr marL="7620" marR="7620" marT="7620" marB="0" anchor="ctr">
                    <a:solidFill>
                      <a:schemeClr val="accent4">
                        <a:lumMod val="75000"/>
                      </a:schemeClr>
                    </a:solidFill>
                  </a:tcPr>
                </a:tc>
                <a:extLst>
                  <a:ext uri="{0D108BD9-81ED-4DB2-BD59-A6C34878D82A}">
                    <a16:rowId xmlns:a16="http://schemas.microsoft.com/office/drawing/2014/main" val="10001"/>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rgbClr val="7030A0"/>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消息的格式</a:t>
                      </a:r>
                    </a:p>
                  </a:txBody>
                  <a:tcPr marL="7620" marR="7620" marT="7620" marB="0" anchor="ctr">
                    <a:solidFill>
                      <a:srgbClr val="7030A0"/>
                    </a:solidFill>
                  </a:tcPr>
                </a:tc>
                <a:extLst>
                  <a:ext uri="{0D108BD9-81ED-4DB2-BD59-A6C34878D82A}">
                    <a16:rowId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进程同步方式</a:t>
                      </a:r>
                    </a:p>
                  </a:txBody>
                  <a:tcPr marL="7620" marR="7620" marT="7620" marB="0" anchor="ctr">
                    <a:solidFill>
                      <a:schemeClr val="accent4">
                        <a:lumMod val="75000"/>
                      </a:schemeClr>
                    </a:solidFill>
                  </a:tcPr>
                </a:tc>
                <a:extLst>
                  <a:ext uri="{0D108BD9-81ED-4DB2-BD59-A6C34878D82A}">
                    <a16:rowId xmlns:a16="http://schemas.microsoft.com/office/drawing/2014/main" val="10003"/>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通信链路</a:t>
                      </a:r>
                    </a:p>
                  </a:txBody>
                  <a:tcPr marL="7620" marR="7620" marT="7620" marB="0" anchor="ctr">
                    <a:solidFill>
                      <a:schemeClr val="accent4">
                        <a:lumMod val="75000"/>
                      </a:schemeClr>
                    </a:solidFill>
                  </a:tcPr>
                </a:tc>
                <a:extLst>
                  <a:ext uri="{0D108BD9-81ED-4DB2-BD59-A6C34878D82A}">
                    <a16:rowId xmlns:a16="http://schemas.microsoft.com/office/drawing/2014/main" val="10004"/>
                  </a:ext>
                </a:extLst>
              </a:tr>
            </a:tbl>
          </a:graphicData>
        </a:graphic>
      </p:graphicFrame>
      <p:sp>
        <p:nvSpPr>
          <p:cNvPr id="11" name="Rectangle 3"/>
          <p:cNvSpPr txBox="1">
            <a:spLocks noRot="1" noChangeArrowheads="1"/>
          </p:cNvSpPr>
          <p:nvPr/>
        </p:nvSpPr>
        <p:spPr bwMode="auto">
          <a:xfrm>
            <a:off x="1979712" y="1680605"/>
            <a:ext cx="6768752" cy="2468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lvl="1" eaLnBrk="1" hangingPunct="1">
              <a:lnSpc>
                <a:spcPct val="150000"/>
              </a:lnSpc>
            </a:pPr>
            <a:r>
              <a:rPr kumimoji="1" lang="zh-CN" altLang="en-US" sz="2000" b="1" kern="0" dirty="0">
                <a:latin typeface="微软雅黑" panose="020B0503020204020204" pitchFamily="34" charset="-122"/>
                <a:ea typeface="微软雅黑" panose="020B0503020204020204" pitchFamily="34" charset="-122"/>
              </a:rPr>
              <a:t>通常，可把一个消息分成</a:t>
            </a:r>
            <a:r>
              <a:rPr kumimoji="1" lang="zh-CN" altLang="en-US" sz="2000" b="1" kern="0" dirty="0">
                <a:solidFill>
                  <a:srgbClr val="FF0000"/>
                </a:solidFill>
                <a:latin typeface="微软雅黑" panose="020B0503020204020204" pitchFamily="34" charset="-122"/>
                <a:ea typeface="微软雅黑" panose="020B0503020204020204" pitchFamily="34" charset="-122"/>
              </a:rPr>
              <a:t>消息头和消息正文</a:t>
            </a:r>
            <a:r>
              <a:rPr kumimoji="1" lang="zh-CN" altLang="en-US" sz="2000" b="1" kern="0" dirty="0">
                <a:latin typeface="微软雅黑" panose="020B0503020204020204" pitchFamily="34" charset="-122"/>
                <a:ea typeface="微软雅黑" panose="020B0503020204020204" pitchFamily="34" charset="-122"/>
              </a:rPr>
              <a:t>两部分。</a:t>
            </a:r>
            <a:endParaRPr kumimoji="1" lang="en-US" altLang="zh-CN" sz="2000" b="1" kern="0" dirty="0">
              <a:latin typeface="微软雅黑" panose="020B0503020204020204" pitchFamily="34" charset="-122"/>
              <a:ea typeface="微软雅黑" panose="020B0503020204020204" pitchFamily="34" charset="-122"/>
            </a:endParaRPr>
          </a:p>
          <a:p>
            <a:pPr lvl="1" eaLnBrk="1" hangingPunct="1">
              <a:lnSpc>
                <a:spcPct val="150000"/>
              </a:lnSpc>
            </a:pPr>
            <a:r>
              <a:rPr kumimoji="1" lang="zh-CN" altLang="en-US" sz="2000" b="1" kern="0" dirty="0">
                <a:solidFill>
                  <a:srgbClr val="C00000"/>
                </a:solidFill>
                <a:latin typeface="微软雅黑" panose="020B0503020204020204" pitchFamily="34" charset="-122"/>
                <a:ea typeface="微软雅黑" panose="020B0503020204020204" pitchFamily="34" charset="-122"/>
              </a:rPr>
              <a:t>消息头</a:t>
            </a:r>
            <a:r>
              <a:rPr kumimoji="1" lang="zh-CN" altLang="en-US" sz="2000" b="1" kern="0" dirty="0">
                <a:latin typeface="微软雅黑" panose="020B0503020204020204" pitchFamily="34" charset="-122"/>
                <a:ea typeface="微软雅黑" panose="020B0503020204020204" pitchFamily="34" charset="-122"/>
              </a:rPr>
              <a:t>包括消息传输时所需的</a:t>
            </a:r>
            <a:r>
              <a:rPr kumimoji="1" lang="zh-CN" altLang="en-US" sz="2000" b="1" kern="0" dirty="0">
                <a:solidFill>
                  <a:srgbClr val="FF0000"/>
                </a:solidFill>
                <a:latin typeface="微软雅黑" panose="020B0503020204020204" pitchFamily="34" charset="-122"/>
                <a:ea typeface="微软雅黑" panose="020B0503020204020204" pitchFamily="34" charset="-122"/>
              </a:rPr>
              <a:t>控制信息</a:t>
            </a:r>
            <a:r>
              <a:rPr kumimoji="1" lang="zh-CN" altLang="en-US" sz="2000" b="1" kern="0" dirty="0">
                <a:latin typeface="微软雅黑" panose="020B0503020204020204" pitchFamily="34" charset="-122"/>
                <a:ea typeface="微软雅黑" panose="020B0503020204020204" pitchFamily="34" charset="-122"/>
              </a:rPr>
              <a:t>，如发送进程名、接收进程名、消息长度、消息类型、消息编号及消息的发送日期和时间；</a:t>
            </a:r>
            <a:endParaRPr kumimoji="1" lang="en-US" altLang="zh-CN" sz="2000" b="1" kern="0" dirty="0">
              <a:latin typeface="微软雅黑" panose="020B0503020204020204" pitchFamily="34" charset="-122"/>
              <a:ea typeface="微软雅黑" panose="020B0503020204020204" pitchFamily="34" charset="-122"/>
            </a:endParaRPr>
          </a:p>
          <a:p>
            <a:pPr lvl="1" eaLnBrk="1" hangingPunct="1">
              <a:lnSpc>
                <a:spcPct val="150000"/>
              </a:lnSpc>
            </a:pPr>
            <a:r>
              <a:rPr kumimoji="1" lang="zh-CN" altLang="en-US" sz="2000" b="1" kern="0" dirty="0">
                <a:solidFill>
                  <a:srgbClr val="C00000"/>
                </a:solidFill>
                <a:latin typeface="微软雅黑" panose="020B0503020204020204" pitchFamily="34" charset="-122"/>
                <a:ea typeface="微软雅黑" panose="020B0503020204020204" pitchFamily="34" charset="-122"/>
              </a:rPr>
              <a:t>消息正文</a:t>
            </a:r>
            <a:r>
              <a:rPr kumimoji="1" lang="zh-CN" altLang="en-US" sz="2000" b="1" kern="0" dirty="0">
                <a:latin typeface="微软雅黑" panose="020B0503020204020204" pitchFamily="34" charset="-122"/>
                <a:ea typeface="微软雅黑" panose="020B0503020204020204" pitchFamily="34" charset="-122"/>
              </a:rPr>
              <a:t>则是发送进程实际上所发送的数据。</a:t>
            </a:r>
          </a:p>
        </p:txBody>
      </p:sp>
      <p:sp>
        <p:nvSpPr>
          <p:cNvPr id="13" name="Text Box 6"/>
          <p:cNvSpPr txBox="1">
            <a:spLocks noChangeArrowheads="1"/>
          </p:cNvSpPr>
          <p:nvPr/>
        </p:nvSpPr>
        <p:spPr bwMode="auto">
          <a:xfrm>
            <a:off x="357979" y="3934714"/>
            <a:ext cx="5890022" cy="2851830"/>
          </a:xfrm>
          <a:prstGeom prst="rect">
            <a:avLst/>
          </a:prstGeom>
          <a:noFill/>
          <a:ln w="9525">
            <a:noFill/>
            <a:miter lim="800000"/>
            <a:headEnd/>
            <a:tailEnd/>
          </a:ln>
        </p:spPr>
        <p:txBody>
          <a:bodyPr wrap="square" lIns="87273" tIns="43636" rIns="87273" bIns="43636">
            <a:spAutoFit/>
          </a:bodyPr>
          <a:lstStyle/>
          <a:p>
            <a:pPr algn="l" defTabSz="873125">
              <a:lnSpc>
                <a:spcPct val="170000"/>
              </a:lnSpc>
            </a:pPr>
            <a:r>
              <a:rPr lang="en-US" altLang="zh-CN" sz="1800" b="1" dirty="0">
                <a:solidFill>
                  <a:schemeClr val="tx1"/>
                </a:solidFill>
                <a:latin typeface="Arial Unicode MS" pitchFamily="34" charset="-122"/>
                <a:ea typeface="Arial Unicode MS" pitchFamily="34" charset="-122"/>
                <a:cs typeface="Arial Unicode MS" pitchFamily="34" charset="-122"/>
              </a:rPr>
              <a:t>type </a:t>
            </a:r>
            <a:r>
              <a:rPr lang="en-US" altLang="zh-CN" sz="1800" b="1" dirty="0" err="1">
                <a:solidFill>
                  <a:schemeClr val="tx1"/>
                </a:solidFill>
                <a:latin typeface="Arial Unicode MS" pitchFamily="34" charset="-122"/>
                <a:ea typeface="Arial Unicode MS" pitchFamily="34" charset="-122"/>
                <a:cs typeface="Arial Unicode MS" pitchFamily="34" charset="-122"/>
              </a:rPr>
              <a:t>Msg</a:t>
            </a:r>
            <a:r>
              <a:rPr lang="en-US" altLang="zh-CN" sz="1800" b="1" dirty="0">
                <a:solidFill>
                  <a:schemeClr val="tx1"/>
                </a:solidFill>
                <a:latin typeface="Arial Unicode MS" pitchFamily="34" charset="-122"/>
                <a:ea typeface="Arial Unicode MS" pitchFamily="34" charset="-122"/>
                <a:cs typeface="Arial Unicode MS" pitchFamily="34" charset="-122"/>
              </a:rPr>
              <a:t> = record</a:t>
            </a:r>
          </a:p>
          <a:p>
            <a:pPr algn="l" defTabSz="873125">
              <a:lnSpc>
                <a:spcPct val="170000"/>
              </a:lnSpc>
            </a:pPr>
            <a:r>
              <a:rPr lang="en-US" altLang="zh-CN" sz="1800" b="1" dirty="0">
                <a:solidFill>
                  <a:schemeClr val="tx1"/>
                </a:solidFill>
                <a:latin typeface="Arial Unicode MS" pitchFamily="34" charset="-122"/>
                <a:ea typeface="Arial Unicode MS" pitchFamily="34" charset="-122"/>
                <a:cs typeface="Arial Unicode MS" pitchFamily="34" charset="-122"/>
              </a:rPr>
              <a:t>                     </a:t>
            </a:r>
            <a:r>
              <a:rPr lang="en-US" altLang="zh-CN" sz="1800" b="1" dirty="0" err="1">
                <a:solidFill>
                  <a:schemeClr val="tx1"/>
                </a:solidFill>
                <a:latin typeface="Arial Unicode MS" pitchFamily="34" charset="-122"/>
                <a:ea typeface="Arial Unicode MS" pitchFamily="34" charset="-122"/>
                <a:cs typeface="Arial Unicode MS" pitchFamily="34" charset="-122"/>
              </a:rPr>
              <a:t>msgsender</a:t>
            </a:r>
            <a:r>
              <a:rPr lang="en-US" altLang="zh-CN" sz="1800" b="1" dirty="0">
                <a:solidFill>
                  <a:schemeClr val="tx1"/>
                </a:solidFill>
                <a:latin typeface="Arial Unicode MS" pitchFamily="34" charset="-122"/>
                <a:ea typeface="Arial Unicode MS" pitchFamily="34" charset="-122"/>
                <a:cs typeface="Arial Unicode MS" pitchFamily="34" charset="-122"/>
              </a:rPr>
              <a:t>   </a:t>
            </a:r>
            <a:r>
              <a:rPr lang="zh-CN" altLang="zh-CN" sz="1800" b="1" dirty="0">
                <a:solidFill>
                  <a:schemeClr val="tx1"/>
                </a:solidFill>
                <a:latin typeface="Arial Unicode MS" pitchFamily="34" charset="-122"/>
                <a:ea typeface="Arial Unicode MS" pitchFamily="34" charset="-122"/>
                <a:cs typeface="Arial Unicode MS" pitchFamily="34" charset="-122"/>
              </a:rPr>
              <a:t>消息发送者</a:t>
            </a:r>
          </a:p>
          <a:p>
            <a:pPr algn="l" defTabSz="873125">
              <a:lnSpc>
                <a:spcPct val="170000"/>
              </a:lnSpc>
            </a:pPr>
            <a:r>
              <a:rPr lang="zh-CN" altLang="zh-CN" sz="1800" b="1" dirty="0">
                <a:solidFill>
                  <a:schemeClr val="tx1"/>
                </a:solidFill>
                <a:latin typeface="Arial Unicode MS" pitchFamily="34" charset="-122"/>
                <a:ea typeface="Arial Unicode MS" pitchFamily="34" charset="-122"/>
                <a:cs typeface="Arial Unicode MS" pitchFamily="34" charset="-122"/>
              </a:rPr>
              <a:t>                     </a:t>
            </a:r>
            <a:r>
              <a:rPr lang="en-US" altLang="zh-CN" sz="1800" b="1" dirty="0" err="1">
                <a:solidFill>
                  <a:schemeClr val="tx1"/>
                </a:solidFill>
                <a:latin typeface="Arial Unicode MS" pitchFamily="34" charset="-122"/>
                <a:ea typeface="Arial Unicode MS" pitchFamily="34" charset="-122"/>
                <a:cs typeface="Arial Unicode MS" pitchFamily="34" charset="-122"/>
              </a:rPr>
              <a:t>msgnext</a:t>
            </a:r>
            <a:r>
              <a:rPr lang="en-US" altLang="zh-CN" sz="1800" b="1" dirty="0">
                <a:solidFill>
                  <a:schemeClr val="tx1"/>
                </a:solidFill>
                <a:latin typeface="Arial Unicode MS" pitchFamily="34" charset="-122"/>
                <a:ea typeface="Arial Unicode MS" pitchFamily="34" charset="-122"/>
                <a:cs typeface="Arial Unicode MS" pitchFamily="34" charset="-122"/>
              </a:rPr>
              <a:t>       </a:t>
            </a:r>
            <a:r>
              <a:rPr lang="zh-CN" altLang="zh-CN" sz="1800" b="1" dirty="0">
                <a:solidFill>
                  <a:schemeClr val="tx1"/>
                </a:solidFill>
                <a:latin typeface="Arial Unicode MS" pitchFamily="34" charset="-122"/>
                <a:ea typeface="Arial Unicode MS" pitchFamily="34" charset="-122"/>
                <a:cs typeface="Arial Unicode MS" pitchFamily="34" charset="-122"/>
              </a:rPr>
              <a:t>下一个信息，链指针</a:t>
            </a:r>
          </a:p>
          <a:p>
            <a:pPr algn="l" defTabSz="873125">
              <a:lnSpc>
                <a:spcPct val="170000"/>
              </a:lnSpc>
            </a:pPr>
            <a:r>
              <a:rPr lang="zh-CN" altLang="zh-CN" sz="1800" b="1" dirty="0">
                <a:solidFill>
                  <a:schemeClr val="tx1"/>
                </a:solidFill>
                <a:latin typeface="Arial Unicode MS" pitchFamily="34" charset="-122"/>
                <a:ea typeface="Arial Unicode MS" pitchFamily="34" charset="-122"/>
                <a:cs typeface="Arial Unicode MS" pitchFamily="34" charset="-122"/>
              </a:rPr>
              <a:t>                     </a:t>
            </a:r>
            <a:r>
              <a:rPr lang="en-US" altLang="zh-CN" sz="1800" b="1" dirty="0" err="1">
                <a:solidFill>
                  <a:schemeClr val="tx1"/>
                </a:solidFill>
                <a:latin typeface="Arial Unicode MS" pitchFamily="34" charset="-122"/>
                <a:ea typeface="Arial Unicode MS" pitchFamily="34" charset="-122"/>
                <a:cs typeface="Arial Unicode MS" pitchFamily="34" charset="-122"/>
              </a:rPr>
              <a:t>msgsize</a:t>
            </a:r>
            <a:r>
              <a:rPr lang="en-US" altLang="zh-CN" sz="1800" b="1" dirty="0">
                <a:solidFill>
                  <a:schemeClr val="tx1"/>
                </a:solidFill>
                <a:latin typeface="Arial Unicode MS" pitchFamily="34" charset="-122"/>
                <a:ea typeface="Arial Unicode MS" pitchFamily="34" charset="-122"/>
                <a:cs typeface="Arial Unicode MS" pitchFamily="34" charset="-122"/>
              </a:rPr>
              <a:t>        </a:t>
            </a:r>
            <a:r>
              <a:rPr lang="zh-CN" altLang="zh-CN" sz="1800" b="1" dirty="0">
                <a:solidFill>
                  <a:schemeClr val="tx1"/>
                </a:solidFill>
                <a:latin typeface="Arial Unicode MS" pitchFamily="34" charset="-122"/>
                <a:ea typeface="Arial Unicode MS" pitchFamily="34" charset="-122"/>
                <a:cs typeface="Arial Unicode MS" pitchFamily="34" charset="-122"/>
              </a:rPr>
              <a:t>整个消息的字节数</a:t>
            </a:r>
          </a:p>
          <a:p>
            <a:pPr algn="l" defTabSz="873125">
              <a:lnSpc>
                <a:spcPct val="170000"/>
              </a:lnSpc>
            </a:pPr>
            <a:r>
              <a:rPr lang="zh-CN" altLang="zh-CN" sz="1800" b="1" dirty="0">
                <a:solidFill>
                  <a:schemeClr val="tx1"/>
                </a:solidFill>
                <a:latin typeface="Arial Unicode MS" pitchFamily="34" charset="-122"/>
                <a:ea typeface="Arial Unicode MS" pitchFamily="34" charset="-122"/>
                <a:cs typeface="Arial Unicode MS" pitchFamily="34" charset="-122"/>
              </a:rPr>
              <a:t>                     </a:t>
            </a:r>
            <a:r>
              <a:rPr lang="en-US" altLang="zh-CN" sz="1800" b="1" dirty="0" err="1">
                <a:solidFill>
                  <a:schemeClr val="tx1"/>
                </a:solidFill>
                <a:latin typeface="Arial Unicode MS" pitchFamily="34" charset="-122"/>
                <a:ea typeface="Arial Unicode MS" pitchFamily="34" charset="-122"/>
                <a:cs typeface="Arial Unicode MS" pitchFamily="34" charset="-122"/>
              </a:rPr>
              <a:t>msgtext</a:t>
            </a:r>
            <a:r>
              <a:rPr lang="en-US" altLang="zh-CN" sz="1800" b="1" dirty="0">
                <a:solidFill>
                  <a:schemeClr val="tx1"/>
                </a:solidFill>
                <a:latin typeface="Arial Unicode MS" pitchFamily="34" charset="-122"/>
                <a:ea typeface="Arial Unicode MS" pitchFamily="34" charset="-122"/>
                <a:cs typeface="Arial Unicode MS" pitchFamily="34" charset="-122"/>
              </a:rPr>
              <a:t>        </a:t>
            </a:r>
            <a:r>
              <a:rPr lang="zh-CN" altLang="zh-CN" sz="1800" b="1" dirty="0">
                <a:solidFill>
                  <a:schemeClr val="tx1"/>
                </a:solidFill>
                <a:latin typeface="Arial Unicode MS" pitchFamily="34" charset="-122"/>
                <a:ea typeface="Arial Unicode MS" pitchFamily="34" charset="-122"/>
                <a:cs typeface="Arial Unicode MS" pitchFamily="34" charset="-122"/>
              </a:rPr>
              <a:t>消息正文</a:t>
            </a:r>
          </a:p>
          <a:p>
            <a:pPr algn="l" defTabSz="873125">
              <a:lnSpc>
                <a:spcPct val="170000"/>
              </a:lnSpc>
            </a:pPr>
            <a:r>
              <a:rPr lang="zh-CN" altLang="zh-CN" sz="1800" b="1" dirty="0">
                <a:solidFill>
                  <a:schemeClr val="tx1"/>
                </a:solidFill>
                <a:latin typeface="Arial Unicode MS" pitchFamily="34" charset="-122"/>
                <a:ea typeface="Arial Unicode MS" pitchFamily="34" charset="-122"/>
                <a:cs typeface="Arial Unicode MS" pitchFamily="34" charset="-122"/>
              </a:rPr>
              <a:t>                   </a:t>
            </a:r>
            <a:r>
              <a:rPr lang="en-US" altLang="zh-CN" sz="1800" b="1" dirty="0">
                <a:solidFill>
                  <a:schemeClr val="tx1"/>
                </a:solidFill>
                <a:latin typeface="Arial Unicode MS" pitchFamily="34" charset="-122"/>
                <a:ea typeface="Arial Unicode MS" pitchFamily="34" charset="-122"/>
                <a:cs typeface="Arial Unicode MS" pitchFamily="34" charset="-122"/>
              </a:rPr>
              <a:t>end</a:t>
            </a:r>
          </a:p>
        </p:txBody>
      </p:sp>
      <p:sp>
        <p:nvSpPr>
          <p:cNvPr id="14" name="Text Box 7"/>
          <p:cNvSpPr txBox="1">
            <a:spLocks noChangeArrowheads="1"/>
          </p:cNvSpPr>
          <p:nvPr/>
        </p:nvSpPr>
        <p:spPr bwMode="auto">
          <a:xfrm>
            <a:off x="5560994" y="4534289"/>
            <a:ext cx="440822" cy="1149953"/>
          </a:xfrm>
          <a:prstGeom prst="rect">
            <a:avLst/>
          </a:prstGeom>
          <a:noFill/>
          <a:ln w="9525">
            <a:noFill/>
            <a:miter lim="800000"/>
            <a:headEnd/>
            <a:tailEnd/>
          </a:ln>
        </p:spPr>
        <p:txBody>
          <a:bodyPr wrap="square" lIns="87273" tIns="43636" rIns="87273" bIns="43636">
            <a:spAutoFit/>
          </a:bodyPr>
          <a:lstStyle/>
          <a:p>
            <a:pPr algn="l" defTabSz="873125"/>
            <a:r>
              <a:rPr lang="zh-CN" altLang="en-US" sz="2300" b="1" dirty="0">
                <a:solidFill>
                  <a:srgbClr val="FFC000"/>
                </a:solidFill>
                <a:latin typeface="微软雅黑" panose="020B0503020204020204" pitchFamily="34" charset="-122"/>
                <a:ea typeface="微软雅黑" panose="020B0503020204020204" pitchFamily="34" charset="-122"/>
              </a:rPr>
              <a:t>消息头</a:t>
            </a:r>
          </a:p>
        </p:txBody>
      </p:sp>
      <p:sp>
        <p:nvSpPr>
          <p:cNvPr id="15" name="AutoShape 8"/>
          <p:cNvSpPr>
            <a:spLocks/>
          </p:cNvSpPr>
          <p:nvPr/>
        </p:nvSpPr>
        <p:spPr bwMode="auto">
          <a:xfrm>
            <a:off x="5178777" y="4471699"/>
            <a:ext cx="175267" cy="1239389"/>
          </a:xfrm>
          <a:prstGeom prst="rightBrace">
            <a:avLst>
              <a:gd name="adj1" fmla="val 66667"/>
              <a:gd name="adj2" fmla="val 50000"/>
            </a:avLst>
          </a:prstGeom>
          <a:noFill/>
          <a:ln w="9525">
            <a:solidFill>
              <a:schemeClr val="tx1"/>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6" name="AutoShape 9"/>
          <p:cNvSpPr>
            <a:spLocks/>
          </p:cNvSpPr>
          <p:nvPr/>
        </p:nvSpPr>
        <p:spPr bwMode="auto">
          <a:xfrm>
            <a:off x="4860032" y="6033708"/>
            <a:ext cx="95600" cy="326279"/>
          </a:xfrm>
          <a:prstGeom prst="rightBrace">
            <a:avLst>
              <a:gd name="adj1" fmla="val 32176"/>
              <a:gd name="adj2" fmla="val 50000"/>
            </a:avLst>
          </a:prstGeom>
          <a:noFill/>
          <a:ln w="9525">
            <a:solidFill>
              <a:schemeClr val="tx1"/>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7" name="Text Box 10"/>
          <p:cNvSpPr txBox="1">
            <a:spLocks noChangeArrowheads="1"/>
          </p:cNvSpPr>
          <p:nvPr/>
        </p:nvSpPr>
        <p:spPr bwMode="auto">
          <a:xfrm>
            <a:off x="5237543" y="5837388"/>
            <a:ext cx="797995" cy="796010"/>
          </a:xfrm>
          <a:prstGeom prst="rect">
            <a:avLst/>
          </a:prstGeom>
          <a:noFill/>
          <a:ln w="9525">
            <a:noFill/>
            <a:miter lim="800000"/>
            <a:headEnd/>
            <a:tailEnd/>
          </a:ln>
        </p:spPr>
        <p:txBody>
          <a:bodyPr wrap="square" lIns="87273" tIns="43636" rIns="87273" bIns="43636">
            <a:spAutoFit/>
          </a:bodyPr>
          <a:lstStyle/>
          <a:p>
            <a:pPr algn="l" defTabSz="873125"/>
            <a:r>
              <a:rPr lang="zh-CN" altLang="en-US" sz="2300" b="1" dirty="0">
                <a:solidFill>
                  <a:srgbClr val="FFC000"/>
                </a:solidFill>
                <a:latin typeface="微软雅黑" panose="020B0503020204020204" pitchFamily="34" charset="-122"/>
                <a:ea typeface="微软雅黑" panose="020B0503020204020204" pitchFamily="34" charset="-122"/>
              </a:rPr>
              <a:t>消息正文</a:t>
            </a:r>
          </a:p>
        </p:txBody>
      </p:sp>
    </p:spTree>
    <p:extLst>
      <p:ext uri="{BB962C8B-B14F-4D97-AF65-F5344CB8AC3E}">
        <p14:creationId xmlns:p14="http://schemas.microsoft.com/office/powerpoint/2010/main" val="205121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P spid="16" grpId="0" animBg="1"/>
      <p:bldP spid="17"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剪去单角的矩形 3"/>
          <p:cNvSpPr/>
          <p:nvPr/>
        </p:nvSpPr>
        <p:spPr>
          <a:xfrm>
            <a:off x="12934" y="745330"/>
            <a:ext cx="298782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共享存储器系统</a:t>
            </a:r>
          </a:p>
        </p:txBody>
      </p:sp>
      <p:sp>
        <p:nvSpPr>
          <p:cNvPr id="5" name="剪去单角的矩形 4"/>
          <p:cNvSpPr/>
          <p:nvPr/>
        </p:nvSpPr>
        <p:spPr>
          <a:xfrm>
            <a:off x="2987823" y="722584"/>
            <a:ext cx="316835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管道通信</a:t>
            </a:r>
          </a:p>
        </p:txBody>
      </p:sp>
      <p:sp>
        <p:nvSpPr>
          <p:cNvPr id="6" name="剪去单角的矩形 5"/>
          <p:cNvSpPr/>
          <p:nvPr/>
        </p:nvSpPr>
        <p:spPr>
          <a:xfrm>
            <a:off x="6156177" y="722584"/>
            <a:ext cx="298782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消息传递系统</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1759" y="29489"/>
            <a:ext cx="9384777" cy="646331"/>
          </a:xfrm>
          <a:prstGeom prst="rect">
            <a:avLst/>
          </a:prstGeom>
          <a:noFill/>
          <a:ln w="9525">
            <a:noFill/>
            <a:miter lim="800000"/>
            <a:headEnd/>
            <a:tailEnd/>
          </a:ln>
        </p:spPr>
        <p:txBody>
          <a:bodyPr/>
          <a:lstStyle/>
          <a:p>
            <a:r>
              <a:rPr lang="zh-CN" altLang="en-US" sz="3200" b="1" dirty="0">
                <a:solidFill>
                  <a:schemeClr val="tx1"/>
                </a:solidFill>
                <a:latin typeface="微软雅黑" panose="020B0503020204020204" pitchFamily="34" charset="-122"/>
                <a:ea typeface="微软雅黑" panose="020B0503020204020204" pitchFamily="34" charset="-122"/>
              </a:rPr>
              <a:t>进程通信（</a:t>
            </a:r>
            <a:r>
              <a:rPr lang="en-US" altLang="zh-CN" sz="3200" b="1" dirty="0">
                <a:solidFill>
                  <a:schemeClr val="tx1"/>
                </a:solidFill>
                <a:latin typeface="微软雅黑" panose="020B0503020204020204" pitchFamily="34" charset="-122"/>
                <a:ea typeface="微软雅黑" panose="020B0503020204020204" pitchFamily="34" charset="-122"/>
              </a:rPr>
              <a:t>Inter-Process Communication</a:t>
            </a:r>
            <a:r>
              <a:rPr lang="zh-CN" altLang="en-US" sz="3600" b="1" dirty="0">
                <a:solidFill>
                  <a:schemeClr val="tx1"/>
                </a:solidFill>
                <a:latin typeface="微软雅黑" panose="020B0503020204020204" pitchFamily="34" charset="-122"/>
                <a:ea typeface="微软雅黑" panose="020B0503020204020204" pitchFamily="34" charset="-122"/>
              </a:rPr>
              <a:t>）</a:t>
            </a:r>
          </a:p>
        </p:txBody>
      </p:sp>
      <p:grpSp>
        <p:nvGrpSpPr>
          <p:cNvPr id="2" name="组合 1"/>
          <p:cNvGrpSpPr/>
          <p:nvPr/>
        </p:nvGrpSpPr>
        <p:grpSpPr>
          <a:xfrm>
            <a:off x="11758" y="1318896"/>
            <a:ext cx="9132243" cy="309904"/>
            <a:chOff x="11758" y="1318896"/>
            <a:chExt cx="9132243" cy="504056"/>
          </a:xfrm>
        </p:grpSpPr>
        <p:sp>
          <p:nvSpPr>
            <p:cNvPr id="7" name="剪去单角的矩形 6"/>
            <p:cNvSpPr/>
            <p:nvPr/>
          </p:nvSpPr>
          <p:spPr>
            <a:xfrm>
              <a:off x="11758" y="1318896"/>
              <a:ext cx="4560239"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直接消息传递系统</a:t>
              </a:r>
            </a:p>
          </p:txBody>
        </p:sp>
        <p:sp>
          <p:nvSpPr>
            <p:cNvPr id="8" name="剪去单角的矩形 7"/>
            <p:cNvSpPr/>
            <p:nvPr/>
          </p:nvSpPr>
          <p:spPr>
            <a:xfrm>
              <a:off x="4571999" y="1318896"/>
              <a:ext cx="4572002"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信箱通信（间接消息传递系统）</a:t>
              </a:r>
            </a:p>
          </p:txBody>
        </p:sp>
      </p:grpSp>
      <p:graphicFrame>
        <p:nvGraphicFramePr>
          <p:cNvPr id="10" name="表格 9"/>
          <p:cNvGraphicFramePr>
            <a:graphicFrameLocks noGrp="1"/>
          </p:cNvGraphicFramePr>
          <p:nvPr>
            <p:extLst>
              <p:ext uri="{D42A27DB-BD31-4B8C-83A1-F6EECF244321}">
                <p14:modId xmlns:p14="http://schemas.microsoft.com/office/powerpoint/2010/main" val="2507523416"/>
              </p:ext>
            </p:extLst>
          </p:nvPr>
        </p:nvGraphicFramePr>
        <p:xfrm>
          <a:off x="11756" y="1803596"/>
          <a:ext cx="2400004" cy="1249680"/>
        </p:xfrm>
        <a:graphic>
          <a:graphicData uri="http://schemas.openxmlformats.org/drawingml/2006/table">
            <a:tbl>
              <a:tblPr>
                <a:tableStyleId>{5C22544A-7EE6-4342-B048-85BDC9FD1C3A}</a:tableStyleId>
              </a:tblPr>
              <a:tblGrid>
                <a:gridCol w="258586">
                  <a:extLst>
                    <a:ext uri="{9D8B030D-6E8A-4147-A177-3AD203B41FA5}">
                      <a16:colId xmlns:a16="http://schemas.microsoft.com/office/drawing/2014/main" val="20000"/>
                    </a:ext>
                  </a:extLst>
                </a:gridCol>
                <a:gridCol w="2141418">
                  <a:extLst>
                    <a:ext uri="{9D8B030D-6E8A-4147-A177-3AD203B41FA5}">
                      <a16:colId xmlns:a16="http://schemas.microsoft.com/office/drawing/2014/main" val="20001"/>
                    </a:ext>
                  </a:extLst>
                </a:gridCol>
              </a:tblGrid>
              <a:tr h="182880">
                <a:tc>
                  <a:txBody>
                    <a:bodyPr/>
                    <a:lstStyle/>
                    <a:p>
                      <a:pPr algn="r" fontAlgn="ctr"/>
                      <a:r>
                        <a:rPr lang="en-US" altLang="zh-CN" sz="20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直接通信原语</a:t>
                      </a:r>
                    </a:p>
                  </a:txBody>
                  <a:tcPr marL="7620" marR="7620" marT="7620" marB="0" anchor="ctr">
                    <a:solidFill>
                      <a:schemeClr val="accent4">
                        <a:lumMod val="75000"/>
                      </a:schemeClr>
                    </a:solidFill>
                  </a:tcPr>
                </a:tc>
                <a:extLst>
                  <a:ext uri="{0D108BD9-81ED-4DB2-BD59-A6C34878D82A}">
                    <a16:rowId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消息的格式</a:t>
                      </a:r>
                    </a:p>
                  </a:txBody>
                  <a:tcPr marL="7620" marR="7620" marT="7620" marB="0" anchor="ctr">
                    <a:solidFill>
                      <a:schemeClr val="accent4">
                        <a:lumMod val="75000"/>
                      </a:schemeClr>
                    </a:solidFill>
                  </a:tcPr>
                </a:tc>
                <a:extLst>
                  <a:ext uri="{0D108BD9-81ED-4DB2-BD59-A6C34878D82A}">
                    <a16:rowId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rgbClr val="7030A0"/>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进程同步方式</a:t>
                      </a:r>
                    </a:p>
                  </a:txBody>
                  <a:tcPr marL="7620" marR="7620" marT="7620" marB="0" anchor="ctr">
                    <a:solidFill>
                      <a:srgbClr val="7030A0"/>
                    </a:solidFill>
                  </a:tcPr>
                </a:tc>
                <a:extLst>
                  <a:ext uri="{0D108BD9-81ED-4DB2-BD59-A6C34878D82A}">
                    <a16:rowId xmlns:a16="http://schemas.microsoft.com/office/drawing/2014/main" val="10003"/>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通信链路</a:t>
                      </a:r>
                    </a:p>
                  </a:txBody>
                  <a:tcPr marL="7620" marR="7620" marT="7620" marB="0" anchor="ctr">
                    <a:solidFill>
                      <a:schemeClr val="accent4">
                        <a:lumMod val="75000"/>
                      </a:schemeClr>
                    </a:solidFill>
                  </a:tcPr>
                </a:tc>
                <a:extLst>
                  <a:ext uri="{0D108BD9-81ED-4DB2-BD59-A6C34878D82A}">
                    <a16:rowId xmlns:a16="http://schemas.microsoft.com/office/drawing/2014/main" val="10004"/>
                  </a:ext>
                </a:extLst>
              </a:tr>
            </a:tbl>
          </a:graphicData>
        </a:graphic>
      </p:graphicFrame>
      <p:sp>
        <p:nvSpPr>
          <p:cNvPr id="11" name="Rectangle 3"/>
          <p:cNvSpPr txBox="1">
            <a:spLocks noRot="1" noChangeArrowheads="1"/>
          </p:cNvSpPr>
          <p:nvPr/>
        </p:nvSpPr>
        <p:spPr bwMode="auto">
          <a:xfrm>
            <a:off x="2699792" y="1873898"/>
            <a:ext cx="5989962" cy="4739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lvl="1" eaLnBrk="1" hangingPunct="1">
              <a:lnSpc>
                <a:spcPct val="150000"/>
              </a:lnSpc>
            </a:pPr>
            <a:r>
              <a:rPr kumimoji="1" lang="en-US" altLang="zh-CN" sz="2400" b="1" kern="0" dirty="0" err="1">
                <a:latin typeface="微软雅黑" panose="020B0503020204020204" pitchFamily="34" charset="-122"/>
                <a:ea typeface="微软雅黑" panose="020B0503020204020204" pitchFamily="34" charset="-122"/>
              </a:rPr>
              <a:t>在进程之间进行通信时</a:t>
            </a:r>
            <a:r>
              <a:rPr kumimoji="1" lang="zh-CN" altLang="en-US" sz="2400" b="1" kern="0" dirty="0">
                <a:latin typeface="微软雅黑" panose="020B0503020204020204" pitchFamily="34" charset="-122"/>
                <a:ea typeface="微软雅黑" panose="020B0503020204020204" pitchFamily="34" charset="-122"/>
              </a:rPr>
              <a:t>，往往也需要辅以进程同步，以使它们能协调通信</a:t>
            </a:r>
          </a:p>
          <a:p>
            <a:pPr lvl="1" eaLnBrk="1" hangingPunct="1">
              <a:lnSpc>
                <a:spcPct val="150000"/>
              </a:lnSpc>
            </a:pPr>
            <a:endParaRPr kumimoji="1" lang="zh-CN" altLang="en-US" sz="2400" kern="0" dirty="0">
              <a:latin typeface="黑体" pitchFamily="2" charset="-122"/>
              <a:ea typeface="黑体" pitchFamily="2" charset="-122"/>
            </a:endParaRPr>
          </a:p>
        </p:txBody>
      </p:sp>
      <p:sp>
        <p:nvSpPr>
          <p:cNvPr id="13" name="Rectangle 3"/>
          <p:cNvSpPr txBox="1">
            <a:spLocks noRot="1" noChangeArrowheads="1"/>
          </p:cNvSpPr>
          <p:nvPr/>
        </p:nvSpPr>
        <p:spPr bwMode="auto">
          <a:xfrm>
            <a:off x="3419872" y="3820799"/>
            <a:ext cx="6176976" cy="19431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609600" indent="-609600" algn="l">
              <a:lnSpc>
                <a:spcPct val="120000"/>
              </a:lnSpc>
              <a:spcBef>
                <a:spcPct val="20000"/>
              </a:spcBef>
              <a:buClr>
                <a:srgbClr val="0099FF"/>
              </a:buClr>
              <a:buSzPct val="80000"/>
              <a:buFont typeface="Wingdings 2" pitchFamily="18" charset="2"/>
              <a:buChar char="®"/>
              <a:defRPr/>
            </a:pPr>
            <a:r>
              <a:rPr lang="zh-CN" altLang="en-US" b="1" kern="0" dirty="0">
                <a:solidFill>
                  <a:schemeClr val="tx1"/>
                </a:solidFill>
                <a:latin typeface="微软雅黑" panose="020B0503020204020204" pitchFamily="34" charset="-122"/>
                <a:ea typeface="微软雅黑" panose="020B0503020204020204" pitchFamily="34" charset="-122"/>
              </a:rPr>
              <a:t>发送进程阻塞、 接收进程阻塞</a:t>
            </a:r>
          </a:p>
          <a:p>
            <a:pPr marL="609600" indent="-609600" algn="l">
              <a:lnSpc>
                <a:spcPct val="120000"/>
              </a:lnSpc>
              <a:spcBef>
                <a:spcPct val="20000"/>
              </a:spcBef>
              <a:buClr>
                <a:srgbClr val="0099FF"/>
              </a:buClr>
              <a:buSzPct val="80000"/>
              <a:buFont typeface="Wingdings 2" pitchFamily="18" charset="2"/>
              <a:buChar char="®"/>
              <a:defRPr/>
            </a:pPr>
            <a:r>
              <a:rPr lang="zh-CN" altLang="en-US" b="1" kern="0" dirty="0">
                <a:solidFill>
                  <a:schemeClr val="tx1"/>
                </a:solidFill>
                <a:latin typeface="微软雅黑" panose="020B0503020204020204" pitchFamily="34" charset="-122"/>
                <a:ea typeface="微软雅黑" panose="020B0503020204020204" pitchFamily="34" charset="-122"/>
              </a:rPr>
              <a:t>发送进程不阻塞、 接收进程阻塞 </a:t>
            </a:r>
          </a:p>
          <a:p>
            <a:pPr marL="609600" indent="-609600" algn="l">
              <a:lnSpc>
                <a:spcPct val="120000"/>
              </a:lnSpc>
              <a:spcBef>
                <a:spcPct val="20000"/>
              </a:spcBef>
              <a:buClr>
                <a:srgbClr val="0099FF"/>
              </a:buClr>
              <a:buSzPct val="80000"/>
              <a:buFont typeface="Wingdings 2" pitchFamily="18" charset="2"/>
              <a:buChar char="®"/>
              <a:defRPr/>
            </a:pPr>
            <a:r>
              <a:rPr lang="zh-CN" altLang="en-US" b="1" kern="0" dirty="0">
                <a:solidFill>
                  <a:schemeClr val="tx1"/>
                </a:solidFill>
                <a:latin typeface="微软雅黑" panose="020B0503020204020204" pitchFamily="34" charset="-122"/>
                <a:ea typeface="微软雅黑" panose="020B0503020204020204" pitchFamily="34" charset="-122"/>
              </a:rPr>
              <a:t>发送进程和接收进程均不阻塞</a:t>
            </a:r>
          </a:p>
        </p:txBody>
      </p:sp>
    </p:spTree>
    <p:extLst>
      <p:ext uri="{BB962C8B-B14F-4D97-AF65-F5344CB8AC3E}">
        <p14:creationId xmlns:p14="http://schemas.microsoft.com/office/powerpoint/2010/main" val="252303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剪去单角的矩形 3"/>
          <p:cNvSpPr/>
          <p:nvPr/>
        </p:nvSpPr>
        <p:spPr>
          <a:xfrm>
            <a:off x="12934" y="745330"/>
            <a:ext cx="298782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共享存储器系统</a:t>
            </a:r>
          </a:p>
        </p:txBody>
      </p:sp>
      <p:sp>
        <p:nvSpPr>
          <p:cNvPr id="5" name="剪去单角的矩形 4"/>
          <p:cNvSpPr/>
          <p:nvPr/>
        </p:nvSpPr>
        <p:spPr>
          <a:xfrm>
            <a:off x="2987823" y="722584"/>
            <a:ext cx="316835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管道通信</a:t>
            </a:r>
          </a:p>
        </p:txBody>
      </p:sp>
      <p:sp>
        <p:nvSpPr>
          <p:cNvPr id="6" name="剪去单角的矩形 5"/>
          <p:cNvSpPr/>
          <p:nvPr/>
        </p:nvSpPr>
        <p:spPr>
          <a:xfrm>
            <a:off x="6156177" y="722584"/>
            <a:ext cx="298782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消息传递系统</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1759" y="29489"/>
            <a:ext cx="9384777" cy="646331"/>
          </a:xfrm>
          <a:prstGeom prst="rect">
            <a:avLst/>
          </a:prstGeom>
          <a:noFill/>
          <a:ln w="9525">
            <a:noFill/>
            <a:miter lim="800000"/>
            <a:headEnd/>
            <a:tailEnd/>
          </a:ln>
        </p:spPr>
        <p:txBody>
          <a:bodyPr/>
          <a:lstStyle/>
          <a:p>
            <a:r>
              <a:rPr lang="zh-CN" altLang="en-US" sz="3200" b="1" dirty="0">
                <a:solidFill>
                  <a:schemeClr val="tx1"/>
                </a:solidFill>
                <a:latin typeface="微软雅黑" panose="020B0503020204020204" pitchFamily="34" charset="-122"/>
                <a:ea typeface="微软雅黑" panose="020B0503020204020204" pitchFamily="34" charset="-122"/>
              </a:rPr>
              <a:t>进程通信（</a:t>
            </a:r>
            <a:r>
              <a:rPr lang="en-US" altLang="zh-CN" sz="3200" b="1" dirty="0">
                <a:solidFill>
                  <a:schemeClr val="tx1"/>
                </a:solidFill>
                <a:latin typeface="微软雅黑" panose="020B0503020204020204" pitchFamily="34" charset="-122"/>
                <a:ea typeface="微软雅黑" panose="020B0503020204020204" pitchFamily="34" charset="-122"/>
              </a:rPr>
              <a:t>Inter-Process Communication</a:t>
            </a:r>
            <a:r>
              <a:rPr lang="zh-CN" altLang="en-US" sz="3600" b="1" dirty="0">
                <a:solidFill>
                  <a:schemeClr val="tx1"/>
                </a:solidFill>
                <a:latin typeface="微软雅黑" panose="020B0503020204020204" pitchFamily="34" charset="-122"/>
                <a:ea typeface="微软雅黑" panose="020B0503020204020204" pitchFamily="34" charset="-122"/>
              </a:rPr>
              <a:t>）</a:t>
            </a:r>
          </a:p>
        </p:txBody>
      </p:sp>
      <p:grpSp>
        <p:nvGrpSpPr>
          <p:cNvPr id="2" name="组合 1"/>
          <p:cNvGrpSpPr/>
          <p:nvPr/>
        </p:nvGrpSpPr>
        <p:grpSpPr>
          <a:xfrm>
            <a:off x="11758" y="1318896"/>
            <a:ext cx="9132243" cy="309904"/>
            <a:chOff x="11758" y="1318896"/>
            <a:chExt cx="9132243" cy="504056"/>
          </a:xfrm>
        </p:grpSpPr>
        <p:sp>
          <p:nvSpPr>
            <p:cNvPr id="7" name="剪去单角的矩形 6"/>
            <p:cNvSpPr/>
            <p:nvPr/>
          </p:nvSpPr>
          <p:spPr>
            <a:xfrm>
              <a:off x="11758" y="1318896"/>
              <a:ext cx="4560239"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直接消息传递系统</a:t>
              </a:r>
            </a:p>
          </p:txBody>
        </p:sp>
        <p:sp>
          <p:nvSpPr>
            <p:cNvPr id="8" name="剪去单角的矩形 7"/>
            <p:cNvSpPr/>
            <p:nvPr/>
          </p:nvSpPr>
          <p:spPr>
            <a:xfrm>
              <a:off x="4571999" y="1318896"/>
              <a:ext cx="4572002"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信箱通信（间接消息传递系统）</a:t>
              </a:r>
            </a:p>
          </p:txBody>
        </p:sp>
      </p:grpSp>
      <p:graphicFrame>
        <p:nvGraphicFramePr>
          <p:cNvPr id="10" name="表格 9"/>
          <p:cNvGraphicFramePr>
            <a:graphicFrameLocks noGrp="1"/>
          </p:cNvGraphicFramePr>
          <p:nvPr>
            <p:extLst>
              <p:ext uri="{D42A27DB-BD31-4B8C-83A1-F6EECF244321}">
                <p14:modId xmlns:p14="http://schemas.microsoft.com/office/powerpoint/2010/main" val="2497729407"/>
              </p:ext>
            </p:extLst>
          </p:nvPr>
        </p:nvGraphicFramePr>
        <p:xfrm>
          <a:off x="11756" y="1803596"/>
          <a:ext cx="2400004" cy="1249680"/>
        </p:xfrm>
        <a:graphic>
          <a:graphicData uri="http://schemas.openxmlformats.org/drawingml/2006/table">
            <a:tbl>
              <a:tblPr>
                <a:tableStyleId>{5C22544A-7EE6-4342-B048-85BDC9FD1C3A}</a:tableStyleId>
              </a:tblPr>
              <a:tblGrid>
                <a:gridCol w="258586">
                  <a:extLst>
                    <a:ext uri="{9D8B030D-6E8A-4147-A177-3AD203B41FA5}">
                      <a16:colId xmlns:a16="http://schemas.microsoft.com/office/drawing/2014/main" val="20000"/>
                    </a:ext>
                  </a:extLst>
                </a:gridCol>
                <a:gridCol w="2141418">
                  <a:extLst>
                    <a:ext uri="{9D8B030D-6E8A-4147-A177-3AD203B41FA5}">
                      <a16:colId xmlns:a16="http://schemas.microsoft.com/office/drawing/2014/main" val="20001"/>
                    </a:ext>
                  </a:extLst>
                </a:gridCol>
              </a:tblGrid>
              <a:tr h="182880">
                <a:tc>
                  <a:txBody>
                    <a:bodyPr/>
                    <a:lstStyle/>
                    <a:p>
                      <a:pPr algn="r" fontAlgn="ctr"/>
                      <a:r>
                        <a:rPr lang="en-US" altLang="zh-CN" sz="20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直接通信原语</a:t>
                      </a:r>
                    </a:p>
                  </a:txBody>
                  <a:tcPr marL="7620" marR="7620" marT="7620" marB="0" anchor="ctr">
                    <a:solidFill>
                      <a:schemeClr val="accent4">
                        <a:lumMod val="75000"/>
                      </a:schemeClr>
                    </a:solidFill>
                  </a:tcPr>
                </a:tc>
                <a:extLst>
                  <a:ext uri="{0D108BD9-81ED-4DB2-BD59-A6C34878D82A}">
                    <a16:rowId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消息的格式</a:t>
                      </a:r>
                    </a:p>
                  </a:txBody>
                  <a:tcPr marL="7620" marR="7620" marT="7620" marB="0" anchor="ctr">
                    <a:solidFill>
                      <a:schemeClr val="accent4">
                        <a:lumMod val="75000"/>
                      </a:schemeClr>
                    </a:solidFill>
                  </a:tcPr>
                </a:tc>
                <a:extLst>
                  <a:ext uri="{0D108BD9-81ED-4DB2-BD59-A6C34878D82A}">
                    <a16:rowId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进程同步方式</a:t>
                      </a:r>
                    </a:p>
                  </a:txBody>
                  <a:tcPr marL="7620" marR="7620" marT="7620" marB="0" anchor="ctr">
                    <a:solidFill>
                      <a:schemeClr val="accent4">
                        <a:lumMod val="75000"/>
                      </a:schemeClr>
                    </a:solidFill>
                  </a:tcPr>
                </a:tc>
                <a:extLst>
                  <a:ext uri="{0D108BD9-81ED-4DB2-BD59-A6C34878D82A}">
                    <a16:rowId xmlns:a16="http://schemas.microsoft.com/office/drawing/2014/main" val="10003"/>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rgbClr val="7030A0"/>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通信链路</a:t>
                      </a:r>
                    </a:p>
                  </a:txBody>
                  <a:tcPr marL="7620" marR="7620" marT="7620" marB="0" anchor="ctr">
                    <a:solidFill>
                      <a:srgbClr val="7030A0"/>
                    </a:solidFill>
                  </a:tcPr>
                </a:tc>
                <a:extLst>
                  <a:ext uri="{0D108BD9-81ED-4DB2-BD59-A6C34878D82A}">
                    <a16:rowId xmlns:a16="http://schemas.microsoft.com/office/drawing/2014/main" val="10004"/>
                  </a:ext>
                </a:extLst>
              </a:tr>
            </a:tbl>
          </a:graphicData>
        </a:graphic>
      </p:graphicFrame>
      <p:sp>
        <p:nvSpPr>
          <p:cNvPr id="11" name="Rectangle 3"/>
          <p:cNvSpPr txBox="1">
            <a:spLocks noRot="1" noChangeArrowheads="1"/>
          </p:cNvSpPr>
          <p:nvPr/>
        </p:nvSpPr>
        <p:spPr bwMode="auto">
          <a:xfrm>
            <a:off x="2291877" y="1986681"/>
            <a:ext cx="6414710" cy="415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eaLnBrk="1" hangingPunct="1">
              <a:lnSpc>
                <a:spcPct val="150000"/>
              </a:lnSpc>
              <a:buFont typeface="Wingdings 2" pitchFamily="18" charset="2"/>
              <a:buNone/>
            </a:pPr>
            <a:r>
              <a:rPr lang="zh-CN" altLang="en-US" sz="1800" b="1" kern="0" dirty="0">
                <a:latin typeface="微软雅黑" panose="020B0503020204020204" pitchFamily="34" charset="-122"/>
                <a:ea typeface="微软雅黑" panose="020B0503020204020204" pitchFamily="34" charset="-122"/>
              </a:rPr>
              <a:t>   </a:t>
            </a:r>
            <a:r>
              <a:rPr kumimoji="1" lang="zh-CN" altLang="en-US" sz="1800" b="1" kern="0" dirty="0">
                <a:latin typeface="微软雅黑" panose="020B0503020204020204" pitchFamily="34" charset="-122"/>
                <a:ea typeface="微软雅黑" panose="020B0503020204020204" pitchFamily="34" charset="-122"/>
              </a:rPr>
              <a:t>   为了在</a:t>
            </a:r>
            <a:r>
              <a:rPr kumimoji="1" lang="zh-CN" altLang="en-US" sz="1800" b="1" kern="0" dirty="0">
                <a:solidFill>
                  <a:srgbClr val="FF0000"/>
                </a:solidFill>
                <a:latin typeface="微软雅黑" panose="020B0503020204020204" pitchFamily="34" charset="-122"/>
                <a:ea typeface="微软雅黑" panose="020B0503020204020204" pitchFamily="34" charset="-122"/>
              </a:rPr>
              <a:t>发送进程和接收进程之间</a:t>
            </a:r>
            <a:r>
              <a:rPr kumimoji="1" lang="zh-CN" altLang="en-US" sz="1800" b="1" kern="0" dirty="0">
                <a:latin typeface="微软雅黑" panose="020B0503020204020204" pitchFamily="34" charset="-122"/>
                <a:ea typeface="微软雅黑" panose="020B0503020204020204" pitchFamily="34" charset="-122"/>
              </a:rPr>
              <a:t>能进行通信，必须在它们之间建立一条通信链路。有两种方式建立通信链路： </a:t>
            </a:r>
          </a:p>
          <a:p>
            <a:pPr lvl="1" eaLnBrk="1" hangingPunct="1">
              <a:lnSpc>
                <a:spcPct val="150000"/>
              </a:lnSpc>
              <a:buFont typeface="Wingdings" pitchFamily="2" charset="2"/>
              <a:buNone/>
            </a:pPr>
            <a:r>
              <a:rPr kumimoji="1" lang="en-US" altLang="zh-CN" sz="1800" b="1" kern="0" dirty="0">
                <a:latin typeface="微软雅黑" panose="020B0503020204020204" pitchFamily="34" charset="-122"/>
                <a:ea typeface="微软雅黑" panose="020B0503020204020204" pitchFamily="34" charset="-122"/>
              </a:rPr>
              <a:t>1).</a:t>
            </a:r>
            <a:r>
              <a:rPr kumimoji="1" lang="zh-CN" altLang="en-US" sz="1800" b="1" kern="0" dirty="0">
                <a:solidFill>
                  <a:srgbClr val="C00000"/>
                </a:solidFill>
                <a:latin typeface="微软雅黑" panose="020B0503020204020204" pitchFamily="34" charset="-122"/>
                <a:ea typeface="微软雅黑" panose="020B0503020204020204" pitchFamily="34" charset="-122"/>
              </a:rPr>
              <a:t>显式建立链路</a:t>
            </a:r>
            <a:r>
              <a:rPr kumimoji="1" lang="zh-CN" altLang="en-US" sz="1800" b="1" kern="0" dirty="0">
                <a:latin typeface="微软雅黑" panose="020B0503020204020204" pitchFamily="34" charset="-122"/>
                <a:ea typeface="微软雅黑" panose="020B0503020204020204" pitchFamily="34" charset="-122"/>
              </a:rPr>
              <a:t>。由发送进程在通信之前，用“建立连接”命令</a:t>
            </a:r>
            <a:r>
              <a:rPr kumimoji="1" lang="en-US" altLang="zh-CN" sz="1800" b="1" kern="0" dirty="0">
                <a:latin typeface="微软雅黑" panose="020B0503020204020204" pitchFamily="34" charset="-122"/>
                <a:ea typeface="微软雅黑" panose="020B0503020204020204" pitchFamily="34" charset="-122"/>
              </a:rPr>
              <a:t>(</a:t>
            </a:r>
            <a:r>
              <a:rPr kumimoji="1" lang="zh-CN" altLang="en-US" sz="1800" b="1" kern="0" dirty="0">
                <a:latin typeface="微软雅黑" panose="020B0503020204020204" pitchFamily="34" charset="-122"/>
                <a:ea typeface="微软雅黑" panose="020B0503020204020204" pitchFamily="34" charset="-122"/>
              </a:rPr>
              <a:t>原语</a:t>
            </a:r>
            <a:r>
              <a:rPr kumimoji="1" lang="en-US" altLang="zh-CN" sz="1800" b="1" kern="0" dirty="0">
                <a:latin typeface="微软雅黑" panose="020B0503020204020204" pitchFamily="34" charset="-122"/>
                <a:ea typeface="微软雅黑" panose="020B0503020204020204" pitchFamily="34" charset="-122"/>
              </a:rPr>
              <a:t>)</a:t>
            </a:r>
            <a:r>
              <a:rPr kumimoji="1" lang="zh-CN" altLang="en-US" sz="1800" b="1" kern="0" dirty="0">
                <a:latin typeface="微软雅黑" panose="020B0503020204020204" pitchFamily="34" charset="-122"/>
                <a:ea typeface="微软雅黑" panose="020B0503020204020204" pitchFamily="34" charset="-122"/>
              </a:rPr>
              <a:t>请求系统为之建立一条通信链路；在链路使用完后，也应用显式方式拆除链路。这种方式主要用于</a:t>
            </a:r>
            <a:r>
              <a:rPr kumimoji="1" lang="zh-CN" altLang="en-US" sz="1800" b="1" kern="0" dirty="0">
                <a:solidFill>
                  <a:srgbClr val="FF0000"/>
                </a:solidFill>
                <a:latin typeface="微软雅黑" panose="020B0503020204020204" pitchFamily="34" charset="-122"/>
                <a:ea typeface="微软雅黑" panose="020B0503020204020204" pitchFamily="34" charset="-122"/>
              </a:rPr>
              <a:t>计算机网络</a:t>
            </a:r>
            <a:r>
              <a:rPr kumimoji="1" lang="zh-CN" altLang="en-US" sz="1800" b="1" kern="0" dirty="0">
                <a:latin typeface="微软雅黑" panose="020B0503020204020204" pitchFamily="34" charset="-122"/>
                <a:ea typeface="微软雅黑" panose="020B0503020204020204" pitchFamily="34" charset="-122"/>
              </a:rPr>
              <a:t>中</a:t>
            </a:r>
          </a:p>
          <a:p>
            <a:pPr lvl="1" eaLnBrk="1" hangingPunct="1">
              <a:lnSpc>
                <a:spcPct val="150000"/>
              </a:lnSpc>
              <a:buFont typeface="Wingdings" pitchFamily="2" charset="2"/>
              <a:buNone/>
            </a:pPr>
            <a:r>
              <a:rPr kumimoji="1" lang="en-US" altLang="zh-CN" sz="1800" b="1" kern="0" dirty="0">
                <a:latin typeface="微软雅黑" panose="020B0503020204020204" pitchFamily="34" charset="-122"/>
                <a:ea typeface="微软雅黑" panose="020B0503020204020204" pitchFamily="34" charset="-122"/>
              </a:rPr>
              <a:t>2).</a:t>
            </a:r>
            <a:r>
              <a:rPr kumimoji="1" lang="zh-CN" altLang="en-US" sz="1800" b="1" kern="0" dirty="0">
                <a:solidFill>
                  <a:srgbClr val="C00000"/>
                </a:solidFill>
                <a:latin typeface="微软雅黑" panose="020B0503020204020204" pitchFamily="34" charset="-122"/>
                <a:ea typeface="微软雅黑" panose="020B0503020204020204" pitchFamily="34" charset="-122"/>
              </a:rPr>
              <a:t>隐式建立链路</a:t>
            </a:r>
            <a:r>
              <a:rPr kumimoji="1" lang="zh-CN" altLang="en-US" sz="1800" b="1" kern="0" dirty="0">
                <a:latin typeface="微软雅黑" panose="020B0503020204020204" pitchFamily="34" charset="-122"/>
                <a:ea typeface="微软雅黑" panose="020B0503020204020204" pitchFamily="34" charset="-122"/>
              </a:rPr>
              <a:t>。发送进程无需明确提出建立链路的请求，只需利用系统提供的发送命令</a:t>
            </a:r>
            <a:r>
              <a:rPr kumimoji="1" lang="en-US" altLang="zh-CN" sz="1800" b="1" kern="0" dirty="0">
                <a:latin typeface="微软雅黑" panose="020B0503020204020204" pitchFamily="34" charset="-122"/>
                <a:ea typeface="微软雅黑" panose="020B0503020204020204" pitchFamily="34" charset="-122"/>
              </a:rPr>
              <a:t>(</a:t>
            </a:r>
            <a:r>
              <a:rPr kumimoji="1" lang="zh-CN" altLang="en-US" sz="1800" b="1" kern="0" dirty="0">
                <a:latin typeface="微软雅黑" panose="020B0503020204020204" pitchFamily="34" charset="-122"/>
                <a:ea typeface="微软雅黑" panose="020B0503020204020204" pitchFamily="34" charset="-122"/>
              </a:rPr>
              <a:t>原语</a:t>
            </a:r>
            <a:r>
              <a:rPr kumimoji="1" lang="en-US" altLang="zh-CN" sz="1800" b="1" kern="0" dirty="0">
                <a:latin typeface="微软雅黑" panose="020B0503020204020204" pitchFamily="34" charset="-122"/>
                <a:ea typeface="微软雅黑" panose="020B0503020204020204" pitchFamily="34" charset="-122"/>
              </a:rPr>
              <a:t>)</a:t>
            </a:r>
            <a:r>
              <a:rPr kumimoji="1" lang="zh-CN" altLang="en-US" sz="1800" b="1" kern="0" dirty="0">
                <a:latin typeface="微软雅黑" panose="020B0503020204020204" pitchFamily="34" charset="-122"/>
                <a:ea typeface="微软雅黑" panose="020B0503020204020204" pitchFamily="34" charset="-122"/>
              </a:rPr>
              <a:t>，系统会自动地为之建立一条链路。这种方式主要用于</a:t>
            </a:r>
            <a:r>
              <a:rPr kumimoji="1" lang="zh-CN" altLang="en-US" sz="1800" b="1" kern="0" dirty="0">
                <a:solidFill>
                  <a:srgbClr val="FF0000"/>
                </a:solidFill>
                <a:latin typeface="微软雅黑" panose="020B0503020204020204" pitchFamily="34" charset="-122"/>
                <a:ea typeface="微软雅黑" panose="020B0503020204020204" pitchFamily="34" charset="-122"/>
              </a:rPr>
              <a:t>单机系统</a:t>
            </a:r>
            <a:r>
              <a:rPr kumimoji="1" lang="zh-CN" altLang="en-US" sz="1800" b="1" kern="0" dirty="0">
                <a:latin typeface="微软雅黑" panose="020B0503020204020204" pitchFamily="34" charset="-122"/>
                <a:ea typeface="微软雅黑" panose="020B0503020204020204" pitchFamily="34" charset="-122"/>
              </a:rPr>
              <a:t>中</a:t>
            </a:r>
          </a:p>
          <a:p>
            <a:pPr eaLnBrk="1" hangingPunct="1">
              <a:lnSpc>
                <a:spcPct val="150000"/>
              </a:lnSpc>
            </a:pPr>
            <a:endParaRPr kumimoji="1" lang="zh-CN" altLang="en-US" sz="2000" kern="0" dirty="0">
              <a:latin typeface="黑体" pitchFamily="2" charset="-122"/>
              <a:ea typeface="黑体" pitchFamily="2" charset="-122"/>
            </a:endParaRPr>
          </a:p>
        </p:txBody>
      </p:sp>
    </p:spTree>
    <p:extLst>
      <p:ext uri="{BB962C8B-B14F-4D97-AF65-F5344CB8AC3E}">
        <p14:creationId xmlns:p14="http://schemas.microsoft.com/office/powerpoint/2010/main" val="262398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 calcmode="lin" valueType="num">
                                      <p:cBhvr additive="base">
                                        <p:cTn id="7"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 calcmode="lin" valueType="num">
                                      <p:cBhvr additive="base">
                                        <p:cTn id="13"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剪去单角的矩形 3"/>
          <p:cNvSpPr/>
          <p:nvPr/>
        </p:nvSpPr>
        <p:spPr>
          <a:xfrm>
            <a:off x="12934" y="745330"/>
            <a:ext cx="298782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共享存储器系统</a:t>
            </a:r>
          </a:p>
        </p:txBody>
      </p:sp>
      <p:sp>
        <p:nvSpPr>
          <p:cNvPr id="5" name="剪去单角的矩形 4"/>
          <p:cNvSpPr/>
          <p:nvPr/>
        </p:nvSpPr>
        <p:spPr>
          <a:xfrm>
            <a:off x="2987823" y="722584"/>
            <a:ext cx="316835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管道通信</a:t>
            </a:r>
          </a:p>
        </p:txBody>
      </p:sp>
      <p:sp>
        <p:nvSpPr>
          <p:cNvPr id="6" name="剪去单角的矩形 5"/>
          <p:cNvSpPr/>
          <p:nvPr/>
        </p:nvSpPr>
        <p:spPr>
          <a:xfrm>
            <a:off x="6156177" y="722584"/>
            <a:ext cx="298782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消息传递系统</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1759" y="29489"/>
            <a:ext cx="9384777" cy="646331"/>
          </a:xfrm>
          <a:prstGeom prst="rect">
            <a:avLst/>
          </a:prstGeom>
          <a:noFill/>
          <a:ln w="9525">
            <a:noFill/>
            <a:miter lim="800000"/>
            <a:headEnd/>
            <a:tailEnd/>
          </a:ln>
        </p:spPr>
        <p:txBody>
          <a:bodyPr/>
          <a:lstStyle/>
          <a:p>
            <a:r>
              <a:rPr lang="zh-CN" altLang="en-US" sz="3200" b="1" dirty="0">
                <a:solidFill>
                  <a:schemeClr val="tx1"/>
                </a:solidFill>
                <a:latin typeface="微软雅黑" panose="020B0503020204020204" pitchFamily="34" charset="-122"/>
                <a:ea typeface="微软雅黑" panose="020B0503020204020204" pitchFamily="34" charset="-122"/>
              </a:rPr>
              <a:t>进程通信（</a:t>
            </a:r>
            <a:r>
              <a:rPr lang="en-US" altLang="zh-CN" sz="3200" b="1" dirty="0">
                <a:solidFill>
                  <a:schemeClr val="tx1"/>
                </a:solidFill>
                <a:latin typeface="微软雅黑" panose="020B0503020204020204" pitchFamily="34" charset="-122"/>
                <a:ea typeface="微软雅黑" panose="020B0503020204020204" pitchFamily="34" charset="-122"/>
              </a:rPr>
              <a:t>Inter-Process Communication</a:t>
            </a:r>
            <a:r>
              <a:rPr lang="zh-CN" altLang="en-US" sz="3600" b="1" dirty="0">
                <a:solidFill>
                  <a:schemeClr val="tx1"/>
                </a:solidFill>
                <a:latin typeface="微软雅黑" panose="020B0503020204020204" pitchFamily="34" charset="-122"/>
                <a:ea typeface="微软雅黑" panose="020B0503020204020204" pitchFamily="34" charset="-122"/>
              </a:rPr>
              <a:t>）</a:t>
            </a:r>
          </a:p>
        </p:txBody>
      </p:sp>
      <p:grpSp>
        <p:nvGrpSpPr>
          <p:cNvPr id="2" name="组合 1"/>
          <p:cNvGrpSpPr/>
          <p:nvPr/>
        </p:nvGrpSpPr>
        <p:grpSpPr>
          <a:xfrm>
            <a:off x="11758" y="1318896"/>
            <a:ext cx="9132243" cy="309904"/>
            <a:chOff x="11758" y="1318896"/>
            <a:chExt cx="9132243" cy="504056"/>
          </a:xfrm>
        </p:grpSpPr>
        <p:sp>
          <p:nvSpPr>
            <p:cNvPr id="7" name="剪去单角的矩形 6"/>
            <p:cNvSpPr/>
            <p:nvPr/>
          </p:nvSpPr>
          <p:spPr>
            <a:xfrm>
              <a:off x="11758" y="1318896"/>
              <a:ext cx="4560239"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直接消息传递系统</a:t>
              </a:r>
            </a:p>
          </p:txBody>
        </p:sp>
        <p:sp>
          <p:nvSpPr>
            <p:cNvPr id="8" name="剪去单角的矩形 7"/>
            <p:cNvSpPr/>
            <p:nvPr/>
          </p:nvSpPr>
          <p:spPr>
            <a:xfrm>
              <a:off x="4571999" y="1318896"/>
              <a:ext cx="4572002"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信箱通信（间接消息传递系统）</a:t>
              </a:r>
            </a:p>
          </p:txBody>
        </p:sp>
      </p:grpSp>
      <p:graphicFrame>
        <p:nvGraphicFramePr>
          <p:cNvPr id="10" name="表格 9"/>
          <p:cNvGraphicFramePr>
            <a:graphicFrameLocks noGrp="1"/>
          </p:cNvGraphicFramePr>
          <p:nvPr>
            <p:extLst/>
          </p:nvPr>
        </p:nvGraphicFramePr>
        <p:xfrm>
          <a:off x="11756" y="1803596"/>
          <a:ext cx="2400004" cy="1249680"/>
        </p:xfrm>
        <a:graphic>
          <a:graphicData uri="http://schemas.openxmlformats.org/drawingml/2006/table">
            <a:tbl>
              <a:tblPr>
                <a:tableStyleId>{5C22544A-7EE6-4342-B048-85BDC9FD1C3A}</a:tableStyleId>
              </a:tblPr>
              <a:tblGrid>
                <a:gridCol w="258586">
                  <a:extLst>
                    <a:ext uri="{9D8B030D-6E8A-4147-A177-3AD203B41FA5}">
                      <a16:colId xmlns:a16="http://schemas.microsoft.com/office/drawing/2014/main" val="20000"/>
                    </a:ext>
                  </a:extLst>
                </a:gridCol>
                <a:gridCol w="2141418">
                  <a:extLst>
                    <a:ext uri="{9D8B030D-6E8A-4147-A177-3AD203B41FA5}">
                      <a16:colId xmlns:a16="http://schemas.microsoft.com/office/drawing/2014/main" val="20001"/>
                    </a:ext>
                  </a:extLst>
                </a:gridCol>
              </a:tblGrid>
              <a:tr h="182880">
                <a:tc>
                  <a:txBody>
                    <a:bodyPr/>
                    <a:lstStyle/>
                    <a:p>
                      <a:pPr algn="r" fontAlgn="ctr"/>
                      <a:r>
                        <a:rPr lang="en-US" altLang="zh-CN" sz="20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直接通信原语</a:t>
                      </a:r>
                    </a:p>
                  </a:txBody>
                  <a:tcPr marL="7620" marR="7620" marT="7620" marB="0" anchor="ctr">
                    <a:solidFill>
                      <a:schemeClr val="accent4">
                        <a:lumMod val="75000"/>
                      </a:schemeClr>
                    </a:solidFill>
                  </a:tcPr>
                </a:tc>
                <a:extLst>
                  <a:ext uri="{0D108BD9-81ED-4DB2-BD59-A6C34878D82A}">
                    <a16:rowId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消息的格式</a:t>
                      </a:r>
                    </a:p>
                  </a:txBody>
                  <a:tcPr marL="7620" marR="7620" marT="7620" marB="0" anchor="ctr">
                    <a:solidFill>
                      <a:schemeClr val="accent4">
                        <a:lumMod val="75000"/>
                      </a:schemeClr>
                    </a:solidFill>
                  </a:tcPr>
                </a:tc>
                <a:extLst>
                  <a:ext uri="{0D108BD9-81ED-4DB2-BD59-A6C34878D82A}">
                    <a16:rowId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进程同步方式</a:t>
                      </a:r>
                    </a:p>
                  </a:txBody>
                  <a:tcPr marL="7620" marR="7620" marT="7620" marB="0" anchor="ctr">
                    <a:solidFill>
                      <a:schemeClr val="accent4">
                        <a:lumMod val="75000"/>
                      </a:schemeClr>
                    </a:solidFill>
                  </a:tcPr>
                </a:tc>
                <a:extLst>
                  <a:ext uri="{0D108BD9-81ED-4DB2-BD59-A6C34878D82A}">
                    <a16:rowId xmlns:a16="http://schemas.microsoft.com/office/drawing/2014/main" val="10003"/>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rgbClr val="7030A0"/>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通信链路</a:t>
                      </a:r>
                    </a:p>
                  </a:txBody>
                  <a:tcPr marL="7620" marR="7620" marT="7620" marB="0" anchor="ctr">
                    <a:solidFill>
                      <a:srgbClr val="7030A0"/>
                    </a:solidFill>
                  </a:tcPr>
                </a:tc>
                <a:extLst>
                  <a:ext uri="{0D108BD9-81ED-4DB2-BD59-A6C34878D82A}">
                    <a16:rowId xmlns:a16="http://schemas.microsoft.com/office/drawing/2014/main" val="10004"/>
                  </a:ext>
                </a:extLst>
              </a:tr>
            </a:tbl>
          </a:graphicData>
        </a:graphic>
      </p:graphicFrame>
      <p:sp>
        <p:nvSpPr>
          <p:cNvPr id="13" name="Rectangle 3"/>
          <p:cNvSpPr txBox="1">
            <a:spLocks noRot="1" noChangeArrowheads="1"/>
          </p:cNvSpPr>
          <p:nvPr/>
        </p:nvSpPr>
        <p:spPr bwMode="auto">
          <a:xfrm>
            <a:off x="2389723" y="1337076"/>
            <a:ext cx="6336923" cy="54559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eaLnBrk="1" hangingPunct="1">
              <a:lnSpc>
                <a:spcPct val="150000"/>
              </a:lnSpc>
            </a:pPr>
            <a:endParaRPr kumimoji="1" lang="zh-CN" altLang="en-US" sz="2000" kern="0" dirty="0">
              <a:latin typeface="黑体" pitchFamily="2" charset="-122"/>
              <a:ea typeface="黑体" pitchFamily="2" charset="-122"/>
            </a:endParaRPr>
          </a:p>
          <a:p>
            <a:pPr eaLnBrk="1" hangingPunct="1">
              <a:lnSpc>
                <a:spcPct val="150000"/>
              </a:lnSpc>
            </a:pPr>
            <a:r>
              <a:rPr kumimoji="1" lang="zh-CN" altLang="en-US" sz="1800" b="1" kern="0" dirty="0">
                <a:latin typeface="微软雅黑" panose="020B0503020204020204" pitchFamily="34" charset="-122"/>
                <a:ea typeface="微软雅黑" panose="020B0503020204020204" pitchFamily="34" charset="-122"/>
              </a:rPr>
              <a:t>根据</a:t>
            </a:r>
            <a:r>
              <a:rPr kumimoji="1" lang="zh-CN" altLang="en-US" sz="1800" b="1" kern="0" dirty="0">
                <a:solidFill>
                  <a:srgbClr val="FF0000"/>
                </a:solidFill>
                <a:latin typeface="微软雅黑" panose="020B0503020204020204" pitchFamily="34" charset="-122"/>
                <a:ea typeface="微软雅黑" panose="020B0503020204020204" pitchFamily="34" charset="-122"/>
              </a:rPr>
              <a:t>通信方式</a:t>
            </a:r>
            <a:r>
              <a:rPr kumimoji="1" lang="zh-CN" altLang="en-US" sz="1800" b="1" kern="0" dirty="0">
                <a:latin typeface="微软雅黑" panose="020B0503020204020204" pitchFamily="34" charset="-122"/>
                <a:ea typeface="微软雅黑" panose="020B0503020204020204" pitchFamily="34" charset="-122"/>
              </a:rPr>
              <a:t>的不同，又可以把链路分为：</a:t>
            </a:r>
          </a:p>
          <a:p>
            <a:pPr lvl="1" eaLnBrk="1" hangingPunct="1">
              <a:lnSpc>
                <a:spcPct val="150000"/>
              </a:lnSpc>
            </a:pPr>
            <a:r>
              <a:rPr kumimoji="1" lang="zh-CN" altLang="en-US" sz="1800" b="1" kern="0" dirty="0">
                <a:latin typeface="微软雅黑" panose="020B0503020204020204" pitchFamily="34" charset="-122"/>
                <a:ea typeface="微软雅黑" panose="020B0503020204020204" pitchFamily="34" charset="-122"/>
              </a:rPr>
              <a:t>  </a:t>
            </a:r>
            <a:r>
              <a:rPr kumimoji="1" lang="en-US" altLang="zh-CN" sz="1800" b="1" kern="0" dirty="0">
                <a:latin typeface="微软雅黑" panose="020B0503020204020204" pitchFamily="34" charset="-122"/>
                <a:ea typeface="微软雅黑" panose="020B0503020204020204" pitchFamily="34" charset="-122"/>
              </a:rPr>
              <a:t>1).</a:t>
            </a:r>
            <a:r>
              <a:rPr kumimoji="1" lang="zh-CN" altLang="en-US" sz="1800" b="1" kern="0" dirty="0">
                <a:solidFill>
                  <a:srgbClr val="C00000"/>
                </a:solidFill>
                <a:latin typeface="微软雅黑" panose="020B0503020204020204" pitchFamily="34" charset="-122"/>
                <a:ea typeface="微软雅黑" panose="020B0503020204020204" pitchFamily="34" charset="-122"/>
              </a:rPr>
              <a:t>单向通信链路</a:t>
            </a:r>
            <a:r>
              <a:rPr kumimoji="1" lang="zh-CN" altLang="en-US" sz="1800" b="1" kern="0" dirty="0">
                <a:latin typeface="微软雅黑" panose="020B0503020204020204" pitchFamily="34" charset="-122"/>
                <a:ea typeface="微软雅黑" panose="020B0503020204020204" pitchFamily="34" charset="-122"/>
              </a:rPr>
              <a:t>。只允许发送进程向接受者进程发送消息；</a:t>
            </a:r>
          </a:p>
          <a:p>
            <a:pPr lvl="1" eaLnBrk="1" hangingPunct="1">
              <a:lnSpc>
                <a:spcPct val="150000"/>
              </a:lnSpc>
            </a:pPr>
            <a:r>
              <a:rPr kumimoji="1" lang="zh-CN" altLang="en-US" sz="1800" b="1" kern="0" dirty="0">
                <a:latin typeface="微软雅黑" panose="020B0503020204020204" pitchFamily="34" charset="-122"/>
                <a:ea typeface="微软雅黑" panose="020B0503020204020204" pitchFamily="34" charset="-122"/>
              </a:rPr>
              <a:t>  </a:t>
            </a:r>
            <a:r>
              <a:rPr kumimoji="1" lang="en-US" altLang="zh-CN" sz="1800" b="1" kern="0" dirty="0">
                <a:latin typeface="微软雅黑" panose="020B0503020204020204" pitchFamily="34" charset="-122"/>
                <a:ea typeface="微软雅黑" panose="020B0503020204020204" pitchFamily="34" charset="-122"/>
              </a:rPr>
              <a:t>2).</a:t>
            </a:r>
            <a:r>
              <a:rPr kumimoji="1" lang="zh-CN" altLang="en-US" sz="1800" b="1" kern="0" dirty="0">
                <a:solidFill>
                  <a:srgbClr val="C00000"/>
                </a:solidFill>
                <a:latin typeface="微软雅黑" panose="020B0503020204020204" pitchFamily="34" charset="-122"/>
                <a:ea typeface="微软雅黑" panose="020B0503020204020204" pitchFamily="34" charset="-122"/>
              </a:rPr>
              <a:t>双向链路</a:t>
            </a:r>
            <a:r>
              <a:rPr kumimoji="1" lang="zh-CN" altLang="en-US" sz="1800" b="1" kern="0" dirty="0">
                <a:latin typeface="微软雅黑" panose="020B0503020204020204" pitchFamily="34" charset="-122"/>
                <a:ea typeface="微软雅黑" panose="020B0503020204020204" pitchFamily="34" charset="-122"/>
              </a:rPr>
              <a:t>。允许由进程</a:t>
            </a:r>
            <a:r>
              <a:rPr kumimoji="1" lang="en-US" altLang="zh-CN" sz="1800" b="1" kern="0" dirty="0">
                <a:latin typeface="微软雅黑" panose="020B0503020204020204" pitchFamily="34" charset="-122"/>
                <a:ea typeface="微软雅黑" panose="020B0503020204020204" pitchFamily="34" charset="-122"/>
              </a:rPr>
              <a:t>A</a:t>
            </a:r>
            <a:r>
              <a:rPr kumimoji="1" lang="zh-CN" altLang="en-US" sz="1800" b="1" kern="0" dirty="0">
                <a:latin typeface="微软雅黑" panose="020B0503020204020204" pitchFamily="34" charset="-122"/>
                <a:ea typeface="微软雅黑" panose="020B0503020204020204" pitchFamily="34" charset="-122"/>
              </a:rPr>
              <a:t>向进程</a:t>
            </a:r>
            <a:r>
              <a:rPr kumimoji="1" lang="en-US" altLang="zh-CN" sz="1800" b="1" kern="0" dirty="0">
                <a:latin typeface="微软雅黑" panose="020B0503020204020204" pitchFamily="34" charset="-122"/>
                <a:ea typeface="微软雅黑" panose="020B0503020204020204" pitchFamily="34" charset="-122"/>
              </a:rPr>
              <a:t>B</a:t>
            </a:r>
            <a:r>
              <a:rPr kumimoji="1" lang="zh-CN" altLang="en-US" sz="1800" b="1" kern="0" dirty="0">
                <a:latin typeface="微软雅黑" panose="020B0503020204020204" pitchFamily="34" charset="-122"/>
                <a:ea typeface="微软雅黑" panose="020B0503020204020204" pitchFamily="34" charset="-122"/>
              </a:rPr>
              <a:t>发送消息，也允许进程</a:t>
            </a:r>
            <a:r>
              <a:rPr kumimoji="1" lang="en-US" altLang="zh-CN" sz="1800" b="1" kern="0" dirty="0">
                <a:latin typeface="微软雅黑" panose="020B0503020204020204" pitchFamily="34" charset="-122"/>
                <a:ea typeface="微软雅黑" panose="020B0503020204020204" pitchFamily="34" charset="-122"/>
              </a:rPr>
              <a:t>B</a:t>
            </a:r>
            <a:r>
              <a:rPr kumimoji="1" lang="zh-CN" altLang="en-US" sz="1800" b="1" kern="0" dirty="0">
                <a:latin typeface="微软雅黑" panose="020B0503020204020204" pitchFamily="34" charset="-122"/>
                <a:ea typeface="微软雅黑" panose="020B0503020204020204" pitchFamily="34" charset="-122"/>
              </a:rPr>
              <a:t>同时向进程</a:t>
            </a:r>
            <a:r>
              <a:rPr kumimoji="1" lang="en-US" altLang="zh-CN" sz="1800" b="1" kern="0" dirty="0">
                <a:latin typeface="微软雅黑" panose="020B0503020204020204" pitchFamily="34" charset="-122"/>
                <a:ea typeface="微软雅黑" panose="020B0503020204020204" pitchFamily="34" charset="-122"/>
              </a:rPr>
              <a:t>A</a:t>
            </a:r>
            <a:r>
              <a:rPr kumimoji="1" lang="zh-CN" altLang="en-US" sz="1800" b="1" kern="0" dirty="0">
                <a:latin typeface="微软雅黑" panose="020B0503020204020204" pitchFamily="34" charset="-122"/>
                <a:ea typeface="微软雅黑" panose="020B0503020204020204" pitchFamily="34" charset="-122"/>
              </a:rPr>
              <a:t>发送消息。</a:t>
            </a:r>
          </a:p>
          <a:p>
            <a:pPr eaLnBrk="1" hangingPunct="1">
              <a:lnSpc>
                <a:spcPct val="150000"/>
              </a:lnSpc>
            </a:pPr>
            <a:r>
              <a:rPr kumimoji="1" lang="zh-CN" altLang="en-US" sz="1800" b="1" kern="0" dirty="0">
                <a:latin typeface="微软雅黑" panose="020B0503020204020204" pitchFamily="34" charset="-122"/>
                <a:ea typeface="微软雅黑" panose="020B0503020204020204" pitchFamily="34" charset="-122"/>
              </a:rPr>
              <a:t>根据</a:t>
            </a:r>
            <a:r>
              <a:rPr kumimoji="1" lang="zh-CN" altLang="en-US" sz="1800" b="1" kern="0" dirty="0">
                <a:solidFill>
                  <a:srgbClr val="FF0000"/>
                </a:solidFill>
                <a:latin typeface="微软雅黑" panose="020B0503020204020204" pitchFamily="34" charset="-122"/>
                <a:ea typeface="微软雅黑" panose="020B0503020204020204" pitchFamily="34" charset="-122"/>
              </a:rPr>
              <a:t>通信链路的容量</a:t>
            </a:r>
            <a:r>
              <a:rPr kumimoji="1" lang="zh-CN" altLang="en-US" sz="1800" b="1" kern="0" dirty="0">
                <a:latin typeface="微软雅黑" panose="020B0503020204020204" pitchFamily="34" charset="-122"/>
                <a:ea typeface="微软雅黑" panose="020B0503020204020204" pitchFamily="34" charset="-122"/>
              </a:rPr>
              <a:t>的不同也可以把链路分成：</a:t>
            </a:r>
          </a:p>
          <a:p>
            <a:pPr lvl="1" eaLnBrk="1" hangingPunct="1">
              <a:lnSpc>
                <a:spcPct val="150000"/>
              </a:lnSpc>
            </a:pPr>
            <a:r>
              <a:rPr kumimoji="1" lang="zh-CN" altLang="en-US" sz="1800" b="1" kern="0" dirty="0">
                <a:latin typeface="微软雅黑" panose="020B0503020204020204" pitchFamily="34" charset="-122"/>
                <a:ea typeface="微软雅黑" panose="020B0503020204020204" pitchFamily="34" charset="-122"/>
              </a:rPr>
              <a:t>  </a:t>
            </a:r>
            <a:r>
              <a:rPr kumimoji="1" lang="en-US" altLang="zh-CN" sz="1800" b="1" kern="0" dirty="0">
                <a:latin typeface="微软雅黑" panose="020B0503020204020204" pitchFamily="34" charset="-122"/>
                <a:ea typeface="微软雅黑" panose="020B0503020204020204" pitchFamily="34" charset="-122"/>
              </a:rPr>
              <a:t>1).</a:t>
            </a:r>
            <a:r>
              <a:rPr kumimoji="1" lang="zh-CN" altLang="en-US" sz="1800" b="1" kern="0" dirty="0">
                <a:solidFill>
                  <a:srgbClr val="C00000"/>
                </a:solidFill>
                <a:latin typeface="微软雅黑" panose="020B0503020204020204" pitchFamily="34" charset="-122"/>
                <a:ea typeface="微软雅黑" panose="020B0503020204020204" pitchFamily="34" charset="-122"/>
              </a:rPr>
              <a:t>无容量通信链路</a:t>
            </a:r>
            <a:r>
              <a:rPr kumimoji="1" lang="zh-CN" altLang="en-US" sz="1800" b="1" kern="0" dirty="0">
                <a:latin typeface="微软雅黑" panose="020B0503020204020204" pitchFamily="34" charset="-122"/>
                <a:ea typeface="微软雅黑" panose="020B0503020204020204" pitchFamily="34" charset="-122"/>
              </a:rPr>
              <a:t>，在这种通信链路上没有缓冲区，因而不能暂存任何消息；</a:t>
            </a:r>
          </a:p>
          <a:p>
            <a:pPr lvl="1" eaLnBrk="1" hangingPunct="1">
              <a:lnSpc>
                <a:spcPct val="150000"/>
              </a:lnSpc>
            </a:pPr>
            <a:r>
              <a:rPr kumimoji="1" lang="zh-CN" altLang="en-US" sz="1800" b="1" kern="0" dirty="0">
                <a:latin typeface="微软雅黑" panose="020B0503020204020204" pitchFamily="34" charset="-122"/>
                <a:ea typeface="微软雅黑" panose="020B0503020204020204" pitchFamily="34" charset="-122"/>
              </a:rPr>
              <a:t>  </a:t>
            </a:r>
            <a:r>
              <a:rPr kumimoji="1" lang="en-US" altLang="zh-CN" sz="1800" b="1" kern="0" dirty="0">
                <a:latin typeface="微软雅黑" panose="020B0503020204020204" pitchFamily="34" charset="-122"/>
                <a:ea typeface="微软雅黑" panose="020B0503020204020204" pitchFamily="34" charset="-122"/>
              </a:rPr>
              <a:t>2).</a:t>
            </a:r>
            <a:r>
              <a:rPr kumimoji="1" lang="zh-CN" altLang="en-US" sz="1800" b="1" kern="0" dirty="0">
                <a:solidFill>
                  <a:srgbClr val="C00000"/>
                </a:solidFill>
                <a:latin typeface="微软雅黑" panose="020B0503020204020204" pitchFamily="34" charset="-122"/>
                <a:ea typeface="微软雅黑" panose="020B0503020204020204" pitchFamily="34" charset="-122"/>
              </a:rPr>
              <a:t>有容量通信链路</a:t>
            </a:r>
            <a:r>
              <a:rPr kumimoji="1" lang="zh-CN" altLang="en-US" sz="1800" b="1" kern="0" dirty="0">
                <a:latin typeface="微软雅黑" panose="020B0503020204020204" pitchFamily="34" charset="-122"/>
                <a:ea typeface="微软雅黑" panose="020B0503020204020204" pitchFamily="34" charset="-122"/>
              </a:rPr>
              <a:t>，在这种通信链路上设置了缓冲区，因而能暂存消息，缓冲区数目愈多，通信链路的容量愈大。</a:t>
            </a:r>
          </a:p>
          <a:p>
            <a:pPr lvl="1" eaLnBrk="1" hangingPunct="1">
              <a:lnSpc>
                <a:spcPct val="150000"/>
              </a:lnSpc>
            </a:pPr>
            <a:endParaRPr kumimoji="0" lang="zh-CN" altLang="en-US" sz="2000" kern="0" dirty="0">
              <a:latin typeface="黑体" pitchFamily="2" charset="-122"/>
              <a:ea typeface="黑体" pitchFamily="2" charset="-122"/>
            </a:endParaRPr>
          </a:p>
        </p:txBody>
      </p:sp>
    </p:spTree>
    <p:extLst>
      <p:ext uri="{BB962C8B-B14F-4D97-AF65-F5344CB8AC3E}">
        <p14:creationId xmlns:p14="http://schemas.microsoft.com/office/powerpoint/2010/main" val="28052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 calcmode="lin" valueType="num">
                                      <p:cBhvr additive="base">
                                        <p:cTn id="7"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anim calcmode="lin" valueType="num">
                                      <p:cBhvr additive="base">
                                        <p:cTn id="11"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anim calcmode="lin" valueType="num">
                                      <p:cBhvr additive="base">
                                        <p:cTn id="15"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anim calcmode="lin" valueType="num">
                                      <p:cBhvr additive="base">
                                        <p:cTn id="21"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3">
                                            <p:txEl>
                                              <p:pRg st="5" end="5"/>
                                            </p:txEl>
                                          </p:spTgt>
                                        </p:tgtEl>
                                        <p:attrNameLst>
                                          <p:attrName>style.visibility</p:attrName>
                                        </p:attrNameLst>
                                      </p:cBhvr>
                                      <p:to>
                                        <p:strVal val="visible"/>
                                      </p:to>
                                    </p:set>
                                    <p:anim calcmode="lin" valueType="num">
                                      <p:cBhvr additive="base">
                                        <p:cTn id="25"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
                                            <p:txEl>
                                              <p:pRg st="6" end="6"/>
                                            </p:txEl>
                                          </p:spTgt>
                                        </p:tgtEl>
                                        <p:attrNameLst>
                                          <p:attrName>style.visibility</p:attrName>
                                        </p:attrNameLst>
                                      </p:cBhvr>
                                      <p:to>
                                        <p:strVal val="visible"/>
                                      </p:to>
                                    </p:set>
                                    <p:anim calcmode="lin" valueType="num">
                                      <p:cBhvr additive="base">
                                        <p:cTn id="29"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a:t>
            </a: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65800" y="1942417"/>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5904656"/>
          </a:xfrm>
          <a:prstGeom prst="wedgeRectCallout">
            <a:avLst>
              <a:gd name="adj1" fmla="val -57762"/>
              <a:gd name="adj2" fmla="val -26707"/>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5760" lvl="0" indent="-256032" algn="l" fontAlgn="auto">
              <a:lnSpc>
                <a:spcPct val="150000"/>
              </a:lnSpc>
              <a:spcBef>
                <a:spcPts val="400"/>
              </a:spcBef>
              <a:spcAft>
                <a:spcPts val="0"/>
              </a:spcAft>
              <a:buClr>
                <a:srgbClr val="2DA2BF"/>
              </a:buClr>
              <a:buSzPct val="68000"/>
              <a:buFont typeface="Wingdings 3"/>
              <a:buChar char=""/>
            </a:pPr>
            <a:r>
              <a:rPr lang="zh-CN" altLang="en-US" b="1" dirty="0">
                <a:solidFill>
                  <a:schemeClr val="tx1"/>
                </a:solidFill>
                <a:latin typeface="微软雅黑" panose="020B0503020204020204" pitchFamily="34" charset="-122"/>
                <a:ea typeface="微软雅黑" panose="020B0503020204020204" pitchFamily="34" charset="-122"/>
              </a:rPr>
              <a:t>进程是一个具有一定</a:t>
            </a:r>
            <a:r>
              <a:rPr lang="zh-CN" altLang="en-US" b="1" dirty="0">
                <a:solidFill>
                  <a:srgbClr val="FF0000"/>
                </a:solidFill>
                <a:latin typeface="微软雅黑" panose="020B0503020204020204" pitchFamily="34" charset="-122"/>
                <a:ea typeface="微软雅黑" panose="020B0503020204020204" pitchFamily="34" charset="-122"/>
              </a:rPr>
              <a:t>独立功能的程序</a:t>
            </a:r>
            <a:r>
              <a:rPr lang="zh-CN" altLang="en-US" b="1" dirty="0">
                <a:solidFill>
                  <a:schemeClr val="tx1"/>
                </a:solidFill>
                <a:latin typeface="微软雅黑" panose="020B0503020204020204" pitchFamily="34" charset="-122"/>
                <a:ea typeface="微软雅黑" panose="020B0503020204020204" pitchFamily="34" charset="-122"/>
              </a:rPr>
              <a:t>关于某个</a:t>
            </a:r>
            <a:r>
              <a:rPr lang="zh-CN" altLang="en-US" b="1" dirty="0">
                <a:solidFill>
                  <a:srgbClr val="FF0000"/>
                </a:solidFill>
                <a:latin typeface="微软雅黑" panose="020B0503020204020204" pitchFamily="34" charset="-122"/>
                <a:ea typeface="微软雅黑" panose="020B0503020204020204" pitchFamily="34" charset="-122"/>
              </a:rPr>
              <a:t>数据集合</a:t>
            </a:r>
            <a:r>
              <a:rPr lang="zh-CN" altLang="en-US" b="1" dirty="0">
                <a:solidFill>
                  <a:schemeClr val="tx1"/>
                </a:solidFill>
                <a:latin typeface="微软雅黑" panose="020B0503020204020204" pitchFamily="34" charset="-122"/>
                <a:ea typeface="微软雅黑" panose="020B0503020204020204" pitchFamily="34" charset="-122"/>
              </a:rPr>
              <a:t>的一次可以</a:t>
            </a:r>
            <a:r>
              <a:rPr lang="zh-CN" altLang="en-US" b="1" dirty="0">
                <a:solidFill>
                  <a:srgbClr val="FF0000"/>
                </a:solidFill>
                <a:latin typeface="微软雅黑" panose="020B0503020204020204" pitchFamily="34" charset="-122"/>
                <a:ea typeface="微软雅黑" panose="020B0503020204020204" pitchFamily="34" charset="-122"/>
              </a:rPr>
              <a:t>并发执行</a:t>
            </a:r>
            <a:r>
              <a:rPr lang="zh-CN" altLang="en-US" b="1" dirty="0">
                <a:solidFill>
                  <a:schemeClr val="tx1"/>
                </a:solidFill>
                <a:latin typeface="微软雅黑" panose="020B0503020204020204" pitchFamily="34" charset="-122"/>
                <a:ea typeface="微软雅黑" panose="020B0503020204020204" pitchFamily="34" charset="-122"/>
              </a:rPr>
              <a:t>的运行活动</a:t>
            </a:r>
            <a:endParaRPr kumimoji="0" lang="en-US" altLang="zh-CN" b="1" dirty="0">
              <a:solidFill>
                <a:schemeClr val="tx1"/>
              </a:solidFill>
              <a:latin typeface="微软雅黑" panose="020B0503020204020204" pitchFamily="34" charset="-122"/>
              <a:ea typeface="微软雅黑" panose="020B0503020204020204" pitchFamily="34" charset="-122"/>
            </a:endParaRPr>
          </a:p>
          <a:p>
            <a:pPr marL="365760" lvl="0" indent="-256032" algn="l" fontAlgn="auto">
              <a:lnSpc>
                <a:spcPct val="150000"/>
              </a:lnSpc>
              <a:spcBef>
                <a:spcPts val="400"/>
              </a:spcBef>
              <a:spcAft>
                <a:spcPts val="0"/>
              </a:spcAft>
              <a:buClr>
                <a:srgbClr val="2DA2BF"/>
              </a:buClr>
              <a:buSzPct val="68000"/>
              <a:buFont typeface="Wingdings 3"/>
              <a:buChar char=""/>
            </a:pPr>
            <a:r>
              <a:rPr lang="zh-CN" altLang="en-US" b="1" dirty="0">
                <a:solidFill>
                  <a:schemeClr val="tx1"/>
                </a:solidFill>
                <a:latin typeface="微软雅黑" panose="020B0503020204020204" pitchFamily="34" charset="-122"/>
                <a:ea typeface="微软雅黑" panose="020B0503020204020204" pitchFamily="34" charset="-122"/>
              </a:rPr>
              <a:t>进程是程序在一个数据集合上运行的过程，它是系统进行</a:t>
            </a:r>
            <a:r>
              <a:rPr lang="zh-CN" altLang="en-US" b="1" dirty="0">
                <a:solidFill>
                  <a:srgbClr val="FF0000"/>
                </a:solidFill>
                <a:latin typeface="微软雅黑" panose="020B0503020204020204" pitchFamily="34" charset="-122"/>
                <a:ea typeface="微软雅黑" panose="020B0503020204020204" pitchFamily="34" charset="-122"/>
              </a:rPr>
              <a:t>资源分配和调度</a:t>
            </a:r>
            <a:r>
              <a:rPr lang="zh-CN" altLang="en-US" b="1" dirty="0">
                <a:solidFill>
                  <a:schemeClr val="tx1"/>
                </a:solidFill>
                <a:latin typeface="微软雅黑" panose="020B0503020204020204" pitchFamily="34" charset="-122"/>
                <a:ea typeface="微软雅黑" panose="020B0503020204020204" pitchFamily="34" charset="-122"/>
              </a:rPr>
              <a:t>的一个</a:t>
            </a:r>
            <a:r>
              <a:rPr lang="zh-CN" altLang="en-US" b="1" dirty="0">
                <a:solidFill>
                  <a:srgbClr val="FF0000"/>
                </a:solidFill>
                <a:latin typeface="微软雅黑" panose="020B0503020204020204" pitchFamily="34" charset="-122"/>
                <a:ea typeface="微软雅黑" panose="020B0503020204020204" pitchFamily="34" charset="-122"/>
              </a:rPr>
              <a:t>独立单位</a:t>
            </a:r>
            <a:endParaRPr lang="en-US" altLang="zh-CN" b="1" dirty="0">
              <a:solidFill>
                <a:srgbClr val="FF0000"/>
              </a:solidFill>
              <a:latin typeface="微软雅黑" panose="020B0503020204020204" pitchFamily="34" charset="-122"/>
              <a:ea typeface="微软雅黑" panose="020B0503020204020204" pitchFamily="34" charset="-122"/>
            </a:endParaRPr>
          </a:p>
          <a:p>
            <a:pPr marL="365760" lvl="0" indent="-256032" algn="l" fontAlgn="auto">
              <a:lnSpc>
                <a:spcPct val="150000"/>
              </a:lnSpc>
              <a:spcBef>
                <a:spcPts val="400"/>
              </a:spcBef>
              <a:spcAft>
                <a:spcPts val="0"/>
              </a:spcAft>
              <a:buClr>
                <a:srgbClr val="2DA2BF"/>
              </a:buClr>
              <a:buSzPct val="68000"/>
              <a:buFont typeface="Wingdings 3"/>
              <a:buChar char=""/>
            </a:pPr>
            <a:r>
              <a:rPr lang="zh-CN" altLang="en-US" b="1" dirty="0">
                <a:solidFill>
                  <a:schemeClr val="tx1"/>
                </a:solidFill>
                <a:latin typeface="微软雅黑" panose="020B0503020204020204" pitchFamily="34" charset="-122"/>
                <a:ea typeface="微软雅黑" panose="020B0503020204020204" pitchFamily="34" charset="-122"/>
              </a:rPr>
              <a:t>进程是</a:t>
            </a:r>
            <a:r>
              <a:rPr lang="zh-CN" altLang="en-US" b="1" dirty="0">
                <a:solidFill>
                  <a:srgbClr val="FF0000"/>
                </a:solidFill>
                <a:latin typeface="微软雅黑" panose="020B0503020204020204" pitchFamily="34" charset="-122"/>
                <a:ea typeface="微软雅黑" panose="020B0503020204020204" pitchFamily="34" charset="-122"/>
              </a:rPr>
              <a:t>程序</a:t>
            </a:r>
            <a:r>
              <a:rPr lang="zh-CN" altLang="en-US" b="1" dirty="0">
                <a:solidFill>
                  <a:schemeClr val="tx1"/>
                </a:solidFill>
                <a:latin typeface="微软雅黑" panose="020B0503020204020204" pitchFamily="34" charset="-122"/>
                <a:ea typeface="微软雅黑" panose="020B0503020204020204" pitchFamily="34" charset="-122"/>
              </a:rPr>
              <a:t>的一次执行</a:t>
            </a:r>
          </a:p>
        </p:txBody>
      </p:sp>
      <p:pic>
        <p:nvPicPr>
          <p:cNvPr id="16" name="图片 15"/>
          <p:cNvPicPr>
            <a:picLocks noChangeAspect="1"/>
          </p:cNvPicPr>
          <p:nvPr/>
        </p:nvPicPr>
        <p:blipFill>
          <a:blip r:embed="rId2"/>
          <a:stretch>
            <a:fillRect/>
          </a:stretch>
        </p:blipFill>
        <p:spPr>
          <a:xfrm>
            <a:off x="15569" y="3696357"/>
            <a:ext cx="2098817" cy="1532844"/>
          </a:xfrm>
          <a:prstGeom prst="rect">
            <a:avLst/>
          </a:prstGeom>
        </p:spPr>
      </p:pic>
      <p:pic>
        <p:nvPicPr>
          <p:cNvPr id="17" name="Picture 4" descr="http://t1.baidu.com/it/u=2471761633,1955407650&amp;fm=21&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340" y="5355622"/>
            <a:ext cx="2143125"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92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剪去单角的矩形 3"/>
          <p:cNvSpPr/>
          <p:nvPr/>
        </p:nvSpPr>
        <p:spPr>
          <a:xfrm>
            <a:off x="12934" y="745330"/>
            <a:ext cx="298782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共享存储器系统</a:t>
            </a:r>
          </a:p>
        </p:txBody>
      </p:sp>
      <p:sp>
        <p:nvSpPr>
          <p:cNvPr id="5" name="剪去单角的矩形 4"/>
          <p:cNvSpPr/>
          <p:nvPr/>
        </p:nvSpPr>
        <p:spPr>
          <a:xfrm>
            <a:off x="2987823" y="722584"/>
            <a:ext cx="316835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管道通信</a:t>
            </a:r>
          </a:p>
        </p:txBody>
      </p:sp>
      <p:sp>
        <p:nvSpPr>
          <p:cNvPr id="6" name="剪去单角的矩形 5"/>
          <p:cNvSpPr/>
          <p:nvPr/>
        </p:nvSpPr>
        <p:spPr>
          <a:xfrm>
            <a:off x="6156177" y="722584"/>
            <a:ext cx="298782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消息传递系统</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1759" y="29489"/>
            <a:ext cx="9384777" cy="646331"/>
          </a:xfrm>
          <a:prstGeom prst="rect">
            <a:avLst/>
          </a:prstGeom>
          <a:noFill/>
          <a:ln w="9525">
            <a:noFill/>
            <a:miter lim="800000"/>
            <a:headEnd/>
            <a:tailEnd/>
          </a:ln>
        </p:spPr>
        <p:txBody>
          <a:bodyPr/>
          <a:lstStyle/>
          <a:p>
            <a:r>
              <a:rPr lang="zh-CN" altLang="en-US" sz="3200" b="1" dirty="0">
                <a:solidFill>
                  <a:schemeClr val="tx1"/>
                </a:solidFill>
                <a:latin typeface="微软雅黑" panose="020B0503020204020204" pitchFamily="34" charset="-122"/>
                <a:ea typeface="微软雅黑" panose="020B0503020204020204" pitchFamily="34" charset="-122"/>
              </a:rPr>
              <a:t>进程通信（</a:t>
            </a:r>
            <a:r>
              <a:rPr lang="en-US" altLang="zh-CN" sz="3200" b="1" dirty="0">
                <a:solidFill>
                  <a:schemeClr val="tx1"/>
                </a:solidFill>
                <a:latin typeface="微软雅黑" panose="020B0503020204020204" pitchFamily="34" charset="-122"/>
                <a:ea typeface="微软雅黑" panose="020B0503020204020204" pitchFamily="34" charset="-122"/>
              </a:rPr>
              <a:t>Inter-Process Communication</a:t>
            </a:r>
            <a:r>
              <a:rPr lang="zh-CN" altLang="en-US" sz="3600" b="1" dirty="0">
                <a:solidFill>
                  <a:schemeClr val="tx1"/>
                </a:solidFill>
                <a:latin typeface="微软雅黑" panose="020B0503020204020204" pitchFamily="34" charset="-122"/>
                <a:ea typeface="微软雅黑" panose="020B0503020204020204" pitchFamily="34" charset="-122"/>
              </a:rPr>
              <a:t>）</a:t>
            </a:r>
          </a:p>
        </p:txBody>
      </p:sp>
      <p:grpSp>
        <p:nvGrpSpPr>
          <p:cNvPr id="2" name="组合 1"/>
          <p:cNvGrpSpPr/>
          <p:nvPr/>
        </p:nvGrpSpPr>
        <p:grpSpPr>
          <a:xfrm>
            <a:off x="11758" y="1318896"/>
            <a:ext cx="9132243" cy="309904"/>
            <a:chOff x="11758" y="1318896"/>
            <a:chExt cx="9132243" cy="504056"/>
          </a:xfrm>
        </p:grpSpPr>
        <p:sp>
          <p:nvSpPr>
            <p:cNvPr id="7" name="剪去单角的矩形 6"/>
            <p:cNvSpPr/>
            <p:nvPr/>
          </p:nvSpPr>
          <p:spPr>
            <a:xfrm>
              <a:off x="11758" y="1318896"/>
              <a:ext cx="4560239"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直接消息传递系统</a:t>
              </a:r>
            </a:p>
          </p:txBody>
        </p:sp>
        <p:sp>
          <p:nvSpPr>
            <p:cNvPr id="8" name="剪去单角的矩形 7"/>
            <p:cNvSpPr/>
            <p:nvPr/>
          </p:nvSpPr>
          <p:spPr>
            <a:xfrm>
              <a:off x="4571999" y="1318896"/>
              <a:ext cx="4572002"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信箱通信（间接消息传递系统）</a:t>
              </a:r>
            </a:p>
          </p:txBody>
        </p:sp>
      </p:grpSp>
      <p:graphicFrame>
        <p:nvGraphicFramePr>
          <p:cNvPr id="10" name="表格 9"/>
          <p:cNvGraphicFramePr>
            <a:graphicFrameLocks noGrp="1"/>
          </p:cNvGraphicFramePr>
          <p:nvPr>
            <p:extLst/>
          </p:nvPr>
        </p:nvGraphicFramePr>
        <p:xfrm>
          <a:off x="11756" y="1803596"/>
          <a:ext cx="2400004" cy="1249680"/>
        </p:xfrm>
        <a:graphic>
          <a:graphicData uri="http://schemas.openxmlformats.org/drawingml/2006/table">
            <a:tbl>
              <a:tblPr>
                <a:tableStyleId>{5C22544A-7EE6-4342-B048-85BDC9FD1C3A}</a:tableStyleId>
              </a:tblPr>
              <a:tblGrid>
                <a:gridCol w="258586">
                  <a:extLst>
                    <a:ext uri="{9D8B030D-6E8A-4147-A177-3AD203B41FA5}">
                      <a16:colId xmlns:a16="http://schemas.microsoft.com/office/drawing/2014/main" val="20000"/>
                    </a:ext>
                  </a:extLst>
                </a:gridCol>
                <a:gridCol w="2141418">
                  <a:extLst>
                    <a:ext uri="{9D8B030D-6E8A-4147-A177-3AD203B41FA5}">
                      <a16:colId xmlns:a16="http://schemas.microsoft.com/office/drawing/2014/main" val="20001"/>
                    </a:ext>
                  </a:extLst>
                </a:gridCol>
              </a:tblGrid>
              <a:tr h="182880">
                <a:tc>
                  <a:txBody>
                    <a:bodyPr/>
                    <a:lstStyle/>
                    <a:p>
                      <a:pPr algn="r" fontAlgn="ctr"/>
                      <a:r>
                        <a:rPr lang="en-US" altLang="zh-CN" sz="20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直接通信原语</a:t>
                      </a:r>
                    </a:p>
                  </a:txBody>
                  <a:tcPr marL="7620" marR="7620" marT="7620" marB="0" anchor="ctr">
                    <a:solidFill>
                      <a:schemeClr val="accent4">
                        <a:lumMod val="75000"/>
                      </a:schemeClr>
                    </a:solidFill>
                  </a:tcPr>
                </a:tc>
                <a:extLst>
                  <a:ext uri="{0D108BD9-81ED-4DB2-BD59-A6C34878D82A}">
                    <a16:rowId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消息的格式</a:t>
                      </a:r>
                    </a:p>
                  </a:txBody>
                  <a:tcPr marL="7620" marR="7620" marT="7620" marB="0" anchor="ctr">
                    <a:solidFill>
                      <a:schemeClr val="accent4">
                        <a:lumMod val="75000"/>
                      </a:schemeClr>
                    </a:solidFill>
                  </a:tcPr>
                </a:tc>
                <a:extLst>
                  <a:ext uri="{0D108BD9-81ED-4DB2-BD59-A6C34878D82A}">
                    <a16:rowId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进程同步方式</a:t>
                      </a:r>
                    </a:p>
                  </a:txBody>
                  <a:tcPr marL="7620" marR="7620" marT="7620" marB="0" anchor="ctr">
                    <a:solidFill>
                      <a:schemeClr val="accent4">
                        <a:lumMod val="75000"/>
                      </a:schemeClr>
                    </a:solidFill>
                  </a:tcPr>
                </a:tc>
                <a:extLst>
                  <a:ext uri="{0D108BD9-81ED-4DB2-BD59-A6C34878D82A}">
                    <a16:rowId xmlns:a16="http://schemas.microsoft.com/office/drawing/2014/main" val="10003"/>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rgbClr val="7030A0"/>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通信链路</a:t>
                      </a:r>
                    </a:p>
                  </a:txBody>
                  <a:tcPr marL="7620" marR="7620" marT="7620" marB="0" anchor="ctr">
                    <a:solidFill>
                      <a:srgbClr val="7030A0"/>
                    </a:solidFill>
                  </a:tcPr>
                </a:tc>
                <a:extLst>
                  <a:ext uri="{0D108BD9-81ED-4DB2-BD59-A6C34878D82A}">
                    <a16:rowId xmlns:a16="http://schemas.microsoft.com/office/drawing/2014/main" val="10004"/>
                  </a:ext>
                </a:extLst>
              </a:tr>
            </a:tbl>
          </a:graphicData>
        </a:graphic>
      </p:graphicFrame>
      <p:sp>
        <p:nvSpPr>
          <p:cNvPr id="14" name="Text Box 4"/>
          <p:cNvSpPr txBox="1">
            <a:spLocks noChangeArrowheads="1"/>
          </p:cNvSpPr>
          <p:nvPr/>
        </p:nvSpPr>
        <p:spPr bwMode="auto">
          <a:xfrm>
            <a:off x="3923928" y="1965674"/>
            <a:ext cx="4032250" cy="4554538"/>
          </a:xfrm>
          <a:prstGeom prst="rect">
            <a:avLst/>
          </a:prstGeom>
          <a:noFill/>
          <a:ln w="9525">
            <a:noFill/>
            <a:miter lim="800000"/>
            <a:headEnd/>
            <a:tailEnd/>
          </a:ln>
        </p:spPr>
        <p:txBody>
          <a:bodyPr>
            <a:spAutoFit/>
          </a:bodyPr>
          <a:lstStyle/>
          <a:p>
            <a:pPr algn="just">
              <a:lnSpc>
                <a:spcPct val="150000"/>
              </a:lnSpc>
              <a:spcBef>
                <a:spcPct val="50000"/>
              </a:spcBef>
              <a:buFont typeface="Wingdings" pitchFamily="2" charset="2"/>
              <a:buChar char="u"/>
            </a:pPr>
            <a:r>
              <a:rPr lang="zh-CN" altLang="en-US" sz="2000" b="1" dirty="0">
                <a:solidFill>
                  <a:schemeClr val="tx1"/>
                </a:solidFill>
                <a:latin typeface="微软雅黑" panose="020B0503020204020204" pitchFamily="34" charset="-122"/>
                <a:ea typeface="微软雅黑" panose="020B0503020204020204" pitchFamily="34" charset="-122"/>
              </a:rPr>
              <a:t> 利用直接通信原语，来解决生产者</a:t>
            </a:r>
            <a:r>
              <a:rPr lang="en-US" altLang="zh-CN" sz="2000" b="1" dirty="0">
                <a:solidFill>
                  <a:schemeClr val="tx1"/>
                </a:solidFill>
                <a:latin typeface="微软雅黑" panose="020B0503020204020204" pitchFamily="34" charset="-122"/>
                <a:ea typeface="微软雅黑" panose="020B0503020204020204" pitchFamily="34" charset="-122"/>
              </a:rPr>
              <a:t>-</a:t>
            </a:r>
            <a:r>
              <a:rPr lang="zh-CN" altLang="en-US" sz="2000" b="1" dirty="0">
                <a:solidFill>
                  <a:schemeClr val="tx1"/>
                </a:solidFill>
                <a:latin typeface="微软雅黑" panose="020B0503020204020204" pitchFamily="34" charset="-122"/>
                <a:ea typeface="微软雅黑" panose="020B0503020204020204" pitchFamily="34" charset="-122"/>
              </a:rPr>
              <a:t>消费者问题。</a:t>
            </a:r>
          </a:p>
          <a:p>
            <a:pPr algn="just">
              <a:lnSpc>
                <a:spcPct val="150000"/>
              </a:lnSpc>
              <a:spcBef>
                <a:spcPct val="50000"/>
              </a:spcBef>
              <a:buFont typeface="Wingdings" pitchFamily="2" charset="2"/>
              <a:buChar char="u"/>
            </a:pPr>
            <a:r>
              <a:rPr lang="zh-CN" altLang="en-US" sz="2000" b="1" dirty="0">
                <a:solidFill>
                  <a:schemeClr val="tx1"/>
                </a:solidFill>
                <a:latin typeface="微软雅黑" panose="020B0503020204020204" pitchFamily="34" charset="-122"/>
                <a:ea typeface="微软雅黑" panose="020B0503020204020204" pitchFamily="34" charset="-122"/>
              </a:rPr>
              <a:t> 当生产者生产出一个产品</a:t>
            </a:r>
            <a:r>
              <a:rPr lang="en-US" altLang="zh-CN" sz="2000" b="1" dirty="0">
                <a:solidFill>
                  <a:schemeClr val="tx1"/>
                </a:solidFill>
                <a:latin typeface="微软雅黑" panose="020B0503020204020204" pitchFamily="34" charset="-122"/>
                <a:ea typeface="微软雅黑" panose="020B0503020204020204" pitchFamily="34" charset="-122"/>
              </a:rPr>
              <a:t>(</a:t>
            </a:r>
            <a:r>
              <a:rPr lang="zh-CN" altLang="en-US" sz="2000" b="1" dirty="0">
                <a:solidFill>
                  <a:schemeClr val="tx1"/>
                </a:solidFill>
                <a:latin typeface="微软雅黑" panose="020B0503020204020204" pitchFamily="34" charset="-122"/>
                <a:ea typeface="微软雅黑" panose="020B0503020204020204" pitchFamily="34" charset="-122"/>
              </a:rPr>
              <a:t>消息</a:t>
            </a:r>
            <a:r>
              <a:rPr lang="en-US" altLang="zh-CN" sz="2000" b="1" dirty="0">
                <a:solidFill>
                  <a:schemeClr val="tx1"/>
                </a:solidFill>
                <a:latin typeface="微软雅黑" panose="020B0503020204020204" pitchFamily="34" charset="-122"/>
                <a:ea typeface="微软雅黑" panose="020B0503020204020204" pitchFamily="34" charset="-122"/>
              </a:rPr>
              <a:t>)</a:t>
            </a:r>
            <a:r>
              <a:rPr lang="zh-CN" altLang="en-US" sz="2000" b="1" dirty="0">
                <a:solidFill>
                  <a:schemeClr val="tx1"/>
                </a:solidFill>
                <a:latin typeface="微软雅黑" panose="020B0503020204020204" pitchFamily="34" charset="-122"/>
                <a:ea typeface="微软雅黑" panose="020B0503020204020204" pitchFamily="34" charset="-122"/>
              </a:rPr>
              <a:t>后，便用</a:t>
            </a:r>
            <a:r>
              <a:rPr lang="en-US" altLang="zh-CN" sz="2000" b="1" dirty="0">
                <a:solidFill>
                  <a:schemeClr val="tx1"/>
                </a:solidFill>
                <a:latin typeface="微软雅黑" panose="020B0503020204020204" pitchFamily="34" charset="-122"/>
                <a:ea typeface="微软雅黑" panose="020B0503020204020204" pitchFamily="34" charset="-122"/>
              </a:rPr>
              <a:t>Send</a:t>
            </a:r>
            <a:r>
              <a:rPr lang="zh-CN" altLang="en-US" sz="2000" b="1" dirty="0">
                <a:solidFill>
                  <a:schemeClr val="tx1"/>
                </a:solidFill>
                <a:latin typeface="微软雅黑" panose="020B0503020204020204" pitchFamily="34" charset="-122"/>
                <a:ea typeface="微软雅黑" panose="020B0503020204020204" pitchFamily="34" charset="-122"/>
              </a:rPr>
              <a:t>原语将消息发送给消费者进程；而消费者进程则利用</a:t>
            </a:r>
            <a:r>
              <a:rPr lang="en-US" altLang="zh-CN" sz="2000" b="1" dirty="0">
                <a:solidFill>
                  <a:schemeClr val="tx1"/>
                </a:solidFill>
                <a:latin typeface="微软雅黑" panose="020B0503020204020204" pitchFamily="34" charset="-122"/>
                <a:ea typeface="微软雅黑" panose="020B0503020204020204" pitchFamily="34" charset="-122"/>
              </a:rPr>
              <a:t>Receive</a:t>
            </a:r>
            <a:r>
              <a:rPr lang="zh-CN" altLang="en-US" sz="2000" b="1" dirty="0">
                <a:solidFill>
                  <a:schemeClr val="tx1"/>
                </a:solidFill>
                <a:latin typeface="微软雅黑" panose="020B0503020204020204" pitchFamily="34" charset="-122"/>
                <a:ea typeface="微软雅黑" panose="020B0503020204020204" pitchFamily="34" charset="-122"/>
              </a:rPr>
              <a:t>原语来得到一个消息。</a:t>
            </a:r>
          </a:p>
          <a:p>
            <a:pPr algn="just">
              <a:lnSpc>
                <a:spcPct val="150000"/>
              </a:lnSpc>
              <a:spcBef>
                <a:spcPct val="50000"/>
              </a:spcBef>
              <a:buFont typeface="Wingdings" pitchFamily="2" charset="2"/>
              <a:buChar char="u"/>
            </a:pPr>
            <a:r>
              <a:rPr lang="zh-CN" altLang="en-US" sz="2000" b="1" dirty="0">
                <a:solidFill>
                  <a:schemeClr val="tx1"/>
                </a:solidFill>
                <a:latin typeface="微软雅黑" panose="020B0503020204020204" pitchFamily="34" charset="-122"/>
                <a:ea typeface="微软雅黑" panose="020B0503020204020204" pitchFamily="34" charset="-122"/>
              </a:rPr>
              <a:t> 如果消息尚未生产出来，消费者必须等待，直至生产者进程将消息发送过来。</a:t>
            </a:r>
          </a:p>
        </p:txBody>
      </p:sp>
      <p:sp>
        <p:nvSpPr>
          <p:cNvPr id="15" name="Text Box 5"/>
          <p:cNvSpPr txBox="1">
            <a:spLocks noChangeArrowheads="1"/>
          </p:cNvSpPr>
          <p:nvPr/>
        </p:nvSpPr>
        <p:spPr bwMode="auto">
          <a:xfrm>
            <a:off x="107504" y="3228072"/>
            <a:ext cx="3421129" cy="3477875"/>
          </a:xfrm>
          <a:prstGeom prst="rect">
            <a:avLst/>
          </a:prstGeom>
          <a:solidFill>
            <a:schemeClr val="bg2">
              <a:lumMod val="20000"/>
              <a:lumOff val="80000"/>
            </a:schemeClr>
          </a:solid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rPr>
              <a:t> </a:t>
            </a:r>
            <a:r>
              <a:rPr kumimoji="0" lang="en-US" altLang="zh-CN" sz="2000" b="1" i="0" u="none" strike="noStrike" kern="0" cap="none" spc="0" normalizeH="0" baseline="0" noProof="0" dirty="0">
                <a:ln>
                  <a:noFill/>
                </a:ln>
                <a:solidFill>
                  <a:srgbClr val="000000"/>
                </a:solidFill>
                <a:effectLst/>
                <a:uLnTx/>
                <a:uFillTx/>
              </a:rPr>
              <a:t>repeat</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rPr>
              <a:t>      </a:t>
            </a:r>
            <a:r>
              <a:rPr kumimoji="0" lang="en-US" altLang="zh-CN" sz="2000" b="1" i="0" u="none" strike="noStrike" kern="0" cap="none" spc="0" normalizeH="0" baseline="0" noProof="0" dirty="0">
                <a:ln>
                  <a:noFill/>
                </a:ln>
                <a:solidFill>
                  <a:srgbClr val="000000"/>
                </a:solidFill>
                <a:effectLst/>
                <a:uLnTx/>
                <a:uFillTx/>
                <a:latin typeface="Courier New" pitchFamily="49" charset="0"/>
              </a:rPr>
              <a:t>…</a:t>
            </a:r>
            <a:endParaRPr kumimoji="0" lang="en-US" altLang="zh-CN" sz="2000" b="1" i="0" u="none" strike="noStrike" kern="0" cap="none" spc="0" normalizeH="0" baseline="0" noProof="0" dirty="0">
              <a:ln>
                <a:noFill/>
              </a:ln>
              <a:solidFill>
                <a:srgbClr val="000000"/>
              </a:solidFill>
              <a:effectLst/>
              <a:uLnTx/>
              <a:uFillTx/>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rPr>
              <a:t>     produce an item in </a:t>
            </a:r>
            <a:r>
              <a:rPr kumimoji="0" lang="en-US" altLang="zh-CN" sz="2000" b="1" i="0" u="none" strike="noStrike" kern="0" cap="none" spc="0" normalizeH="0" baseline="0" noProof="0" dirty="0" err="1">
                <a:ln>
                  <a:noFill/>
                </a:ln>
                <a:solidFill>
                  <a:srgbClr val="000000"/>
                </a:solidFill>
                <a:effectLst/>
                <a:uLnTx/>
                <a:uFillTx/>
              </a:rPr>
              <a:t>nextp</a:t>
            </a:r>
            <a:r>
              <a:rPr kumimoji="0" lang="en-US" altLang="zh-CN" sz="2000" b="1" i="0" u="none" strike="noStrike" kern="0" cap="none" spc="0" normalizeH="0" baseline="0" noProof="0" dirty="0">
                <a:ln>
                  <a:noFill/>
                </a:ln>
                <a:solidFill>
                  <a:srgbClr val="000000"/>
                </a:solidFill>
                <a:effectLst/>
                <a:uLnTx/>
                <a:uFillTx/>
              </a:rPr>
              <a:t>;</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rPr>
              <a:t>      </a:t>
            </a:r>
            <a:r>
              <a:rPr kumimoji="0" lang="en-US" altLang="zh-CN" sz="2000" b="1" i="0" u="none" strike="noStrike" kern="0" cap="none" spc="0" normalizeH="0" baseline="0" noProof="0" dirty="0">
                <a:ln>
                  <a:noFill/>
                </a:ln>
                <a:solidFill>
                  <a:srgbClr val="000000"/>
                </a:solidFill>
                <a:effectLst/>
                <a:uLnTx/>
                <a:uFillTx/>
                <a:latin typeface="Courier New" pitchFamily="49" charset="0"/>
              </a:rPr>
              <a:t>…</a:t>
            </a:r>
            <a:endParaRPr kumimoji="0" lang="en-US" altLang="zh-CN" sz="2000" b="1" i="0" u="none" strike="noStrike" kern="0" cap="none" spc="0" normalizeH="0" baseline="0" noProof="0" dirty="0">
              <a:ln>
                <a:noFill/>
              </a:ln>
              <a:solidFill>
                <a:srgbClr val="000000"/>
              </a:solidFill>
              <a:effectLst/>
              <a:uLnTx/>
              <a:uFillTx/>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rPr>
              <a:t>     </a:t>
            </a:r>
            <a:r>
              <a:rPr kumimoji="0" lang="en-US" altLang="zh-CN" sz="2000" b="1" i="0" u="none" strike="noStrike" kern="0" cap="none" spc="0" normalizeH="0" baseline="0" noProof="0" dirty="0">
                <a:ln>
                  <a:noFill/>
                </a:ln>
                <a:solidFill>
                  <a:srgbClr val="FF0000"/>
                </a:solidFill>
                <a:effectLst/>
                <a:uLnTx/>
                <a:uFillTx/>
              </a:rPr>
              <a:t>send(consumer, </a:t>
            </a:r>
            <a:r>
              <a:rPr kumimoji="0" lang="en-US" altLang="zh-CN" sz="2000" b="1" i="0" u="none" strike="noStrike" kern="0" cap="none" spc="0" normalizeH="0" baseline="0" noProof="0" dirty="0" err="1">
                <a:ln>
                  <a:noFill/>
                </a:ln>
                <a:solidFill>
                  <a:srgbClr val="FF0000"/>
                </a:solidFill>
                <a:effectLst/>
                <a:uLnTx/>
                <a:uFillTx/>
              </a:rPr>
              <a:t>nextp</a:t>
            </a:r>
            <a:r>
              <a:rPr kumimoji="0" lang="en-US" altLang="zh-CN" sz="2000" b="1" i="0" u="none" strike="noStrike" kern="0" cap="none" spc="0" normalizeH="0" baseline="0" noProof="0" dirty="0">
                <a:ln>
                  <a:noFill/>
                </a:ln>
                <a:solidFill>
                  <a:srgbClr val="FF0000"/>
                </a:solidFill>
                <a:effectLst/>
                <a:uLnTx/>
                <a:uFillTx/>
              </a:rPr>
              <a:t>);</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rPr>
              <a:t>   until false;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rPr>
              <a:t>repeat</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rPr>
              <a:t>     </a:t>
            </a:r>
            <a:r>
              <a:rPr kumimoji="0" lang="en-US" altLang="zh-CN" sz="2000" b="1" i="0" u="none" strike="noStrike" kern="0" cap="none" spc="0" normalizeH="0" baseline="0" noProof="0" dirty="0">
                <a:ln>
                  <a:noFill/>
                </a:ln>
                <a:solidFill>
                  <a:srgbClr val="FF0000"/>
                </a:solidFill>
                <a:effectLst/>
                <a:uLnTx/>
                <a:uFillTx/>
              </a:rPr>
              <a:t>receive(producer, </a:t>
            </a:r>
            <a:r>
              <a:rPr kumimoji="0" lang="en-US" altLang="zh-CN" sz="2000" b="1" i="0" u="none" strike="noStrike" kern="0" cap="none" spc="0" normalizeH="0" baseline="0" noProof="0" dirty="0" err="1">
                <a:ln>
                  <a:noFill/>
                </a:ln>
                <a:solidFill>
                  <a:srgbClr val="FF0000"/>
                </a:solidFill>
                <a:effectLst/>
                <a:uLnTx/>
                <a:uFillTx/>
              </a:rPr>
              <a:t>nextc</a:t>
            </a:r>
            <a:r>
              <a:rPr kumimoji="0" lang="en-US" altLang="zh-CN" sz="2000" b="1" i="0" u="none" strike="noStrike" kern="0" cap="none" spc="0" normalizeH="0" baseline="0" noProof="0" dirty="0">
                <a:ln>
                  <a:noFill/>
                </a:ln>
                <a:solidFill>
                  <a:srgbClr val="FF0000"/>
                </a:solidFill>
                <a:effectLst/>
                <a:uLnTx/>
                <a:uFillTx/>
              </a:rPr>
              <a:t>);</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rPr>
              <a:t>      </a:t>
            </a:r>
            <a:r>
              <a:rPr kumimoji="0" lang="en-US" altLang="zh-CN" sz="2000" b="1" i="0" u="none" strike="noStrike" kern="0" cap="none" spc="0" normalizeH="0" baseline="0" noProof="0" dirty="0">
                <a:ln>
                  <a:noFill/>
                </a:ln>
                <a:solidFill>
                  <a:srgbClr val="000000"/>
                </a:solidFill>
                <a:effectLst/>
                <a:uLnTx/>
                <a:uFillTx/>
                <a:latin typeface="Courier New" pitchFamily="49" charset="0"/>
              </a:rPr>
              <a:t>…</a:t>
            </a:r>
            <a:endParaRPr kumimoji="0" lang="en-US" altLang="zh-CN" sz="2000" b="1" i="0" u="none" strike="noStrike" kern="0" cap="none" spc="0" normalizeH="0" baseline="0" noProof="0" dirty="0">
              <a:ln>
                <a:noFill/>
              </a:ln>
              <a:solidFill>
                <a:srgbClr val="000000"/>
              </a:solidFill>
              <a:effectLst/>
              <a:uLnTx/>
              <a:uFillTx/>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rPr>
              <a:t>     consume the item in </a:t>
            </a:r>
            <a:r>
              <a:rPr kumimoji="0" lang="en-US" altLang="zh-CN" sz="2000" b="1" i="0" u="none" strike="noStrike" kern="0" cap="none" spc="0" normalizeH="0" baseline="0" noProof="0" dirty="0" err="1">
                <a:ln>
                  <a:noFill/>
                </a:ln>
                <a:solidFill>
                  <a:srgbClr val="000000"/>
                </a:solidFill>
                <a:effectLst/>
                <a:uLnTx/>
                <a:uFillTx/>
              </a:rPr>
              <a:t>nextc</a:t>
            </a:r>
            <a:r>
              <a:rPr kumimoji="0" lang="en-US" altLang="zh-CN" sz="2000" b="1" i="0" u="none" strike="noStrike" kern="0" cap="none" spc="0" normalizeH="0" baseline="0" noProof="0" dirty="0">
                <a:ln>
                  <a:noFill/>
                </a:ln>
                <a:solidFill>
                  <a:srgbClr val="000000"/>
                </a:solidFill>
                <a:effectLst/>
                <a:uLnTx/>
                <a:uFillTx/>
              </a:rPr>
              <a:t>;</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rPr>
              <a:t>  until false; </a:t>
            </a:r>
          </a:p>
        </p:txBody>
      </p:sp>
    </p:spTree>
    <p:extLst>
      <p:ext uri="{BB962C8B-B14F-4D97-AF65-F5344CB8AC3E}">
        <p14:creationId xmlns:p14="http://schemas.microsoft.com/office/powerpoint/2010/main" val="23282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 calcmode="lin" valueType="num">
                                      <p:cBhvr additive="base">
                                        <p:cTn id="7" dur="500" fill="hold"/>
                                        <p:tgtEl>
                                          <p:spTgt spid="15">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xEl>
                                              <p:pRg st="7" end="7"/>
                                            </p:txEl>
                                          </p:spTgt>
                                        </p:tgtEl>
                                        <p:attrNameLst>
                                          <p:attrName>style.visibility</p:attrName>
                                        </p:attrNameLst>
                                      </p:cBhvr>
                                      <p:to>
                                        <p:strVal val="visible"/>
                                      </p:to>
                                    </p:set>
                                    <p:anim calcmode="lin" valueType="num">
                                      <p:cBhvr additive="base">
                                        <p:cTn id="13" dur="500" fill="hold"/>
                                        <p:tgtEl>
                                          <p:spTgt spid="15">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剪去单角的矩形 3"/>
          <p:cNvSpPr/>
          <p:nvPr/>
        </p:nvSpPr>
        <p:spPr>
          <a:xfrm>
            <a:off x="12934" y="745330"/>
            <a:ext cx="298782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共享存储器系统</a:t>
            </a:r>
          </a:p>
        </p:txBody>
      </p:sp>
      <p:sp>
        <p:nvSpPr>
          <p:cNvPr id="5" name="剪去单角的矩形 4"/>
          <p:cNvSpPr/>
          <p:nvPr/>
        </p:nvSpPr>
        <p:spPr>
          <a:xfrm>
            <a:off x="2987823" y="722584"/>
            <a:ext cx="316835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管道通信</a:t>
            </a:r>
          </a:p>
        </p:txBody>
      </p:sp>
      <p:sp>
        <p:nvSpPr>
          <p:cNvPr id="6" name="剪去单角的矩形 5"/>
          <p:cNvSpPr/>
          <p:nvPr/>
        </p:nvSpPr>
        <p:spPr>
          <a:xfrm>
            <a:off x="6156177" y="722584"/>
            <a:ext cx="298782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消息传递系统</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1759" y="29489"/>
            <a:ext cx="9384777" cy="646331"/>
          </a:xfrm>
          <a:prstGeom prst="rect">
            <a:avLst/>
          </a:prstGeom>
          <a:noFill/>
          <a:ln w="9525">
            <a:noFill/>
            <a:miter lim="800000"/>
            <a:headEnd/>
            <a:tailEnd/>
          </a:ln>
        </p:spPr>
        <p:txBody>
          <a:bodyPr/>
          <a:lstStyle/>
          <a:p>
            <a:r>
              <a:rPr lang="zh-CN" altLang="en-US" sz="3200" b="1" dirty="0">
                <a:solidFill>
                  <a:schemeClr val="tx1"/>
                </a:solidFill>
                <a:latin typeface="微软雅黑" panose="020B0503020204020204" pitchFamily="34" charset="-122"/>
                <a:ea typeface="微软雅黑" panose="020B0503020204020204" pitchFamily="34" charset="-122"/>
              </a:rPr>
              <a:t>进程通信（</a:t>
            </a:r>
            <a:r>
              <a:rPr lang="en-US" altLang="zh-CN" sz="3200" b="1" dirty="0">
                <a:solidFill>
                  <a:schemeClr val="tx1"/>
                </a:solidFill>
                <a:latin typeface="微软雅黑" panose="020B0503020204020204" pitchFamily="34" charset="-122"/>
                <a:ea typeface="微软雅黑" panose="020B0503020204020204" pitchFamily="34" charset="-122"/>
              </a:rPr>
              <a:t>Inter-Process Communication</a:t>
            </a:r>
            <a:r>
              <a:rPr lang="zh-CN" altLang="en-US" sz="3600" b="1" dirty="0">
                <a:solidFill>
                  <a:schemeClr val="tx1"/>
                </a:solidFill>
                <a:latin typeface="微软雅黑" panose="020B0503020204020204" pitchFamily="34" charset="-122"/>
                <a:ea typeface="微软雅黑" panose="020B0503020204020204" pitchFamily="34" charset="-122"/>
              </a:rPr>
              <a:t>）</a:t>
            </a:r>
          </a:p>
        </p:txBody>
      </p:sp>
      <p:grpSp>
        <p:nvGrpSpPr>
          <p:cNvPr id="2" name="组合 1"/>
          <p:cNvGrpSpPr/>
          <p:nvPr/>
        </p:nvGrpSpPr>
        <p:grpSpPr>
          <a:xfrm>
            <a:off x="11758" y="1318896"/>
            <a:ext cx="9132243" cy="309904"/>
            <a:chOff x="11758" y="1318896"/>
            <a:chExt cx="9132243" cy="504056"/>
          </a:xfrm>
        </p:grpSpPr>
        <p:sp>
          <p:nvSpPr>
            <p:cNvPr id="7" name="剪去单角的矩形 6"/>
            <p:cNvSpPr/>
            <p:nvPr/>
          </p:nvSpPr>
          <p:spPr>
            <a:xfrm>
              <a:off x="11758" y="1318896"/>
              <a:ext cx="456023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直接消息传递系统</a:t>
              </a:r>
            </a:p>
          </p:txBody>
        </p:sp>
        <p:sp>
          <p:nvSpPr>
            <p:cNvPr id="8" name="剪去单角的矩形 7"/>
            <p:cNvSpPr/>
            <p:nvPr/>
          </p:nvSpPr>
          <p:spPr>
            <a:xfrm>
              <a:off x="4571999" y="1318896"/>
              <a:ext cx="4572002"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信箱通信（间接消息传递系统）</a:t>
              </a:r>
            </a:p>
          </p:txBody>
        </p:sp>
      </p:grpSp>
      <p:sp>
        <p:nvSpPr>
          <p:cNvPr id="10" name="Rectangle 3"/>
          <p:cNvSpPr txBox="1">
            <a:spLocks noRot="1" noChangeArrowheads="1"/>
          </p:cNvSpPr>
          <p:nvPr/>
        </p:nvSpPr>
        <p:spPr bwMode="auto">
          <a:xfrm>
            <a:off x="438147" y="1742305"/>
            <a:ext cx="8267700"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eaLnBrk="1" hangingPunct="1">
              <a:lnSpc>
                <a:spcPct val="150000"/>
              </a:lnSpc>
              <a:spcBef>
                <a:spcPct val="0"/>
              </a:spcBef>
              <a:buFont typeface="Wingdings 2" pitchFamily="18" charset="2"/>
              <a:buNone/>
            </a:pPr>
            <a:r>
              <a:rPr kumimoji="0" lang="en-US" altLang="zh-CN" sz="2000" b="1" kern="0" dirty="0">
                <a:latin typeface="微软雅黑" panose="020B0503020204020204" pitchFamily="34" charset="-122"/>
                <a:ea typeface="微软雅黑" panose="020B0503020204020204" pitchFamily="34" charset="-122"/>
              </a:rPr>
              <a:t>2</a:t>
            </a:r>
            <a:r>
              <a:rPr kumimoji="0" lang="zh-CN" altLang="en-US" sz="2000" b="1" kern="0" dirty="0">
                <a:latin typeface="微软雅黑" panose="020B0503020204020204" pitchFamily="34" charset="-122"/>
                <a:ea typeface="微软雅黑" panose="020B0503020204020204" pitchFamily="34" charset="-122"/>
              </a:rPr>
              <a:t>、信箱通信（间接通信方式）</a:t>
            </a:r>
          </a:p>
          <a:p>
            <a:pPr eaLnBrk="1" hangingPunct="1">
              <a:lnSpc>
                <a:spcPct val="150000"/>
              </a:lnSpc>
              <a:spcBef>
                <a:spcPct val="0"/>
              </a:spcBef>
            </a:pPr>
            <a:r>
              <a:rPr kumimoji="1" lang="zh-CN" altLang="en-US" sz="2000" b="1" kern="0" dirty="0">
                <a:latin typeface="微软雅黑" panose="020B0503020204020204" pitchFamily="34" charset="-122"/>
                <a:ea typeface="微软雅黑" panose="020B0503020204020204" pitchFamily="34" charset="-122"/>
                <a:sym typeface="Monotype Sorts" pitchFamily="2" charset="2"/>
              </a:rPr>
              <a:t>进程不把消息直接发给接收者进程，而把消息放在</a:t>
            </a:r>
            <a:r>
              <a:rPr kumimoji="1" lang="zh-CN" altLang="en-US" sz="2000" b="1" kern="0" dirty="0">
                <a:solidFill>
                  <a:srgbClr val="C00000"/>
                </a:solidFill>
                <a:latin typeface="微软雅黑" panose="020B0503020204020204" pitchFamily="34" charset="-122"/>
                <a:ea typeface="微软雅黑" panose="020B0503020204020204" pitchFamily="34" charset="-122"/>
                <a:sym typeface="Monotype Sorts" pitchFamily="2" charset="2"/>
              </a:rPr>
              <a:t>某个双方共知的信箱中</a:t>
            </a:r>
            <a:endParaRPr kumimoji="1" lang="en-US" altLang="zh-CN" sz="2000" b="1" kern="0" dirty="0">
              <a:solidFill>
                <a:srgbClr val="C00000"/>
              </a:solidFill>
              <a:latin typeface="微软雅黑" panose="020B0503020204020204" pitchFamily="34" charset="-122"/>
              <a:ea typeface="微软雅黑" panose="020B0503020204020204" pitchFamily="34" charset="-122"/>
              <a:sym typeface="Monotype Sorts" pitchFamily="2" charset="2"/>
            </a:endParaRPr>
          </a:p>
          <a:p>
            <a:pPr eaLnBrk="1" hangingPunct="1">
              <a:lnSpc>
                <a:spcPct val="150000"/>
              </a:lnSpc>
              <a:spcBef>
                <a:spcPct val="0"/>
              </a:spcBef>
            </a:pPr>
            <a:r>
              <a:rPr kumimoji="1" lang="zh-CN" altLang="en-US" sz="2000" b="1" kern="0" dirty="0">
                <a:latin typeface="微软雅黑" panose="020B0503020204020204" pitchFamily="34" charset="-122"/>
                <a:ea typeface="微软雅黑" panose="020B0503020204020204" pitchFamily="34" charset="-122"/>
                <a:sym typeface="Monotype Sorts" pitchFamily="2" charset="2"/>
              </a:rPr>
              <a:t>既可以实现实时通信，又可以</a:t>
            </a:r>
            <a:r>
              <a:rPr kumimoji="1" lang="zh-CN" altLang="en-US" sz="2000" b="1" kern="0" dirty="0">
                <a:solidFill>
                  <a:srgbClr val="FF0000"/>
                </a:solidFill>
                <a:latin typeface="微软雅黑" panose="020B0503020204020204" pitchFamily="34" charset="-122"/>
                <a:ea typeface="微软雅黑" panose="020B0503020204020204" pitchFamily="34" charset="-122"/>
                <a:sym typeface="Monotype Sorts" pitchFamily="2" charset="2"/>
              </a:rPr>
              <a:t>实现非实时通信</a:t>
            </a:r>
            <a:endParaRPr kumimoji="1" lang="en-US" altLang="zh-CN" sz="2000" b="1" kern="0" dirty="0">
              <a:solidFill>
                <a:srgbClr val="FF0000"/>
              </a:solidFill>
              <a:latin typeface="微软雅黑" panose="020B0503020204020204" pitchFamily="34" charset="-122"/>
              <a:ea typeface="微软雅黑" panose="020B0503020204020204" pitchFamily="34" charset="-122"/>
              <a:sym typeface="Monotype Sorts" pitchFamily="2" charset="2"/>
            </a:endParaRPr>
          </a:p>
          <a:p>
            <a:pPr eaLnBrk="1" hangingPunct="1">
              <a:lnSpc>
                <a:spcPct val="150000"/>
              </a:lnSpc>
              <a:spcBef>
                <a:spcPct val="0"/>
              </a:spcBef>
            </a:pPr>
            <a:r>
              <a:rPr kumimoji="1" lang="zh-CN" altLang="en-US" sz="2000" b="1" kern="0" dirty="0">
                <a:latin typeface="微软雅黑" panose="020B0503020204020204" pitchFamily="34" charset="-122"/>
                <a:ea typeface="微软雅黑" panose="020B0503020204020204" pitchFamily="34" charset="-122"/>
                <a:sym typeface="Monotype Sorts" pitchFamily="2" charset="2"/>
              </a:rPr>
              <a:t>系统提供若干原语，分别用于信箱的</a:t>
            </a:r>
            <a:r>
              <a:rPr kumimoji="1" lang="zh-CN" altLang="en-US" sz="2000" b="1" kern="0" dirty="0">
                <a:solidFill>
                  <a:srgbClr val="FF0000"/>
                </a:solidFill>
                <a:latin typeface="微软雅黑" panose="020B0503020204020204" pitchFamily="34" charset="-122"/>
                <a:ea typeface="微软雅黑" panose="020B0503020204020204" pitchFamily="34" charset="-122"/>
                <a:sym typeface="Monotype Sorts" pitchFamily="2" charset="2"/>
              </a:rPr>
              <a:t>创建</a:t>
            </a:r>
            <a:r>
              <a:rPr kumimoji="1" lang="zh-CN" altLang="en-US" sz="2000" b="1" kern="0" dirty="0">
                <a:latin typeface="微软雅黑" panose="020B0503020204020204" pitchFamily="34" charset="-122"/>
                <a:ea typeface="微软雅黑" panose="020B0503020204020204" pitchFamily="34" charset="-122"/>
                <a:sym typeface="Monotype Sorts" pitchFamily="2" charset="2"/>
              </a:rPr>
              <a:t>、</a:t>
            </a:r>
            <a:r>
              <a:rPr kumimoji="1" lang="zh-CN" altLang="en-US" sz="2000" b="1" kern="0" dirty="0">
                <a:solidFill>
                  <a:srgbClr val="FF0000"/>
                </a:solidFill>
                <a:latin typeface="微软雅黑" panose="020B0503020204020204" pitchFamily="34" charset="-122"/>
                <a:ea typeface="微软雅黑" panose="020B0503020204020204" pitchFamily="34" charset="-122"/>
                <a:sym typeface="Monotype Sorts" pitchFamily="2" charset="2"/>
              </a:rPr>
              <a:t>撤销</a:t>
            </a:r>
            <a:r>
              <a:rPr kumimoji="1" lang="zh-CN" altLang="en-US" sz="2000" b="1" kern="0" dirty="0">
                <a:latin typeface="微软雅黑" panose="020B0503020204020204" pitchFamily="34" charset="-122"/>
                <a:ea typeface="微软雅黑" panose="020B0503020204020204" pitchFamily="34" charset="-122"/>
                <a:sym typeface="Monotype Sorts" pitchFamily="2" charset="2"/>
              </a:rPr>
              <a:t>和消息的</a:t>
            </a:r>
            <a:r>
              <a:rPr kumimoji="1" lang="zh-CN" altLang="en-US" sz="2000" b="1" kern="0" dirty="0">
                <a:solidFill>
                  <a:srgbClr val="FF0000"/>
                </a:solidFill>
                <a:latin typeface="微软雅黑" panose="020B0503020204020204" pitchFamily="34" charset="-122"/>
                <a:ea typeface="微软雅黑" panose="020B0503020204020204" pitchFamily="34" charset="-122"/>
                <a:sym typeface="Monotype Sorts" pitchFamily="2" charset="2"/>
              </a:rPr>
              <a:t>发送</a:t>
            </a:r>
            <a:r>
              <a:rPr kumimoji="1" lang="zh-CN" altLang="en-US" sz="2000" b="1" kern="0" dirty="0">
                <a:latin typeface="微软雅黑" panose="020B0503020204020204" pitchFamily="34" charset="-122"/>
                <a:ea typeface="微软雅黑" panose="020B0503020204020204" pitchFamily="34" charset="-122"/>
                <a:sym typeface="Monotype Sorts" pitchFamily="2" charset="2"/>
              </a:rPr>
              <a:t>、</a:t>
            </a:r>
            <a:r>
              <a:rPr kumimoji="1" lang="zh-CN" altLang="en-US" sz="2000" b="1" kern="0" dirty="0">
                <a:solidFill>
                  <a:srgbClr val="FF0000"/>
                </a:solidFill>
                <a:latin typeface="微软雅黑" panose="020B0503020204020204" pitchFamily="34" charset="-122"/>
                <a:ea typeface="微软雅黑" panose="020B0503020204020204" pitchFamily="34" charset="-122"/>
                <a:sym typeface="Monotype Sorts" pitchFamily="2" charset="2"/>
              </a:rPr>
              <a:t>接收</a:t>
            </a:r>
          </a:p>
        </p:txBody>
      </p:sp>
      <p:grpSp>
        <p:nvGrpSpPr>
          <p:cNvPr id="11" name="Group 4"/>
          <p:cNvGrpSpPr>
            <a:grpSpLocks/>
          </p:cNvGrpSpPr>
          <p:nvPr/>
        </p:nvGrpSpPr>
        <p:grpSpPr bwMode="auto">
          <a:xfrm>
            <a:off x="2291877" y="4580887"/>
            <a:ext cx="4167184" cy="2130776"/>
            <a:chOff x="1413" y="2233"/>
            <a:chExt cx="2626" cy="1394"/>
          </a:xfrm>
        </p:grpSpPr>
        <p:sp>
          <p:nvSpPr>
            <p:cNvPr id="13" name="Rectangle 5"/>
            <p:cNvSpPr>
              <a:spLocks noChangeArrowheads="1"/>
            </p:cNvSpPr>
            <p:nvPr/>
          </p:nvSpPr>
          <p:spPr bwMode="auto">
            <a:xfrm>
              <a:off x="2081" y="2741"/>
              <a:ext cx="1387" cy="445"/>
            </a:xfrm>
            <a:prstGeom prst="rect">
              <a:avLst/>
            </a:prstGeom>
            <a:noFill/>
            <a:ln w="57150">
              <a:solidFill>
                <a:schemeClr val="accent3"/>
              </a:solidFill>
              <a:miter lim="800000"/>
              <a:headEnd/>
              <a:tailEnd/>
            </a:ln>
          </p:spPr>
          <p:txBody>
            <a:bodyPr wrap="none" lIns="72418" tIns="36208" rIns="72418" bIns="36208">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4" name="Line 6"/>
            <p:cNvSpPr>
              <a:spLocks noChangeShapeType="1"/>
            </p:cNvSpPr>
            <p:nvPr/>
          </p:nvSpPr>
          <p:spPr bwMode="auto">
            <a:xfrm>
              <a:off x="2443" y="2741"/>
              <a:ext cx="0" cy="445"/>
            </a:xfrm>
            <a:prstGeom prst="line">
              <a:avLst/>
            </a:prstGeom>
            <a:noFill/>
            <a:ln w="57150">
              <a:solidFill>
                <a:schemeClr val="accent3"/>
              </a:solidFill>
              <a:round/>
              <a:headEnd/>
              <a:tailEnd/>
            </a:ln>
          </p:spPr>
          <p:txBody>
            <a:bodyPr wrap="none" lIns="72418" tIns="36208" rIns="72418" bIns="36208">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5" name="Line 7"/>
            <p:cNvSpPr>
              <a:spLocks noChangeShapeType="1"/>
            </p:cNvSpPr>
            <p:nvPr/>
          </p:nvSpPr>
          <p:spPr bwMode="auto">
            <a:xfrm>
              <a:off x="3125" y="2741"/>
              <a:ext cx="0" cy="445"/>
            </a:xfrm>
            <a:prstGeom prst="line">
              <a:avLst/>
            </a:prstGeom>
            <a:noFill/>
            <a:ln w="57150">
              <a:solidFill>
                <a:schemeClr val="accent3"/>
              </a:solidFill>
              <a:round/>
              <a:headEnd/>
              <a:tailEnd/>
            </a:ln>
          </p:spPr>
          <p:txBody>
            <a:bodyPr wrap="none" lIns="72418" tIns="36208" rIns="72418" bIns="36208">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6" name="Line 8"/>
            <p:cNvSpPr>
              <a:spLocks noChangeShapeType="1"/>
            </p:cNvSpPr>
            <p:nvPr/>
          </p:nvSpPr>
          <p:spPr bwMode="auto">
            <a:xfrm>
              <a:off x="2784" y="2741"/>
              <a:ext cx="0" cy="445"/>
            </a:xfrm>
            <a:prstGeom prst="line">
              <a:avLst/>
            </a:prstGeom>
            <a:noFill/>
            <a:ln w="57150">
              <a:solidFill>
                <a:schemeClr val="accent3"/>
              </a:solidFill>
              <a:round/>
              <a:headEnd/>
              <a:tailEnd/>
            </a:ln>
          </p:spPr>
          <p:txBody>
            <a:bodyPr wrap="none" lIns="72418" tIns="36208" rIns="72418" bIns="36208">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7" name="Text Box 9"/>
            <p:cNvSpPr txBox="1">
              <a:spLocks noChangeArrowheads="1"/>
            </p:cNvSpPr>
            <p:nvPr/>
          </p:nvSpPr>
          <p:spPr bwMode="auto">
            <a:xfrm>
              <a:off x="1413" y="2801"/>
              <a:ext cx="514" cy="310"/>
            </a:xfrm>
            <a:prstGeom prst="rect">
              <a:avLst/>
            </a:prstGeom>
            <a:noFill/>
            <a:ln w="57150">
              <a:solidFill>
                <a:schemeClr val="accent3"/>
              </a:solidFill>
              <a:miter lim="800000"/>
              <a:headEnd/>
              <a:tailEnd/>
            </a:ln>
          </p:spPr>
          <p:txBody>
            <a:bodyPr wrap="none" lIns="72418" tIns="36208" rIns="72418" bIns="36208">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zh-CN" altLang="en-US" sz="2600" b="1" i="0" u="none" strike="noStrike" kern="0" cap="none" spc="0" normalizeH="0" baseline="0" noProof="0" dirty="0">
                  <a:ln>
                    <a:noFill/>
                  </a:ln>
                  <a:solidFill>
                    <a:schemeClr val="tx1"/>
                  </a:solidFill>
                  <a:effectLst/>
                  <a:uLnTx/>
                  <a:uFillTx/>
                  <a:latin typeface="楷体_GB2312" pitchFamily="49" charset="-122"/>
                  <a:ea typeface="楷体_GB2312" pitchFamily="49" charset="-122"/>
                </a:rPr>
                <a:t>发送</a:t>
              </a:r>
            </a:p>
          </p:txBody>
        </p:sp>
        <p:sp>
          <p:nvSpPr>
            <p:cNvPr id="18" name="Text Box 10"/>
            <p:cNvSpPr txBox="1">
              <a:spLocks noChangeArrowheads="1"/>
            </p:cNvSpPr>
            <p:nvPr/>
          </p:nvSpPr>
          <p:spPr bwMode="auto">
            <a:xfrm>
              <a:off x="2517" y="3317"/>
              <a:ext cx="514" cy="310"/>
            </a:xfrm>
            <a:prstGeom prst="rect">
              <a:avLst/>
            </a:prstGeom>
            <a:noFill/>
            <a:ln w="57150">
              <a:solidFill>
                <a:schemeClr val="accent3"/>
              </a:solidFill>
              <a:miter lim="800000"/>
              <a:headEnd/>
              <a:tailEnd/>
            </a:ln>
          </p:spPr>
          <p:txBody>
            <a:bodyPr wrap="none" lIns="72418" tIns="36208" rIns="72418" bIns="36208">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zh-CN" altLang="en-US" sz="2600" b="1" i="0" u="none" strike="noStrike" kern="0" cap="none" spc="0" normalizeH="0" baseline="0" noProof="0" dirty="0">
                  <a:ln>
                    <a:noFill/>
                  </a:ln>
                  <a:solidFill>
                    <a:schemeClr val="tx1"/>
                  </a:solidFill>
                  <a:effectLst/>
                  <a:uLnTx/>
                  <a:uFillTx/>
                  <a:latin typeface="楷体_GB2312" pitchFamily="49" charset="-122"/>
                  <a:ea typeface="楷体_GB2312" pitchFamily="49" charset="-122"/>
                </a:rPr>
                <a:t>邮箱</a:t>
              </a:r>
            </a:p>
          </p:txBody>
        </p:sp>
        <p:sp>
          <p:nvSpPr>
            <p:cNvPr id="19" name="Text Box 11"/>
            <p:cNvSpPr txBox="1">
              <a:spLocks noChangeArrowheads="1"/>
            </p:cNvSpPr>
            <p:nvPr/>
          </p:nvSpPr>
          <p:spPr bwMode="auto">
            <a:xfrm>
              <a:off x="3525" y="2801"/>
              <a:ext cx="514" cy="310"/>
            </a:xfrm>
            <a:prstGeom prst="rect">
              <a:avLst/>
            </a:prstGeom>
            <a:noFill/>
            <a:ln w="57150">
              <a:solidFill>
                <a:schemeClr val="accent3"/>
              </a:solidFill>
              <a:miter lim="800000"/>
              <a:headEnd/>
              <a:tailEnd/>
            </a:ln>
          </p:spPr>
          <p:txBody>
            <a:bodyPr wrap="none" lIns="72418" tIns="36208" rIns="72418" bIns="36208">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zh-CN" altLang="en-US" sz="2600" b="1" i="0" u="none" strike="noStrike" kern="0" cap="none" spc="0" normalizeH="0" baseline="0" noProof="0" dirty="0">
                  <a:ln>
                    <a:noFill/>
                  </a:ln>
                  <a:solidFill>
                    <a:schemeClr val="tx1"/>
                  </a:solidFill>
                  <a:effectLst/>
                  <a:uLnTx/>
                  <a:uFillTx/>
                  <a:latin typeface="楷体_GB2312" pitchFamily="49" charset="-122"/>
                  <a:ea typeface="楷体_GB2312" pitchFamily="49" charset="-122"/>
                </a:rPr>
                <a:t>接收</a:t>
              </a:r>
            </a:p>
          </p:txBody>
        </p:sp>
        <p:sp>
          <p:nvSpPr>
            <p:cNvPr id="20" name="Arc 12"/>
            <p:cNvSpPr>
              <a:spLocks/>
            </p:cNvSpPr>
            <p:nvPr/>
          </p:nvSpPr>
          <p:spPr bwMode="auto">
            <a:xfrm>
              <a:off x="1966" y="2400"/>
              <a:ext cx="310" cy="27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7150">
              <a:solidFill>
                <a:schemeClr val="accent3"/>
              </a:solidFill>
              <a:round/>
              <a:headEnd/>
              <a:tailEnd type="arrow" w="med" len="med"/>
            </a:ln>
          </p:spPr>
          <p:txBody>
            <a:bodyPr wrap="none" lIns="72418" tIns="36208" rIns="72418" bIns="36208">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1" name="Arc 13"/>
            <p:cNvSpPr>
              <a:spLocks/>
            </p:cNvSpPr>
            <p:nvPr/>
          </p:nvSpPr>
          <p:spPr bwMode="auto">
            <a:xfrm flipH="1">
              <a:off x="3239" y="2400"/>
              <a:ext cx="310" cy="27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7150">
              <a:solidFill>
                <a:schemeClr val="accent3"/>
              </a:solidFill>
              <a:round/>
              <a:headEnd type="arrow" w="med" len="med"/>
              <a:tailEnd/>
            </a:ln>
          </p:spPr>
          <p:txBody>
            <a:bodyPr wrap="none" lIns="72418" tIns="36208" rIns="72418" bIns="36208">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2" name="Text Box 14"/>
            <p:cNvSpPr txBox="1">
              <a:spLocks noChangeArrowheads="1"/>
            </p:cNvSpPr>
            <p:nvPr/>
          </p:nvSpPr>
          <p:spPr bwMode="auto">
            <a:xfrm>
              <a:off x="1712" y="2233"/>
              <a:ext cx="267" cy="310"/>
            </a:xfrm>
            <a:prstGeom prst="rect">
              <a:avLst/>
            </a:prstGeom>
            <a:noFill/>
            <a:ln w="57150">
              <a:solidFill>
                <a:schemeClr val="accent3"/>
              </a:solidFill>
              <a:miter lim="800000"/>
              <a:headEnd/>
              <a:tailEnd/>
            </a:ln>
          </p:spPr>
          <p:txBody>
            <a:bodyPr wrap="none" lIns="72418" tIns="36208" rIns="72418" bIns="36208">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600" b="1" i="0" u="none" strike="noStrike" kern="0" cap="none" spc="0" normalizeH="0" baseline="0" noProof="0" dirty="0">
                  <a:ln>
                    <a:noFill/>
                  </a:ln>
                  <a:solidFill>
                    <a:schemeClr val="tx1"/>
                  </a:solidFill>
                  <a:effectLst/>
                  <a:uLnTx/>
                  <a:uFillTx/>
                  <a:latin typeface="楷体_GB2312" pitchFamily="49" charset="-122"/>
                  <a:ea typeface="楷体_GB2312" pitchFamily="49" charset="-122"/>
                </a:rPr>
                <a:t>P</a:t>
              </a:r>
              <a:r>
                <a:rPr kumimoji="0" lang="en-US" altLang="zh-CN" sz="2600" b="1" i="0" u="none" strike="noStrike" kern="0" cap="none" spc="0" normalizeH="0" baseline="-25000" noProof="0" dirty="0">
                  <a:ln>
                    <a:noFill/>
                  </a:ln>
                  <a:solidFill>
                    <a:schemeClr val="tx1"/>
                  </a:solidFill>
                  <a:effectLst/>
                  <a:uLnTx/>
                  <a:uFillTx/>
                  <a:latin typeface="楷体_GB2312" pitchFamily="49" charset="-122"/>
                  <a:ea typeface="楷体_GB2312" pitchFamily="49" charset="-122"/>
                </a:rPr>
                <a:t>1</a:t>
              </a:r>
              <a:endParaRPr kumimoji="0" lang="en-US" altLang="zh-CN" sz="2600" b="1" i="0" u="none" strike="noStrike" kern="0" cap="none" spc="0" normalizeH="0" baseline="0" noProof="0" dirty="0">
                <a:ln>
                  <a:noFill/>
                </a:ln>
                <a:solidFill>
                  <a:schemeClr val="tx1"/>
                </a:solidFill>
                <a:effectLst/>
                <a:uLnTx/>
                <a:uFillTx/>
                <a:latin typeface="楷体_GB2312" pitchFamily="49" charset="-122"/>
                <a:ea typeface="楷体_GB2312" pitchFamily="49" charset="-122"/>
              </a:endParaRPr>
            </a:p>
          </p:txBody>
        </p:sp>
        <p:sp>
          <p:nvSpPr>
            <p:cNvPr id="23" name="Text Box 15"/>
            <p:cNvSpPr txBox="1">
              <a:spLocks noChangeArrowheads="1"/>
            </p:cNvSpPr>
            <p:nvPr/>
          </p:nvSpPr>
          <p:spPr bwMode="auto">
            <a:xfrm>
              <a:off x="3532" y="2233"/>
              <a:ext cx="269" cy="310"/>
            </a:xfrm>
            <a:prstGeom prst="rect">
              <a:avLst/>
            </a:prstGeom>
            <a:noFill/>
            <a:ln w="57150">
              <a:solidFill>
                <a:schemeClr val="accent3"/>
              </a:solidFill>
              <a:miter lim="800000"/>
              <a:headEnd/>
              <a:tailEnd/>
            </a:ln>
          </p:spPr>
          <p:txBody>
            <a:bodyPr wrap="none" lIns="72418" tIns="36208" rIns="72418" bIns="36208">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600" b="1" i="0" u="none" strike="noStrike" kern="0" cap="none" spc="0" normalizeH="0" baseline="0" noProof="0" dirty="0">
                  <a:ln>
                    <a:noFill/>
                  </a:ln>
                  <a:solidFill>
                    <a:schemeClr val="tx1"/>
                  </a:solidFill>
                  <a:effectLst/>
                  <a:uLnTx/>
                  <a:uFillTx/>
                  <a:latin typeface="楷体_GB2312" pitchFamily="49" charset="-122"/>
                  <a:ea typeface="楷体_GB2312" pitchFamily="49" charset="-122"/>
                </a:rPr>
                <a:t>P</a:t>
              </a:r>
              <a:r>
                <a:rPr kumimoji="0" lang="en-US" altLang="zh-CN" sz="2600" b="1" i="0" u="none" strike="noStrike" kern="0" cap="none" spc="0" normalizeH="0" baseline="-25000" noProof="0" dirty="0">
                  <a:ln>
                    <a:noFill/>
                  </a:ln>
                  <a:solidFill>
                    <a:schemeClr val="tx1"/>
                  </a:solidFill>
                  <a:effectLst/>
                  <a:uLnTx/>
                  <a:uFillTx/>
                  <a:latin typeface="楷体_GB2312" pitchFamily="49" charset="-122"/>
                  <a:ea typeface="楷体_GB2312" pitchFamily="49" charset="-122"/>
                </a:rPr>
                <a:t>2</a:t>
              </a:r>
              <a:endParaRPr kumimoji="0" lang="en-US" altLang="zh-CN" sz="2600" b="1" i="0" u="none" strike="noStrike" kern="0" cap="none" spc="0" normalizeH="0" baseline="0" noProof="0" dirty="0">
                <a:ln>
                  <a:noFill/>
                </a:ln>
                <a:solidFill>
                  <a:schemeClr val="tx1"/>
                </a:solidFill>
                <a:effectLst/>
                <a:uLnTx/>
                <a:uFillTx/>
                <a:latin typeface="楷体_GB2312" pitchFamily="49" charset="-122"/>
                <a:ea typeface="楷体_GB2312" pitchFamily="49" charset="-122"/>
              </a:endParaRPr>
            </a:p>
          </p:txBody>
        </p:sp>
      </p:grpSp>
    </p:spTree>
    <p:extLst>
      <p:ext uri="{BB962C8B-B14F-4D97-AF65-F5344CB8AC3E}">
        <p14:creationId xmlns:p14="http://schemas.microsoft.com/office/powerpoint/2010/main" val="178971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剪去单角的矩形 3"/>
          <p:cNvSpPr/>
          <p:nvPr/>
        </p:nvSpPr>
        <p:spPr>
          <a:xfrm>
            <a:off x="12934" y="745330"/>
            <a:ext cx="298782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共享存储器系统</a:t>
            </a:r>
          </a:p>
        </p:txBody>
      </p:sp>
      <p:sp>
        <p:nvSpPr>
          <p:cNvPr id="5" name="剪去单角的矩形 4"/>
          <p:cNvSpPr/>
          <p:nvPr/>
        </p:nvSpPr>
        <p:spPr>
          <a:xfrm>
            <a:off x="2987823" y="722584"/>
            <a:ext cx="316835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管道通信</a:t>
            </a:r>
          </a:p>
        </p:txBody>
      </p:sp>
      <p:sp>
        <p:nvSpPr>
          <p:cNvPr id="6" name="剪去单角的矩形 5"/>
          <p:cNvSpPr/>
          <p:nvPr/>
        </p:nvSpPr>
        <p:spPr>
          <a:xfrm>
            <a:off x="6156177" y="722584"/>
            <a:ext cx="298782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消息传递系统</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1759" y="29489"/>
            <a:ext cx="9384777" cy="646331"/>
          </a:xfrm>
          <a:prstGeom prst="rect">
            <a:avLst/>
          </a:prstGeom>
          <a:noFill/>
          <a:ln w="9525">
            <a:noFill/>
            <a:miter lim="800000"/>
            <a:headEnd/>
            <a:tailEnd/>
          </a:ln>
        </p:spPr>
        <p:txBody>
          <a:bodyPr/>
          <a:lstStyle/>
          <a:p>
            <a:r>
              <a:rPr lang="zh-CN" altLang="en-US" sz="3200" b="1" dirty="0">
                <a:solidFill>
                  <a:schemeClr val="tx1"/>
                </a:solidFill>
                <a:latin typeface="微软雅黑" panose="020B0503020204020204" pitchFamily="34" charset="-122"/>
                <a:ea typeface="微软雅黑" panose="020B0503020204020204" pitchFamily="34" charset="-122"/>
              </a:rPr>
              <a:t>进程通信（</a:t>
            </a:r>
            <a:r>
              <a:rPr lang="en-US" altLang="zh-CN" sz="3200" b="1" dirty="0">
                <a:solidFill>
                  <a:schemeClr val="tx1"/>
                </a:solidFill>
                <a:latin typeface="微软雅黑" panose="020B0503020204020204" pitchFamily="34" charset="-122"/>
                <a:ea typeface="微软雅黑" panose="020B0503020204020204" pitchFamily="34" charset="-122"/>
              </a:rPr>
              <a:t>Inter-Process Communication</a:t>
            </a:r>
            <a:r>
              <a:rPr lang="zh-CN" altLang="en-US" sz="3600" b="1" dirty="0">
                <a:solidFill>
                  <a:schemeClr val="tx1"/>
                </a:solidFill>
                <a:latin typeface="微软雅黑" panose="020B0503020204020204" pitchFamily="34" charset="-122"/>
                <a:ea typeface="微软雅黑" panose="020B0503020204020204" pitchFamily="34" charset="-122"/>
              </a:rPr>
              <a:t>）</a:t>
            </a:r>
          </a:p>
        </p:txBody>
      </p:sp>
      <p:grpSp>
        <p:nvGrpSpPr>
          <p:cNvPr id="2" name="组合 1"/>
          <p:cNvGrpSpPr/>
          <p:nvPr/>
        </p:nvGrpSpPr>
        <p:grpSpPr>
          <a:xfrm>
            <a:off x="11758" y="1318896"/>
            <a:ext cx="9132243" cy="309904"/>
            <a:chOff x="11758" y="1318896"/>
            <a:chExt cx="9132243" cy="504056"/>
          </a:xfrm>
        </p:grpSpPr>
        <p:sp>
          <p:nvSpPr>
            <p:cNvPr id="7" name="剪去单角的矩形 6"/>
            <p:cNvSpPr/>
            <p:nvPr/>
          </p:nvSpPr>
          <p:spPr>
            <a:xfrm>
              <a:off x="11758" y="1318896"/>
              <a:ext cx="456023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直接消息传递系统</a:t>
              </a:r>
            </a:p>
          </p:txBody>
        </p:sp>
        <p:sp>
          <p:nvSpPr>
            <p:cNvPr id="8" name="剪去单角的矩形 7"/>
            <p:cNvSpPr/>
            <p:nvPr/>
          </p:nvSpPr>
          <p:spPr>
            <a:xfrm>
              <a:off x="4571999" y="1318896"/>
              <a:ext cx="4572002"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信箱通信（间接消息传递系统）</a:t>
              </a:r>
            </a:p>
          </p:txBody>
        </p:sp>
      </p:grpSp>
      <p:sp>
        <p:nvSpPr>
          <p:cNvPr id="24" name="Rectangle 3"/>
          <p:cNvSpPr txBox="1">
            <a:spLocks noRot="1" noChangeArrowheads="1"/>
          </p:cNvSpPr>
          <p:nvPr/>
        </p:nvSpPr>
        <p:spPr bwMode="auto">
          <a:xfrm>
            <a:off x="107504" y="1694043"/>
            <a:ext cx="8540750" cy="49033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eaLnBrk="1" hangingPunct="1">
              <a:lnSpc>
                <a:spcPct val="150000"/>
              </a:lnSpc>
            </a:pPr>
            <a:r>
              <a:rPr kumimoji="1" lang="zh-CN" altLang="en-US" sz="2000" b="1" kern="0" dirty="0">
                <a:latin typeface="微软雅黑" panose="020B0503020204020204" pitchFamily="34" charset="-122"/>
                <a:ea typeface="微软雅黑" panose="020B0503020204020204" pitchFamily="34" charset="-122"/>
              </a:rPr>
              <a:t>信箱分为以下三类</a:t>
            </a:r>
          </a:p>
          <a:p>
            <a:pPr lvl="1" eaLnBrk="1" hangingPunct="1">
              <a:lnSpc>
                <a:spcPct val="150000"/>
              </a:lnSpc>
            </a:pPr>
            <a:r>
              <a:rPr kumimoji="1" lang="zh-CN" altLang="en-US" sz="2000" b="1" kern="0" dirty="0">
                <a:solidFill>
                  <a:srgbClr val="FF0000"/>
                </a:solidFill>
                <a:latin typeface="微软雅黑" panose="020B0503020204020204" pitchFamily="34" charset="-122"/>
                <a:ea typeface="微软雅黑" panose="020B0503020204020204" pitchFamily="34" charset="-122"/>
              </a:rPr>
              <a:t>私用信箱</a:t>
            </a:r>
            <a:r>
              <a:rPr kumimoji="1" lang="zh-CN" altLang="en-US" sz="2000" b="1" kern="0" dirty="0">
                <a:latin typeface="微软雅黑" panose="020B0503020204020204" pitchFamily="34" charset="-122"/>
                <a:ea typeface="微软雅黑" panose="020B0503020204020204" pitchFamily="34" charset="-122"/>
              </a:rPr>
              <a:t>：</a:t>
            </a:r>
            <a:r>
              <a:rPr kumimoji="1" lang="zh-CN" altLang="en-US" sz="2000" b="1" kern="0" dirty="0">
                <a:solidFill>
                  <a:srgbClr val="FF0000"/>
                </a:solidFill>
                <a:latin typeface="微软雅黑" panose="020B0503020204020204" pitchFamily="34" charset="-122"/>
                <a:ea typeface="微软雅黑" panose="020B0503020204020204" pitchFamily="34" charset="-122"/>
              </a:rPr>
              <a:t>用户</a:t>
            </a:r>
            <a:r>
              <a:rPr kumimoji="1" lang="zh-CN" altLang="en-US" sz="2000" b="1" kern="0" dirty="0">
                <a:latin typeface="微软雅黑" panose="020B0503020204020204" pitchFamily="34" charset="-122"/>
                <a:ea typeface="微软雅黑" panose="020B0503020204020204" pitchFamily="34" charset="-122"/>
              </a:rPr>
              <a:t>进程可为自己建立一个新信箱，并作为该</a:t>
            </a:r>
            <a:r>
              <a:rPr kumimoji="1" lang="zh-CN" altLang="en-US" sz="2000" b="1" kern="0" dirty="0">
                <a:solidFill>
                  <a:srgbClr val="FF0000"/>
                </a:solidFill>
                <a:latin typeface="微软雅黑" panose="020B0503020204020204" pitchFamily="34" charset="-122"/>
                <a:ea typeface="微软雅黑" panose="020B0503020204020204" pitchFamily="34" charset="-122"/>
              </a:rPr>
              <a:t>进程的一部分</a:t>
            </a:r>
            <a:r>
              <a:rPr kumimoji="1" lang="zh-CN" altLang="en-US" sz="2000" b="1" kern="0" dirty="0">
                <a:latin typeface="微软雅黑" panose="020B0503020204020204" pitchFamily="34" charset="-122"/>
                <a:ea typeface="微软雅黑" panose="020B0503020204020204" pitchFamily="34" charset="-122"/>
              </a:rPr>
              <a:t>。信箱的拥有者有权从信箱中读取消息，其他用户则只能将自己构成的消息发送到该信箱中。</a:t>
            </a:r>
          </a:p>
          <a:p>
            <a:pPr lvl="1" eaLnBrk="1" hangingPunct="1">
              <a:lnSpc>
                <a:spcPct val="150000"/>
              </a:lnSpc>
            </a:pPr>
            <a:r>
              <a:rPr kumimoji="1" lang="zh-CN" altLang="en-US" sz="2000" b="1" kern="0" dirty="0">
                <a:solidFill>
                  <a:srgbClr val="FF0000"/>
                </a:solidFill>
                <a:latin typeface="微软雅黑" panose="020B0503020204020204" pitchFamily="34" charset="-122"/>
                <a:ea typeface="微软雅黑" panose="020B0503020204020204" pitchFamily="34" charset="-122"/>
              </a:rPr>
              <a:t>公用信箱</a:t>
            </a:r>
            <a:r>
              <a:rPr kumimoji="1" lang="zh-CN" altLang="en-US" sz="2000" b="1" kern="0" dirty="0">
                <a:latin typeface="微软雅黑" panose="020B0503020204020204" pitchFamily="34" charset="-122"/>
                <a:ea typeface="微软雅黑" panose="020B0503020204020204" pitchFamily="34" charset="-122"/>
              </a:rPr>
              <a:t>：它由</a:t>
            </a:r>
            <a:r>
              <a:rPr kumimoji="1" lang="zh-CN" altLang="en-US" sz="2000" b="1" kern="0" dirty="0">
                <a:solidFill>
                  <a:srgbClr val="FF0000"/>
                </a:solidFill>
                <a:latin typeface="微软雅黑" panose="020B0503020204020204" pitchFamily="34" charset="-122"/>
                <a:ea typeface="微软雅黑" panose="020B0503020204020204" pitchFamily="34" charset="-122"/>
              </a:rPr>
              <a:t>操作系统</a:t>
            </a:r>
            <a:r>
              <a:rPr kumimoji="1" lang="zh-CN" altLang="en-US" sz="2000" b="1" kern="0" dirty="0">
                <a:latin typeface="微软雅黑" panose="020B0503020204020204" pitchFamily="34" charset="-122"/>
                <a:ea typeface="微软雅黑" panose="020B0503020204020204" pitchFamily="34" charset="-122"/>
              </a:rPr>
              <a:t>创建，并提供给系统中的所有核准进程使用。核准进程既可把消息发送到该信箱中，也可从信箱中读取发送给自己的消息。</a:t>
            </a:r>
          </a:p>
          <a:p>
            <a:pPr lvl="1" eaLnBrk="1" hangingPunct="1">
              <a:lnSpc>
                <a:spcPct val="150000"/>
              </a:lnSpc>
            </a:pPr>
            <a:r>
              <a:rPr kumimoji="1" lang="zh-CN" altLang="en-US" sz="2000" b="1" kern="0" dirty="0">
                <a:solidFill>
                  <a:srgbClr val="FF0000"/>
                </a:solidFill>
                <a:latin typeface="微软雅黑" panose="020B0503020204020204" pitchFamily="34" charset="-122"/>
                <a:ea typeface="微软雅黑" panose="020B0503020204020204" pitchFamily="34" charset="-122"/>
              </a:rPr>
              <a:t>共享信箱</a:t>
            </a:r>
            <a:r>
              <a:rPr kumimoji="1" lang="zh-CN" altLang="en-US" sz="2000" b="1" kern="0" dirty="0">
                <a:latin typeface="微软雅黑" panose="020B0503020204020204" pitchFamily="34" charset="-122"/>
                <a:ea typeface="微软雅黑" panose="020B0503020204020204" pitchFamily="34" charset="-122"/>
              </a:rPr>
              <a:t>：它由</a:t>
            </a:r>
            <a:r>
              <a:rPr kumimoji="1" lang="zh-CN" altLang="en-US" sz="2000" b="1" kern="0" dirty="0">
                <a:solidFill>
                  <a:srgbClr val="FF0000"/>
                </a:solidFill>
                <a:latin typeface="微软雅黑" panose="020B0503020204020204" pitchFamily="34" charset="-122"/>
                <a:ea typeface="微软雅黑" panose="020B0503020204020204" pitchFamily="34" charset="-122"/>
              </a:rPr>
              <a:t>某进程</a:t>
            </a:r>
            <a:r>
              <a:rPr kumimoji="1" lang="zh-CN" altLang="en-US" sz="2000" b="1" kern="0" dirty="0">
                <a:latin typeface="微软雅黑" panose="020B0503020204020204" pitchFamily="34" charset="-122"/>
                <a:ea typeface="微软雅黑" panose="020B0503020204020204" pitchFamily="34" charset="-122"/>
              </a:rPr>
              <a:t>创建，在创建时或创建后，指明它是可共享的，</a:t>
            </a:r>
            <a:r>
              <a:rPr kumimoji="1" lang="zh-CN" altLang="en-US" sz="2000" b="1" kern="0" dirty="0">
                <a:solidFill>
                  <a:srgbClr val="C00000"/>
                </a:solidFill>
                <a:latin typeface="微软雅黑" panose="020B0503020204020204" pitchFamily="34" charset="-122"/>
                <a:ea typeface="微软雅黑" panose="020B0503020204020204" pitchFamily="34" charset="-122"/>
              </a:rPr>
              <a:t>同时须指出共享进程</a:t>
            </a:r>
            <a:r>
              <a:rPr kumimoji="1" lang="en-US" altLang="zh-CN" sz="2000" b="1" kern="0" dirty="0">
                <a:solidFill>
                  <a:srgbClr val="C00000"/>
                </a:solidFill>
                <a:latin typeface="微软雅黑" panose="020B0503020204020204" pitchFamily="34" charset="-122"/>
                <a:ea typeface="微软雅黑" panose="020B0503020204020204" pitchFamily="34" charset="-122"/>
              </a:rPr>
              <a:t>(</a:t>
            </a:r>
            <a:r>
              <a:rPr kumimoji="1" lang="zh-CN" altLang="en-US" sz="2000" b="1" kern="0" dirty="0">
                <a:solidFill>
                  <a:srgbClr val="C00000"/>
                </a:solidFill>
                <a:latin typeface="微软雅黑" panose="020B0503020204020204" pitchFamily="34" charset="-122"/>
                <a:ea typeface="微软雅黑" panose="020B0503020204020204" pitchFamily="34" charset="-122"/>
              </a:rPr>
              <a:t>用户</a:t>
            </a:r>
            <a:r>
              <a:rPr kumimoji="1" lang="en-US" altLang="zh-CN" sz="2000" b="1" kern="0" dirty="0">
                <a:solidFill>
                  <a:srgbClr val="C00000"/>
                </a:solidFill>
                <a:latin typeface="微软雅黑" panose="020B0503020204020204" pitchFamily="34" charset="-122"/>
                <a:ea typeface="微软雅黑" panose="020B0503020204020204" pitchFamily="34" charset="-122"/>
              </a:rPr>
              <a:t>)</a:t>
            </a:r>
            <a:r>
              <a:rPr kumimoji="1" lang="zh-CN" altLang="en-US" sz="2000" b="1" kern="0" dirty="0">
                <a:solidFill>
                  <a:srgbClr val="C00000"/>
                </a:solidFill>
                <a:latin typeface="微软雅黑" panose="020B0503020204020204" pitchFamily="34" charset="-122"/>
                <a:ea typeface="微软雅黑" panose="020B0503020204020204" pitchFamily="34" charset="-122"/>
              </a:rPr>
              <a:t>的名字。</a:t>
            </a:r>
            <a:r>
              <a:rPr kumimoji="1" lang="zh-CN" altLang="en-US" sz="2000" b="1" kern="0" dirty="0">
                <a:latin typeface="微软雅黑" panose="020B0503020204020204" pitchFamily="34" charset="-122"/>
                <a:ea typeface="微软雅黑" panose="020B0503020204020204" pitchFamily="34" charset="-122"/>
              </a:rPr>
              <a:t>信箱的拥有者和共享者，都有权从信箱中取走发送给自己的消息。 </a:t>
            </a:r>
          </a:p>
        </p:txBody>
      </p:sp>
    </p:spTree>
    <p:extLst>
      <p:ext uri="{BB962C8B-B14F-4D97-AF65-F5344CB8AC3E}">
        <p14:creationId xmlns:p14="http://schemas.microsoft.com/office/powerpoint/2010/main" val="252142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anim calcmode="lin" valueType="num">
                                      <p:cBhvr additive="base">
                                        <p:cTn id="7" dur="50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
                                            <p:txEl>
                                              <p:pRg st="2" end="2"/>
                                            </p:txEl>
                                          </p:spTgt>
                                        </p:tgtEl>
                                        <p:attrNameLst>
                                          <p:attrName>style.visibility</p:attrName>
                                        </p:attrNameLst>
                                      </p:cBhvr>
                                      <p:to>
                                        <p:strVal val="visible"/>
                                      </p:to>
                                    </p:set>
                                    <p:anim calcmode="lin" valueType="num">
                                      <p:cBhvr additive="base">
                                        <p:cTn id="13" dur="500" fill="hold"/>
                                        <p:tgtEl>
                                          <p:spTgt spid="2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anim calcmode="lin" valueType="num">
                                      <p:cBhvr additive="base">
                                        <p:cTn id="19" dur="500" fill="hold"/>
                                        <p:tgtEl>
                                          <p:spTgt spid="2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剪去单角的矩形 3"/>
          <p:cNvSpPr/>
          <p:nvPr/>
        </p:nvSpPr>
        <p:spPr>
          <a:xfrm>
            <a:off x="12934" y="745330"/>
            <a:ext cx="298782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共享存储器系统</a:t>
            </a:r>
          </a:p>
        </p:txBody>
      </p:sp>
      <p:sp>
        <p:nvSpPr>
          <p:cNvPr id="5" name="剪去单角的矩形 4"/>
          <p:cNvSpPr/>
          <p:nvPr/>
        </p:nvSpPr>
        <p:spPr>
          <a:xfrm>
            <a:off x="2987823" y="722584"/>
            <a:ext cx="316835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管道通信</a:t>
            </a:r>
          </a:p>
        </p:txBody>
      </p:sp>
      <p:sp>
        <p:nvSpPr>
          <p:cNvPr id="6" name="剪去单角的矩形 5"/>
          <p:cNvSpPr/>
          <p:nvPr/>
        </p:nvSpPr>
        <p:spPr>
          <a:xfrm>
            <a:off x="6156177" y="722584"/>
            <a:ext cx="298782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消息传递系统</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1759" y="29489"/>
            <a:ext cx="9384777" cy="646331"/>
          </a:xfrm>
          <a:prstGeom prst="rect">
            <a:avLst/>
          </a:prstGeom>
          <a:noFill/>
          <a:ln w="9525">
            <a:noFill/>
            <a:miter lim="800000"/>
            <a:headEnd/>
            <a:tailEnd/>
          </a:ln>
        </p:spPr>
        <p:txBody>
          <a:bodyPr/>
          <a:lstStyle/>
          <a:p>
            <a:r>
              <a:rPr lang="zh-CN" altLang="en-US" sz="3200" b="1" dirty="0">
                <a:solidFill>
                  <a:schemeClr val="tx1"/>
                </a:solidFill>
                <a:latin typeface="微软雅黑" panose="020B0503020204020204" pitchFamily="34" charset="-122"/>
                <a:ea typeface="微软雅黑" panose="020B0503020204020204" pitchFamily="34" charset="-122"/>
              </a:rPr>
              <a:t>进程通信（</a:t>
            </a:r>
            <a:r>
              <a:rPr lang="en-US" altLang="zh-CN" sz="3200" b="1" dirty="0">
                <a:solidFill>
                  <a:schemeClr val="tx1"/>
                </a:solidFill>
                <a:latin typeface="微软雅黑" panose="020B0503020204020204" pitchFamily="34" charset="-122"/>
                <a:ea typeface="微软雅黑" panose="020B0503020204020204" pitchFamily="34" charset="-122"/>
              </a:rPr>
              <a:t>Inter-Process Communication</a:t>
            </a:r>
            <a:r>
              <a:rPr lang="zh-CN" altLang="en-US" sz="3600" b="1" dirty="0">
                <a:solidFill>
                  <a:schemeClr val="tx1"/>
                </a:solidFill>
                <a:latin typeface="微软雅黑" panose="020B0503020204020204" pitchFamily="34" charset="-122"/>
                <a:ea typeface="微软雅黑" panose="020B0503020204020204" pitchFamily="34" charset="-122"/>
              </a:rPr>
              <a:t>）</a:t>
            </a:r>
          </a:p>
        </p:txBody>
      </p:sp>
      <p:sp>
        <p:nvSpPr>
          <p:cNvPr id="7" name="Rectangle 2"/>
          <p:cNvSpPr txBox="1">
            <a:spLocks noRot="1" noChangeArrowheads="1"/>
          </p:cNvSpPr>
          <p:nvPr/>
        </p:nvSpPr>
        <p:spPr bwMode="auto">
          <a:xfrm>
            <a:off x="248345" y="1337069"/>
            <a:ext cx="8540750" cy="91477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直接消息传递系统实例</a:t>
            </a:r>
          </a:p>
        </p:txBody>
      </p:sp>
      <p:sp>
        <p:nvSpPr>
          <p:cNvPr id="8" name="Rectangle 3"/>
          <p:cNvSpPr txBox="1">
            <a:spLocks noRot="1" noChangeArrowheads="1"/>
          </p:cNvSpPr>
          <p:nvPr/>
        </p:nvSpPr>
        <p:spPr bwMode="auto">
          <a:xfrm>
            <a:off x="251520" y="2708669"/>
            <a:ext cx="8540750" cy="36006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eaLnBrk="1" hangingPunct="1">
              <a:lnSpc>
                <a:spcPct val="150000"/>
              </a:lnSpc>
            </a:pPr>
            <a:r>
              <a:rPr kumimoji="1" lang="zh-CN" altLang="en-US" sz="2400" b="1" kern="0" dirty="0">
                <a:latin typeface="微软雅黑" panose="020B0503020204020204" pitchFamily="34" charset="-122"/>
                <a:ea typeface="微软雅黑" panose="020B0503020204020204" pitchFamily="34" charset="-122"/>
              </a:rPr>
              <a:t>消息缓冲队列</a:t>
            </a:r>
            <a:r>
              <a:rPr kumimoji="1" lang="zh-CN" altLang="en-US" sz="2400" b="1" kern="0" dirty="0">
                <a:solidFill>
                  <a:srgbClr val="FFC000"/>
                </a:solidFill>
                <a:latin typeface="微软雅黑" panose="020B0503020204020204" pitchFamily="34" charset="-122"/>
                <a:ea typeface="微软雅黑" panose="020B0503020204020204" pitchFamily="34" charset="-122"/>
              </a:rPr>
              <a:t>通信机制</a:t>
            </a:r>
            <a:endParaRPr kumimoji="0" lang="en-US" altLang="zh-CN" sz="2400" b="1" kern="0" dirty="0">
              <a:solidFill>
                <a:srgbClr val="FFC000"/>
              </a:solidFill>
              <a:latin typeface="微软雅黑" panose="020B0503020204020204" pitchFamily="34" charset="-122"/>
              <a:ea typeface="微软雅黑" panose="020B0503020204020204" pitchFamily="34" charset="-122"/>
            </a:endParaRPr>
          </a:p>
          <a:p>
            <a:pPr eaLnBrk="1" hangingPunct="1">
              <a:lnSpc>
                <a:spcPct val="150000"/>
              </a:lnSpc>
            </a:pPr>
            <a:r>
              <a:rPr kumimoji="0" lang="zh-CN" altLang="en-US" sz="2400" b="1" kern="0" dirty="0">
                <a:latin typeface="微软雅黑" panose="020B0503020204020204" pitchFamily="34" charset="-122"/>
                <a:ea typeface="微软雅黑" panose="020B0503020204020204" pitchFamily="34" charset="-122"/>
              </a:rPr>
              <a:t>首先由美国的</a:t>
            </a:r>
            <a:r>
              <a:rPr kumimoji="0" lang="en-US" altLang="zh-CN" sz="2400" b="1" kern="0" dirty="0" err="1">
                <a:latin typeface="微软雅黑" panose="020B0503020204020204" pitchFamily="34" charset="-122"/>
                <a:ea typeface="微软雅黑" panose="020B0503020204020204" pitchFamily="34" charset="-122"/>
              </a:rPr>
              <a:t>Hansan</a:t>
            </a:r>
            <a:r>
              <a:rPr kumimoji="0" lang="zh-CN" altLang="en-US" sz="2400" b="1" kern="0" dirty="0">
                <a:latin typeface="微软雅黑" panose="020B0503020204020204" pitchFamily="34" charset="-122"/>
                <a:ea typeface="微软雅黑" panose="020B0503020204020204" pitchFamily="34" charset="-122"/>
              </a:rPr>
              <a:t>提出，并在</a:t>
            </a:r>
            <a:r>
              <a:rPr kumimoji="0" lang="en-US" altLang="zh-CN" sz="2400" b="1" kern="0" dirty="0">
                <a:solidFill>
                  <a:srgbClr val="FFC000"/>
                </a:solidFill>
                <a:latin typeface="微软雅黑" panose="020B0503020204020204" pitchFamily="34" charset="-122"/>
                <a:ea typeface="微软雅黑" panose="020B0503020204020204" pitchFamily="34" charset="-122"/>
              </a:rPr>
              <a:t>RC4000</a:t>
            </a:r>
            <a:r>
              <a:rPr kumimoji="0" lang="zh-CN" altLang="en-US" sz="2400" b="1" kern="0" dirty="0">
                <a:latin typeface="微软雅黑" panose="020B0503020204020204" pitchFamily="34" charset="-122"/>
                <a:ea typeface="微软雅黑" panose="020B0503020204020204" pitchFamily="34" charset="-122"/>
              </a:rPr>
              <a:t>系统上实现，后来被广泛应用于本地进程之间的通信中。</a:t>
            </a:r>
          </a:p>
          <a:p>
            <a:pPr eaLnBrk="1" hangingPunct="1">
              <a:lnSpc>
                <a:spcPct val="150000"/>
              </a:lnSpc>
            </a:pPr>
            <a:r>
              <a:rPr kumimoji="0" lang="zh-CN" altLang="en-US" sz="2400" b="1" kern="0" dirty="0">
                <a:latin typeface="微软雅黑" panose="020B0503020204020204" pitchFamily="34" charset="-122"/>
                <a:ea typeface="微软雅黑" panose="020B0503020204020204" pitchFamily="34" charset="-122"/>
              </a:rPr>
              <a:t>基本思想：发送进程利用</a:t>
            </a:r>
            <a:r>
              <a:rPr kumimoji="0" lang="en-US" altLang="zh-CN" sz="2400" b="1" kern="0" dirty="0">
                <a:solidFill>
                  <a:srgbClr val="FFC000"/>
                </a:solidFill>
                <a:latin typeface="微软雅黑" panose="020B0503020204020204" pitchFamily="34" charset="-122"/>
                <a:ea typeface="微软雅黑" panose="020B0503020204020204" pitchFamily="34" charset="-122"/>
              </a:rPr>
              <a:t>send</a:t>
            </a:r>
            <a:r>
              <a:rPr kumimoji="0" lang="zh-CN" altLang="en-US" sz="2400" b="1" kern="0" dirty="0">
                <a:solidFill>
                  <a:srgbClr val="FFC000"/>
                </a:solidFill>
                <a:latin typeface="微软雅黑" panose="020B0503020204020204" pitchFamily="34" charset="-122"/>
                <a:ea typeface="微软雅黑" panose="020B0503020204020204" pitchFamily="34" charset="-122"/>
              </a:rPr>
              <a:t>原语</a:t>
            </a:r>
            <a:r>
              <a:rPr kumimoji="0" lang="zh-CN" altLang="en-US" sz="2400" b="1" kern="0" dirty="0">
                <a:latin typeface="微软雅黑" panose="020B0503020204020204" pitchFamily="34" charset="-122"/>
                <a:ea typeface="微软雅黑" panose="020B0503020204020204" pitchFamily="34" charset="-122"/>
              </a:rPr>
              <a:t>，将消息发给接收进程；接收进程则利用</a:t>
            </a:r>
            <a:r>
              <a:rPr kumimoji="0" lang="en-US" altLang="zh-CN" sz="2400" b="1" kern="0" dirty="0">
                <a:solidFill>
                  <a:srgbClr val="FFC000"/>
                </a:solidFill>
                <a:latin typeface="微软雅黑" panose="020B0503020204020204" pitchFamily="34" charset="-122"/>
                <a:ea typeface="微软雅黑" panose="020B0503020204020204" pitchFamily="34" charset="-122"/>
              </a:rPr>
              <a:t>Receive</a:t>
            </a:r>
            <a:r>
              <a:rPr kumimoji="0" lang="zh-CN" altLang="en-US" sz="2400" b="1" kern="0" dirty="0">
                <a:solidFill>
                  <a:srgbClr val="FFC000"/>
                </a:solidFill>
                <a:latin typeface="微软雅黑" panose="020B0503020204020204" pitchFamily="34" charset="-122"/>
                <a:ea typeface="微软雅黑" panose="020B0503020204020204" pitchFamily="34" charset="-122"/>
              </a:rPr>
              <a:t>原语</a:t>
            </a:r>
            <a:r>
              <a:rPr kumimoji="0" lang="zh-CN" altLang="en-US" sz="2400" b="1" kern="0" dirty="0">
                <a:latin typeface="微软雅黑" panose="020B0503020204020204" pitchFamily="34" charset="-122"/>
                <a:ea typeface="微软雅黑" panose="020B0503020204020204" pitchFamily="34" charset="-122"/>
              </a:rPr>
              <a:t>，接收消息。</a:t>
            </a:r>
          </a:p>
        </p:txBody>
      </p:sp>
    </p:spTree>
    <p:extLst>
      <p:ext uri="{BB962C8B-B14F-4D97-AF65-F5344CB8AC3E}">
        <p14:creationId xmlns:p14="http://schemas.microsoft.com/office/powerpoint/2010/main" val="1318872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剪去单角的矩形 3"/>
          <p:cNvSpPr/>
          <p:nvPr/>
        </p:nvSpPr>
        <p:spPr>
          <a:xfrm>
            <a:off x="12934" y="745330"/>
            <a:ext cx="298782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共享存储器系统</a:t>
            </a:r>
          </a:p>
        </p:txBody>
      </p:sp>
      <p:sp>
        <p:nvSpPr>
          <p:cNvPr id="5" name="剪去单角的矩形 4"/>
          <p:cNvSpPr/>
          <p:nvPr/>
        </p:nvSpPr>
        <p:spPr>
          <a:xfrm>
            <a:off x="2987823" y="722584"/>
            <a:ext cx="316835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管道通信</a:t>
            </a:r>
          </a:p>
        </p:txBody>
      </p:sp>
      <p:sp>
        <p:nvSpPr>
          <p:cNvPr id="6" name="剪去单角的矩形 5"/>
          <p:cNvSpPr/>
          <p:nvPr/>
        </p:nvSpPr>
        <p:spPr>
          <a:xfrm>
            <a:off x="6156177" y="722584"/>
            <a:ext cx="298782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消息传递系统</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1759" y="29489"/>
            <a:ext cx="9384777" cy="646331"/>
          </a:xfrm>
          <a:prstGeom prst="rect">
            <a:avLst/>
          </a:prstGeom>
          <a:noFill/>
          <a:ln w="9525">
            <a:noFill/>
            <a:miter lim="800000"/>
            <a:headEnd/>
            <a:tailEnd/>
          </a:ln>
        </p:spPr>
        <p:txBody>
          <a:bodyPr/>
          <a:lstStyle/>
          <a:p>
            <a:r>
              <a:rPr lang="zh-CN" altLang="en-US" sz="3200" b="1" dirty="0">
                <a:solidFill>
                  <a:schemeClr val="tx1"/>
                </a:solidFill>
                <a:latin typeface="微软雅黑" panose="020B0503020204020204" pitchFamily="34" charset="-122"/>
                <a:ea typeface="微软雅黑" panose="020B0503020204020204" pitchFamily="34" charset="-122"/>
              </a:rPr>
              <a:t>进程通信（</a:t>
            </a:r>
            <a:r>
              <a:rPr lang="en-US" altLang="zh-CN" sz="3200" b="1" dirty="0">
                <a:solidFill>
                  <a:schemeClr val="tx1"/>
                </a:solidFill>
                <a:latin typeface="微软雅黑" panose="020B0503020204020204" pitchFamily="34" charset="-122"/>
                <a:ea typeface="微软雅黑" panose="020B0503020204020204" pitchFamily="34" charset="-122"/>
              </a:rPr>
              <a:t>Inter-Process Communication</a:t>
            </a:r>
            <a:r>
              <a:rPr lang="zh-CN" altLang="en-US" sz="3600" b="1" dirty="0">
                <a:solidFill>
                  <a:schemeClr val="tx1"/>
                </a:solidFill>
                <a:latin typeface="微软雅黑" panose="020B0503020204020204" pitchFamily="34" charset="-122"/>
                <a:ea typeface="微软雅黑" panose="020B0503020204020204" pitchFamily="34" charset="-122"/>
              </a:rPr>
              <a:t>）</a:t>
            </a:r>
          </a:p>
        </p:txBody>
      </p:sp>
      <p:sp>
        <p:nvSpPr>
          <p:cNvPr id="7" name="Rectangle 4" descr="紫色网格"/>
          <p:cNvSpPr>
            <a:spLocks noChangeArrowheads="1"/>
          </p:cNvSpPr>
          <p:nvPr/>
        </p:nvSpPr>
        <p:spPr bwMode="auto">
          <a:xfrm>
            <a:off x="192471" y="2228105"/>
            <a:ext cx="1312862" cy="1295400"/>
          </a:xfrm>
          <a:prstGeom prst="rect">
            <a:avLst/>
          </a:prstGeom>
          <a:blipFill dpi="0" rotWithShape="0">
            <a:blip r:embed="rId3" cstate="print"/>
            <a:srcRect/>
            <a:tile tx="0" ty="0" sx="100000" sy="100000" flip="none" algn="tl"/>
          </a:blipFill>
          <a:ln w="9525">
            <a:miter lim="800000"/>
            <a:headEnd/>
            <a:tailEnd/>
          </a:ln>
          <a:scene3d>
            <a:camera prst="legacyObliqueTopRight"/>
            <a:lightRig rig="legacyFlat3" dir="b"/>
          </a:scene3d>
          <a:sp3d extrusionH="430200" prstMaterial="legacyMatte">
            <a:bevelT w="13500" h="13500" prst="angle"/>
            <a:bevelB w="13500" h="13500" prst="angle"/>
            <a:extrusionClr>
              <a:srgbClr val="FF99FF"/>
            </a:extrusionClr>
          </a:sp3d>
        </p:spPr>
        <p:txBody>
          <a:bodyPr wrap="none" anchor="ctr">
            <a:flatTx/>
          </a:bodyPr>
          <a:lstStyle/>
          <a:p>
            <a:r>
              <a:rPr lang="en-US" altLang="zh-CN" b="1">
                <a:solidFill>
                  <a:srgbClr val="FFFFFF"/>
                </a:solidFill>
                <a:latin typeface="宋体" pitchFamily="2" charset="-122"/>
              </a:rPr>
              <a:t>PCB</a:t>
            </a:r>
          </a:p>
        </p:txBody>
      </p:sp>
      <p:sp>
        <p:nvSpPr>
          <p:cNvPr id="8" name="Rectangle 5" descr="紫色网格"/>
          <p:cNvSpPr>
            <a:spLocks noChangeArrowheads="1"/>
          </p:cNvSpPr>
          <p:nvPr/>
        </p:nvSpPr>
        <p:spPr bwMode="auto">
          <a:xfrm>
            <a:off x="943358" y="3675905"/>
            <a:ext cx="2057400" cy="2895600"/>
          </a:xfrm>
          <a:prstGeom prst="rect">
            <a:avLst/>
          </a:prstGeom>
          <a:blipFill dpi="0" rotWithShape="0">
            <a:blip r:embed="rId3" cstate="print"/>
            <a:srcRect/>
            <a:tile tx="0" ty="0" sx="100000" sy="100000" flip="none" algn="tl"/>
          </a:blipFill>
          <a:ln w="9525">
            <a:miter lim="800000"/>
            <a:headEnd/>
            <a:tailEnd/>
          </a:ln>
          <a:scene3d>
            <a:camera prst="legacyObliqueTopRight"/>
            <a:lightRig rig="legacyFlat3" dir="b"/>
          </a:scene3d>
          <a:sp3d extrusionH="430200" prstMaterial="legacyMatte">
            <a:bevelT w="13500" h="13500" prst="angle"/>
            <a:bevelB w="13500" h="13500" prst="angle"/>
            <a:extrusionClr>
              <a:srgbClr val="FF99FF"/>
            </a:extrusionClr>
          </a:sp3d>
        </p:spPr>
        <p:txBody>
          <a:bodyPr wrap="none" anchor="ctr">
            <a:flatTx/>
          </a:bodyPr>
          <a:lstStyle/>
          <a:p>
            <a:r>
              <a:rPr lang="en-US" altLang="zh-CN" sz="2000" b="1">
                <a:solidFill>
                  <a:srgbClr val="FFFFFF"/>
                </a:solidFill>
                <a:latin typeface="宋体" pitchFamily="2" charset="-122"/>
              </a:rPr>
              <a:t>......</a:t>
            </a:r>
          </a:p>
          <a:p>
            <a:r>
              <a:rPr lang="en-US" altLang="zh-CN" sz="2000" b="1">
                <a:solidFill>
                  <a:srgbClr val="FFFFFF"/>
                </a:solidFill>
                <a:latin typeface="宋体" pitchFamily="2" charset="-122"/>
              </a:rPr>
              <a:t>Send(R,  M)</a:t>
            </a:r>
          </a:p>
          <a:p>
            <a:r>
              <a:rPr lang="en-US" altLang="zh-CN" sz="2000" b="1">
                <a:solidFill>
                  <a:srgbClr val="FFFFFF"/>
                </a:solidFill>
                <a:latin typeface="宋体" pitchFamily="2" charset="-122"/>
              </a:rPr>
              <a:t>......</a:t>
            </a:r>
          </a:p>
          <a:p>
            <a:r>
              <a:rPr lang="en-US" altLang="zh-CN" sz="2000" b="1">
                <a:solidFill>
                  <a:srgbClr val="FFFFFF"/>
                </a:solidFill>
                <a:latin typeface="宋体" pitchFamily="2" charset="-122"/>
              </a:rPr>
              <a:t>SIZE:</a:t>
            </a:r>
            <a:r>
              <a:rPr lang="zh-CN" altLang="zh-CN" sz="2000" b="1">
                <a:solidFill>
                  <a:srgbClr val="FFFFFF"/>
                </a:solidFill>
                <a:latin typeface="宋体" pitchFamily="2" charset="-122"/>
              </a:rPr>
              <a:t>消息长度</a:t>
            </a:r>
          </a:p>
          <a:p>
            <a:r>
              <a:rPr lang="en-US" altLang="zh-CN" sz="2000" b="1">
                <a:solidFill>
                  <a:srgbClr val="FFFFFF"/>
                </a:solidFill>
                <a:latin typeface="宋体" pitchFamily="2" charset="-122"/>
              </a:rPr>
              <a:t>TEXT:</a:t>
            </a:r>
            <a:r>
              <a:rPr lang="zh-CN" altLang="zh-CN" sz="2000" b="1">
                <a:solidFill>
                  <a:srgbClr val="FFFFFF"/>
                </a:solidFill>
                <a:latin typeface="宋体" pitchFamily="2" charset="-122"/>
              </a:rPr>
              <a:t>消息正文</a:t>
            </a:r>
            <a:endParaRPr lang="zh-CN" altLang="en-US" b="1">
              <a:solidFill>
                <a:srgbClr val="FFFFFF"/>
              </a:solidFill>
              <a:latin typeface="宋体" pitchFamily="2" charset="-122"/>
            </a:endParaRPr>
          </a:p>
        </p:txBody>
      </p:sp>
      <p:sp>
        <p:nvSpPr>
          <p:cNvPr id="10" name="Rectangle 6" descr="紫色网格"/>
          <p:cNvSpPr>
            <a:spLocks noChangeArrowheads="1"/>
          </p:cNvSpPr>
          <p:nvPr/>
        </p:nvSpPr>
        <p:spPr bwMode="auto">
          <a:xfrm>
            <a:off x="5667758" y="2151905"/>
            <a:ext cx="1371600" cy="1295400"/>
          </a:xfrm>
          <a:prstGeom prst="rect">
            <a:avLst/>
          </a:prstGeom>
          <a:blipFill dpi="0" rotWithShape="0">
            <a:blip r:embed="rId3" cstate="print"/>
            <a:srcRect/>
            <a:tile tx="0" ty="0" sx="100000" sy="100000" flip="none" algn="tl"/>
          </a:blipFill>
          <a:ln w="9525">
            <a:miter lim="800000"/>
            <a:headEnd/>
            <a:tailEnd/>
          </a:ln>
          <a:scene3d>
            <a:camera prst="legacyObliqueTopRight"/>
            <a:lightRig rig="legacyFlat3" dir="b"/>
          </a:scene3d>
          <a:sp3d extrusionH="430200" prstMaterial="legacyMatte">
            <a:bevelT w="13500" h="13500" prst="angle"/>
            <a:bevelB w="13500" h="13500" prst="angle"/>
            <a:extrusionClr>
              <a:srgbClr val="FF99FF"/>
            </a:extrusionClr>
          </a:sp3d>
        </p:spPr>
        <p:txBody>
          <a:bodyPr wrap="none" anchor="ctr">
            <a:flatTx/>
          </a:bodyPr>
          <a:lstStyle/>
          <a:p>
            <a:r>
              <a:rPr lang="en-US" altLang="zh-CN" sz="2000" b="1">
                <a:solidFill>
                  <a:srgbClr val="FFFFFF"/>
                </a:solidFill>
                <a:latin typeface="宋体" pitchFamily="2" charset="-122"/>
              </a:rPr>
              <a:t>......</a:t>
            </a:r>
          </a:p>
          <a:p>
            <a:r>
              <a:rPr lang="zh-CN" altLang="en-US" sz="2000" b="1">
                <a:solidFill>
                  <a:srgbClr val="FFFFFF"/>
                </a:solidFill>
                <a:latin typeface="宋体" pitchFamily="2" charset="-122"/>
              </a:rPr>
              <a:t>消息链指针</a:t>
            </a:r>
          </a:p>
          <a:p>
            <a:r>
              <a:rPr lang="en-US" altLang="zh-CN" sz="2000" b="1">
                <a:solidFill>
                  <a:srgbClr val="FFFFFF"/>
                </a:solidFill>
                <a:latin typeface="宋体" pitchFamily="2" charset="-122"/>
              </a:rPr>
              <a:t>......</a:t>
            </a:r>
            <a:endParaRPr lang="en-US" altLang="zh-CN" b="1">
              <a:solidFill>
                <a:srgbClr val="FFFFFF"/>
              </a:solidFill>
              <a:latin typeface="宋体" pitchFamily="2" charset="-122"/>
            </a:endParaRPr>
          </a:p>
        </p:txBody>
      </p:sp>
      <p:sp>
        <p:nvSpPr>
          <p:cNvPr id="11" name="Rectangle 7" descr="紫色网格"/>
          <p:cNvSpPr>
            <a:spLocks noChangeArrowheads="1"/>
          </p:cNvSpPr>
          <p:nvPr/>
        </p:nvSpPr>
        <p:spPr bwMode="auto">
          <a:xfrm>
            <a:off x="6505958" y="3675905"/>
            <a:ext cx="2133600" cy="2743200"/>
          </a:xfrm>
          <a:prstGeom prst="rect">
            <a:avLst/>
          </a:prstGeom>
          <a:blipFill dpi="0" rotWithShape="0">
            <a:blip r:embed="rId3" cstate="print"/>
            <a:srcRect/>
            <a:tile tx="0" ty="0" sx="100000" sy="100000" flip="none" algn="tl"/>
          </a:blipFill>
          <a:ln w="9525">
            <a:miter lim="800000"/>
            <a:headEnd/>
            <a:tailEnd/>
          </a:ln>
          <a:scene3d>
            <a:camera prst="legacyObliqueTopRight"/>
            <a:lightRig rig="legacyFlat3" dir="b"/>
          </a:scene3d>
          <a:sp3d extrusionH="430200" prstMaterial="legacyMatte">
            <a:bevelT w="13500" h="13500" prst="angle"/>
            <a:bevelB w="13500" h="13500" prst="angle"/>
            <a:extrusionClr>
              <a:srgbClr val="FF99FF"/>
            </a:extrusionClr>
          </a:sp3d>
        </p:spPr>
        <p:txBody>
          <a:bodyPr wrap="none" anchor="ctr">
            <a:flatTx/>
          </a:bodyPr>
          <a:lstStyle/>
          <a:p>
            <a:r>
              <a:rPr lang="en-US" altLang="zh-CN" sz="2000" b="1">
                <a:solidFill>
                  <a:srgbClr val="FFFFFF"/>
                </a:solidFill>
                <a:latin typeface="宋体" pitchFamily="2" charset="-122"/>
              </a:rPr>
              <a:t>......</a:t>
            </a:r>
          </a:p>
          <a:p>
            <a:r>
              <a:rPr lang="en-US" altLang="zh-CN" sz="2000" b="1">
                <a:solidFill>
                  <a:srgbClr val="FFFFFF"/>
                </a:solidFill>
                <a:latin typeface="宋体" pitchFamily="2" charset="-122"/>
              </a:rPr>
              <a:t>Receive(pid, N)</a:t>
            </a:r>
          </a:p>
          <a:p>
            <a:r>
              <a:rPr lang="en-US" altLang="zh-CN" sz="2000" b="1">
                <a:solidFill>
                  <a:srgbClr val="FFFFFF"/>
                </a:solidFill>
                <a:latin typeface="宋体" pitchFamily="2" charset="-122"/>
              </a:rPr>
              <a:t>......</a:t>
            </a:r>
          </a:p>
          <a:p>
            <a:r>
              <a:rPr lang="en-US" altLang="zh-CN" sz="2000" b="1">
                <a:solidFill>
                  <a:srgbClr val="FFFFFF"/>
                </a:solidFill>
                <a:latin typeface="宋体" pitchFamily="2" charset="-122"/>
              </a:rPr>
              <a:t>SIZE:</a:t>
            </a:r>
            <a:r>
              <a:rPr lang="zh-CN" altLang="en-US" sz="2000" b="1">
                <a:solidFill>
                  <a:srgbClr val="FFFFFF"/>
                </a:solidFill>
                <a:latin typeface="宋体" pitchFamily="2" charset="-122"/>
              </a:rPr>
              <a:t>消息长度</a:t>
            </a:r>
          </a:p>
          <a:p>
            <a:r>
              <a:rPr lang="en-US" altLang="zh-CN" sz="2000" b="1">
                <a:solidFill>
                  <a:srgbClr val="FFFFFF"/>
                </a:solidFill>
                <a:latin typeface="宋体" pitchFamily="2" charset="-122"/>
              </a:rPr>
              <a:t>TEXT:</a:t>
            </a:r>
            <a:r>
              <a:rPr lang="zh-CN" altLang="zh-CN" sz="2000" b="1">
                <a:solidFill>
                  <a:srgbClr val="FFFFFF"/>
                </a:solidFill>
                <a:latin typeface="宋体" pitchFamily="2" charset="-122"/>
              </a:rPr>
              <a:t>消息正文</a:t>
            </a:r>
            <a:endParaRPr lang="zh-CN" altLang="en-US" sz="2000" b="1">
              <a:solidFill>
                <a:srgbClr val="FFFFFF"/>
              </a:solidFill>
              <a:latin typeface="宋体" pitchFamily="2" charset="-122"/>
            </a:endParaRPr>
          </a:p>
          <a:p>
            <a:r>
              <a:rPr lang="en-US" altLang="zh-CN" sz="2000" b="1">
                <a:solidFill>
                  <a:srgbClr val="FFFFFF"/>
                </a:solidFill>
                <a:latin typeface="宋体" pitchFamily="2" charset="-122"/>
              </a:rPr>
              <a:t>......</a:t>
            </a:r>
          </a:p>
        </p:txBody>
      </p:sp>
      <p:sp>
        <p:nvSpPr>
          <p:cNvPr id="13" name="Rectangle 8"/>
          <p:cNvSpPr>
            <a:spLocks noChangeArrowheads="1"/>
          </p:cNvSpPr>
          <p:nvPr/>
        </p:nvSpPr>
        <p:spPr bwMode="auto">
          <a:xfrm>
            <a:off x="333758" y="5103068"/>
            <a:ext cx="495300" cy="457200"/>
          </a:xfrm>
          <a:prstGeom prst="rect">
            <a:avLst/>
          </a:prstGeom>
          <a:noFill/>
          <a:ln w="9525">
            <a:noFill/>
            <a:miter lim="800000"/>
            <a:headEnd/>
            <a:tailEnd/>
          </a:ln>
        </p:spPr>
        <p:txBody>
          <a:bodyPr wrap="none">
            <a:spAutoFit/>
          </a:bodyPr>
          <a:lstStyle/>
          <a:p>
            <a:pPr algn="l"/>
            <a:r>
              <a:rPr lang="en-US" altLang="zh-CN" b="1">
                <a:solidFill>
                  <a:srgbClr val="FFFFFF"/>
                </a:solidFill>
                <a:latin typeface="宋体" pitchFamily="2" charset="-122"/>
              </a:rPr>
              <a:t>M:</a:t>
            </a:r>
          </a:p>
        </p:txBody>
      </p:sp>
      <p:sp>
        <p:nvSpPr>
          <p:cNvPr id="14" name="Rectangle 9"/>
          <p:cNvSpPr>
            <a:spLocks noChangeArrowheads="1"/>
          </p:cNvSpPr>
          <p:nvPr/>
        </p:nvSpPr>
        <p:spPr bwMode="auto">
          <a:xfrm>
            <a:off x="5972558" y="5026868"/>
            <a:ext cx="495300" cy="457200"/>
          </a:xfrm>
          <a:prstGeom prst="rect">
            <a:avLst/>
          </a:prstGeom>
          <a:noFill/>
          <a:ln w="9525">
            <a:noFill/>
            <a:miter lim="800000"/>
            <a:headEnd/>
            <a:tailEnd/>
          </a:ln>
        </p:spPr>
        <p:txBody>
          <a:bodyPr wrap="none">
            <a:spAutoFit/>
          </a:bodyPr>
          <a:lstStyle/>
          <a:p>
            <a:pPr algn="l"/>
            <a:r>
              <a:rPr lang="en-US" altLang="zh-CN" b="1">
                <a:solidFill>
                  <a:srgbClr val="FFFFFF"/>
                </a:solidFill>
                <a:latin typeface="宋体" pitchFamily="2" charset="-122"/>
              </a:rPr>
              <a:t>N:</a:t>
            </a:r>
          </a:p>
        </p:txBody>
      </p:sp>
      <p:sp>
        <p:nvSpPr>
          <p:cNvPr id="15" name="Rectangle 10"/>
          <p:cNvSpPr>
            <a:spLocks noChangeArrowheads="1"/>
          </p:cNvSpPr>
          <p:nvPr/>
        </p:nvSpPr>
        <p:spPr bwMode="auto">
          <a:xfrm>
            <a:off x="5667758" y="1445468"/>
            <a:ext cx="1733167" cy="461665"/>
          </a:xfrm>
          <a:prstGeom prst="rect">
            <a:avLst/>
          </a:prstGeom>
          <a:noFill/>
          <a:ln w="9525">
            <a:noFill/>
            <a:miter lim="800000"/>
            <a:headEnd/>
            <a:tailEnd/>
          </a:ln>
        </p:spPr>
        <p:txBody>
          <a:bodyPr wrap="none">
            <a:spAutoFit/>
          </a:bodyPr>
          <a:lstStyle/>
          <a:p>
            <a:pPr algn="l"/>
            <a:r>
              <a:rPr lang="zh-CN" altLang="en-US" b="1" dirty="0">
                <a:solidFill>
                  <a:srgbClr val="FFC000"/>
                </a:solidFill>
                <a:latin typeface="微软雅黑" panose="020B0503020204020204" pitchFamily="34" charset="-122"/>
                <a:ea typeface="微软雅黑" panose="020B0503020204020204" pitchFamily="34" charset="-122"/>
              </a:rPr>
              <a:t>接收进程 </a:t>
            </a:r>
            <a:r>
              <a:rPr lang="en-US" altLang="zh-CN" b="1" dirty="0">
                <a:solidFill>
                  <a:srgbClr val="FFC000"/>
                </a:solidFill>
                <a:latin typeface="微软雅黑" panose="020B0503020204020204" pitchFamily="34" charset="-122"/>
                <a:ea typeface="微软雅黑" panose="020B0503020204020204" pitchFamily="34" charset="-122"/>
              </a:rPr>
              <a:t>R</a:t>
            </a:r>
          </a:p>
        </p:txBody>
      </p:sp>
      <p:sp>
        <p:nvSpPr>
          <p:cNvPr id="16" name="Rectangle 11"/>
          <p:cNvSpPr>
            <a:spLocks noChangeArrowheads="1"/>
          </p:cNvSpPr>
          <p:nvPr/>
        </p:nvSpPr>
        <p:spPr bwMode="auto">
          <a:xfrm>
            <a:off x="941771" y="1445468"/>
            <a:ext cx="1733167" cy="461665"/>
          </a:xfrm>
          <a:prstGeom prst="rect">
            <a:avLst/>
          </a:prstGeom>
          <a:noFill/>
          <a:ln w="9525">
            <a:noFill/>
            <a:miter lim="800000"/>
            <a:headEnd/>
            <a:tailEnd/>
          </a:ln>
        </p:spPr>
        <p:txBody>
          <a:bodyPr wrap="none">
            <a:spAutoFit/>
          </a:bodyPr>
          <a:lstStyle/>
          <a:p>
            <a:pPr algn="l"/>
            <a:r>
              <a:rPr lang="zh-CN" altLang="en-US" b="1" dirty="0">
                <a:solidFill>
                  <a:srgbClr val="FFC000"/>
                </a:solidFill>
                <a:latin typeface="微软雅黑" panose="020B0503020204020204" pitchFamily="34" charset="-122"/>
                <a:ea typeface="微软雅黑" panose="020B0503020204020204" pitchFamily="34" charset="-122"/>
              </a:rPr>
              <a:t>发送进程 </a:t>
            </a:r>
            <a:r>
              <a:rPr lang="en-US" altLang="zh-CN" b="1" dirty="0">
                <a:solidFill>
                  <a:srgbClr val="FFC000"/>
                </a:solidFill>
                <a:latin typeface="微软雅黑" panose="020B0503020204020204" pitchFamily="34" charset="-122"/>
                <a:ea typeface="微软雅黑" panose="020B0503020204020204" pitchFamily="34" charset="-122"/>
              </a:rPr>
              <a:t>S</a:t>
            </a:r>
          </a:p>
        </p:txBody>
      </p:sp>
      <p:grpSp>
        <p:nvGrpSpPr>
          <p:cNvPr id="17" name="Group 12"/>
          <p:cNvGrpSpPr>
            <a:grpSpLocks/>
          </p:cNvGrpSpPr>
          <p:nvPr/>
        </p:nvGrpSpPr>
        <p:grpSpPr bwMode="auto">
          <a:xfrm>
            <a:off x="3991358" y="2075705"/>
            <a:ext cx="1270000" cy="4800600"/>
            <a:chOff x="2592" y="624"/>
            <a:chExt cx="800" cy="3024"/>
          </a:xfrm>
        </p:grpSpPr>
        <p:sp>
          <p:nvSpPr>
            <p:cNvPr id="18" name="Rectangle 13" descr="紫色网格"/>
            <p:cNvSpPr>
              <a:spLocks noChangeArrowheads="1"/>
            </p:cNvSpPr>
            <p:nvPr/>
          </p:nvSpPr>
          <p:spPr bwMode="auto">
            <a:xfrm>
              <a:off x="2640" y="624"/>
              <a:ext cx="480" cy="336"/>
            </a:xfrm>
            <a:prstGeom prst="rect">
              <a:avLst/>
            </a:prstGeom>
            <a:blipFill dpi="0" rotWithShape="0">
              <a:blip r:embed="rId3" cstate="print"/>
              <a:srcRect/>
              <a:tile tx="0" ty="0" sx="100000" sy="100000" flip="none" algn="tl"/>
            </a:blipFill>
            <a:ln w="9525">
              <a:miter lim="800000"/>
              <a:headEnd/>
              <a:tailEnd/>
            </a:ln>
            <a:scene3d>
              <a:camera prst="legacyObliqueTopRight"/>
              <a:lightRig rig="legacyFlat3" dir="b"/>
            </a:scene3d>
            <a:sp3d extrusionH="430200" prstMaterial="legacyMatte">
              <a:bevelT w="13500" h="13500" prst="angle"/>
              <a:bevelB w="13500" h="13500" prst="angle"/>
              <a:extrusionClr>
                <a:srgbClr val="FF99FF"/>
              </a:extrusionClr>
            </a:sp3d>
          </p:spPr>
          <p:txBody>
            <a:bodyPr wrap="none" anchor="ctr">
              <a:flatTx/>
            </a:bodyPr>
            <a:lstStyle/>
            <a:p>
              <a:r>
                <a:rPr lang="zh-CN" altLang="en-US" b="1">
                  <a:solidFill>
                    <a:srgbClr val="FFFFFF"/>
                  </a:solidFill>
                  <a:latin typeface="宋体" pitchFamily="2" charset="-122"/>
                </a:rPr>
                <a:t>消息</a:t>
              </a:r>
            </a:p>
          </p:txBody>
        </p:sp>
        <p:sp>
          <p:nvSpPr>
            <p:cNvPr id="19" name="Rectangle 14" descr="紫色网格"/>
            <p:cNvSpPr>
              <a:spLocks noChangeArrowheads="1"/>
            </p:cNvSpPr>
            <p:nvPr/>
          </p:nvSpPr>
          <p:spPr bwMode="auto">
            <a:xfrm>
              <a:off x="2592" y="3312"/>
              <a:ext cx="480" cy="336"/>
            </a:xfrm>
            <a:prstGeom prst="rect">
              <a:avLst/>
            </a:prstGeom>
            <a:blipFill dpi="0" rotWithShape="0">
              <a:blip r:embed="rId3" cstate="print"/>
              <a:srcRect/>
              <a:tile tx="0" ty="0" sx="100000" sy="100000" flip="none" algn="tl"/>
            </a:blipFill>
            <a:ln w="9525">
              <a:miter lim="800000"/>
              <a:headEnd/>
              <a:tailEnd/>
            </a:ln>
            <a:scene3d>
              <a:camera prst="legacyObliqueTopRight"/>
              <a:lightRig rig="legacyFlat3" dir="b"/>
            </a:scene3d>
            <a:sp3d extrusionH="430200" prstMaterial="legacyMatte">
              <a:bevelT w="13500" h="13500" prst="angle"/>
              <a:bevelB w="13500" h="13500" prst="angle"/>
              <a:extrusionClr>
                <a:srgbClr val="FF99FF"/>
              </a:extrusionClr>
            </a:sp3d>
          </p:spPr>
          <p:txBody>
            <a:bodyPr wrap="none" anchor="ctr">
              <a:flatTx/>
            </a:bodyPr>
            <a:lstStyle/>
            <a:p>
              <a:r>
                <a:rPr lang="zh-CN" altLang="en-US" b="1">
                  <a:solidFill>
                    <a:srgbClr val="FFFFFF"/>
                  </a:solidFill>
                  <a:latin typeface="宋体" pitchFamily="2" charset="-122"/>
                </a:rPr>
                <a:t>消息</a:t>
              </a:r>
            </a:p>
          </p:txBody>
        </p:sp>
        <p:sp>
          <p:nvSpPr>
            <p:cNvPr id="20" name="Rectangle 15" descr="紫色网格"/>
            <p:cNvSpPr>
              <a:spLocks noChangeArrowheads="1"/>
            </p:cNvSpPr>
            <p:nvPr/>
          </p:nvSpPr>
          <p:spPr bwMode="auto">
            <a:xfrm>
              <a:off x="2640" y="1584"/>
              <a:ext cx="480" cy="336"/>
            </a:xfrm>
            <a:prstGeom prst="rect">
              <a:avLst/>
            </a:prstGeom>
            <a:blipFill dpi="0" rotWithShape="0">
              <a:blip r:embed="rId3" cstate="print"/>
              <a:srcRect/>
              <a:tile tx="0" ty="0" sx="100000" sy="100000" flip="none" algn="tl"/>
            </a:blipFill>
            <a:ln w="9525">
              <a:miter lim="800000"/>
              <a:headEnd/>
              <a:tailEnd/>
            </a:ln>
            <a:scene3d>
              <a:camera prst="legacyObliqueTopRight"/>
              <a:lightRig rig="legacyFlat3" dir="b"/>
            </a:scene3d>
            <a:sp3d extrusionH="430200" prstMaterial="legacyMatte">
              <a:bevelT w="13500" h="13500" prst="angle"/>
              <a:bevelB w="13500" h="13500" prst="angle"/>
              <a:extrusionClr>
                <a:srgbClr val="FF99FF"/>
              </a:extrusionClr>
            </a:sp3d>
          </p:spPr>
          <p:txBody>
            <a:bodyPr wrap="none" anchor="ctr">
              <a:flatTx/>
            </a:bodyPr>
            <a:lstStyle/>
            <a:p>
              <a:r>
                <a:rPr lang="zh-CN" altLang="en-US" b="1">
                  <a:solidFill>
                    <a:srgbClr val="FFFFFF"/>
                  </a:solidFill>
                  <a:latin typeface="宋体" pitchFamily="2" charset="-122"/>
                </a:rPr>
                <a:t>消息</a:t>
              </a:r>
            </a:p>
          </p:txBody>
        </p:sp>
        <p:sp>
          <p:nvSpPr>
            <p:cNvPr id="21" name="Rectangle 16"/>
            <p:cNvSpPr>
              <a:spLocks noChangeArrowheads="1"/>
            </p:cNvSpPr>
            <p:nvPr/>
          </p:nvSpPr>
          <p:spPr bwMode="auto">
            <a:xfrm>
              <a:off x="2688" y="2387"/>
              <a:ext cx="704" cy="288"/>
            </a:xfrm>
            <a:prstGeom prst="rect">
              <a:avLst/>
            </a:prstGeom>
            <a:noFill/>
            <a:ln w="9525">
              <a:noFill/>
              <a:miter lim="800000"/>
              <a:headEnd/>
              <a:tailEnd/>
            </a:ln>
          </p:spPr>
          <p:txBody>
            <a:bodyPr wrap="none">
              <a:spAutoFit/>
            </a:bodyPr>
            <a:lstStyle/>
            <a:p>
              <a:pPr algn="l"/>
              <a:r>
                <a:rPr lang="en-US" altLang="zh-CN" b="1">
                  <a:solidFill>
                    <a:srgbClr val="FFFFFF"/>
                  </a:solidFill>
                  <a:latin typeface="宋体" pitchFamily="2" charset="-122"/>
                </a:rPr>
                <a:t>......</a:t>
              </a:r>
            </a:p>
          </p:txBody>
        </p:sp>
      </p:grpSp>
      <p:sp>
        <p:nvSpPr>
          <p:cNvPr id="22" name="Line 17"/>
          <p:cNvSpPr>
            <a:spLocks noChangeShapeType="1"/>
          </p:cNvSpPr>
          <p:nvPr/>
        </p:nvSpPr>
        <p:spPr bwMode="auto">
          <a:xfrm>
            <a:off x="7115558" y="2685305"/>
            <a:ext cx="838200" cy="0"/>
          </a:xfrm>
          <a:prstGeom prst="line">
            <a:avLst/>
          </a:prstGeom>
          <a:noFill/>
          <a:ln w="38100">
            <a:solidFill>
              <a:srgbClr val="0099FF"/>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3" name="Line 18"/>
          <p:cNvSpPr>
            <a:spLocks noChangeShapeType="1"/>
          </p:cNvSpPr>
          <p:nvPr/>
        </p:nvSpPr>
        <p:spPr bwMode="auto">
          <a:xfrm flipV="1">
            <a:off x="7953758" y="1466105"/>
            <a:ext cx="0" cy="1219200"/>
          </a:xfrm>
          <a:prstGeom prst="line">
            <a:avLst/>
          </a:prstGeom>
          <a:noFill/>
          <a:ln w="38100">
            <a:solidFill>
              <a:srgbClr val="0099FF"/>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4" name="Line 19"/>
          <p:cNvSpPr>
            <a:spLocks noChangeShapeType="1"/>
          </p:cNvSpPr>
          <p:nvPr/>
        </p:nvSpPr>
        <p:spPr bwMode="auto">
          <a:xfrm flipH="1">
            <a:off x="3534158" y="1466105"/>
            <a:ext cx="4419600" cy="0"/>
          </a:xfrm>
          <a:prstGeom prst="line">
            <a:avLst/>
          </a:prstGeom>
          <a:noFill/>
          <a:ln w="38100">
            <a:solidFill>
              <a:srgbClr val="0099FF"/>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5" name="Line 20"/>
          <p:cNvSpPr>
            <a:spLocks noChangeShapeType="1"/>
          </p:cNvSpPr>
          <p:nvPr/>
        </p:nvSpPr>
        <p:spPr bwMode="auto">
          <a:xfrm>
            <a:off x="3534158" y="1466105"/>
            <a:ext cx="0" cy="609600"/>
          </a:xfrm>
          <a:prstGeom prst="line">
            <a:avLst/>
          </a:prstGeom>
          <a:noFill/>
          <a:ln w="38100">
            <a:solidFill>
              <a:srgbClr val="0099FF"/>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6" name="Line 21"/>
          <p:cNvSpPr>
            <a:spLocks noChangeShapeType="1"/>
          </p:cNvSpPr>
          <p:nvPr/>
        </p:nvSpPr>
        <p:spPr bwMode="auto">
          <a:xfrm>
            <a:off x="3534158" y="2075705"/>
            <a:ext cx="533400" cy="0"/>
          </a:xfrm>
          <a:prstGeom prst="line">
            <a:avLst/>
          </a:prstGeom>
          <a:noFill/>
          <a:ln w="38100">
            <a:solidFill>
              <a:srgbClr val="0099FF"/>
            </a:solidFill>
            <a:round/>
            <a:headEnd/>
            <a:tailEnd type="triangle" w="med" len="me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grpSp>
        <p:nvGrpSpPr>
          <p:cNvPr id="27" name="Group 22"/>
          <p:cNvGrpSpPr>
            <a:grpSpLocks/>
          </p:cNvGrpSpPr>
          <p:nvPr/>
        </p:nvGrpSpPr>
        <p:grpSpPr bwMode="auto">
          <a:xfrm>
            <a:off x="3534158" y="2532905"/>
            <a:ext cx="1752600" cy="1066800"/>
            <a:chOff x="2208" y="912"/>
            <a:chExt cx="1104" cy="672"/>
          </a:xfrm>
        </p:grpSpPr>
        <p:sp>
          <p:nvSpPr>
            <p:cNvPr id="28" name="Line 23"/>
            <p:cNvSpPr>
              <a:spLocks noChangeShapeType="1"/>
            </p:cNvSpPr>
            <p:nvPr/>
          </p:nvSpPr>
          <p:spPr bwMode="auto">
            <a:xfrm>
              <a:off x="3024" y="912"/>
              <a:ext cx="288" cy="0"/>
            </a:xfrm>
            <a:prstGeom prst="line">
              <a:avLst/>
            </a:prstGeom>
            <a:noFill/>
            <a:ln w="38100">
              <a:solidFill>
                <a:srgbClr val="0099FF"/>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9" name="Line 24"/>
            <p:cNvSpPr>
              <a:spLocks noChangeShapeType="1"/>
            </p:cNvSpPr>
            <p:nvPr/>
          </p:nvSpPr>
          <p:spPr bwMode="auto">
            <a:xfrm>
              <a:off x="3312" y="912"/>
              <a:ext cx="0" cy="288"/>
            </a:xfrm>
            <a:prstGeom prst="line">
              <a:avLst/>
            </a:prstGeom>
            <a:noFill/>
            <a:ln w="38100">
              <a:solidFill>
                <a:srgbClr val="0099FF"/>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30" name="Line 25"/>
            <p:cNvSpPr>
              <a:spLocks noChangeShapeType="1"/>
            </p:cNvSpPr>
            <p:nvPr/>
          </p:nvSpPr>
          <p:spPr bwMode="auto">
            <a:xfrm flipH="1">
              <a:off x="2208" y="1200"/>
              <a:ext cx="1104" cy="0"/>
            </a:xfrm>
            <a:prstGeom prst="line">
              <a:avLst/>
            </a:prstGeom>
            <a:noFill/>
            <a:ln w="38100">
              <a:solidFill>
                <a:srgbClr val="0099FF"/>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31" name="Line 26"/>
            <p:cNvSpPr>
              <a:spLocks noChangeShapeType="1"/>
            </p:cNvSpPr>
            <p:nvPr/>
          </p:nvSpPr>
          <p:spPr bwMode="auto">
            <a:xfrm>
              <a:off x="2208" y="1200"/>
              <a:ext cx="0" cy="384"/>
            </a:xfrm>
            <a:prstGeom prst="line">
              <a:avLst/>
            </a:prstGeom>
            <a:noFill/>
            <a:ln w="38100">
              <a:solidFill>
                <a:srgbClr val="0099FF"/>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32" name="Line 27"/>
            <p:cNvSpPr>
              <a:spLocks noChangeShapeType="1"/>
            </p:cNvSpPr>
            <p:nvPr/>
          </p:nvSpPr>
          <p:spPr bwMode="auto">
            <a:xfrm>
              <a:off x="2208" y="1584"/>
              <a:ext cx="336" cy="0"/>
            </a:xfrm>
            <a:prstGeom prst="line">
              <a:avLst/>
            </a:prstGeom>
            <a:noFill/>
            <a:ln w="38100">
              <a:solidFill>
                <a:srgbClr val="0099FF"/>
              </a:solidFill>
              <a:round/>
              <a:headEnd/>
              <a:tailEnd type="triangle" w="med" len="me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grpSp>
      <p:grpSp>
        <p:nvGrpSpPr>
          <p:cNvPr id="33" name="Group 28"/>
          <p:cNvGrpSpPr>
            <a:grpSpLocks/>
          </p:cNvGrpSpPr>
          <p:nvPr/>
        </p:nvGrpSpPr>
        <p:grpSpPr bwMode="auto">
          <a:xfrm>
            <a:off x="3534158" y="4133105"/>
            <a:ext cx="1752600" cy="1066800"/>
            <a:chOff x="2208" y="912"/>
            <a:chExt cx="1104" cy="672"/>
          </a:xfrm>
        </p:grpSpPr>
        <p:sp>
          <p:nvSpPr>
            <p:cNvPr id="34" name="Line 29"/>
            <p:cNvSpPr>
              <a:spLocks noChangeShapeType="1"/>
            </p:cNvSpPr>
            <p:nvPr/>
          </p:nvSpPr>
          <p:spPr bwMode="auto">
            <a:xfrm>
              <a:off x="3024" y="912"/>
              <a:ext cx="288" cy="0"/>
            </a:xfrm>
            <a:prstGeom prst="line">
              <a:avLst/>
            </a:prstGeom>
            <a:noFill/>
            <a:ln w="38100">
              <a:solidFill>
                <a:srgbClr val="0099FF"/>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35" name="Line 30"/>
            <p:cNvSpPr>
              <a:spLocks noChangeShapeType="1"/>
            </p:cNvSpPr>
            <p:nvPr/>
          </p:nvSpPr>
          <p:spPr bwMode="auto">
            <a:xfrm>
              <a:off x="3312" y="912"/>
              <a:ext cx="0" cy="288"/>
            </a:xfrm>
            <a:prstGeom prst="line">
              <a:avLst/>
            </a:prstGeom>
            <a:noFill/>
            <a:ln w="38100">
              <a:solidFill>
                <a:srgbClr val="0099FF"/>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36" name="Line 31"/>
            <p:cNvSpPr>
              <a:spLocks noChangeShapeType="1"/>
            </p:cNvSpPr>
            <p:nvPr/>
          </p:nvSpPr>
          <p:spPr bwMode="auto">
            <a:xfrm flipH="1">
              <a:off x="2208" y="1200"/>
              <a:ext cx="1104" cy="0"/>
            </a:xfrm>
            <a:prstGeom prst="line">
              <a:avLst/>
            </a:prstGeom>
            <a:noFill/>
            <a:ln w="38100">
              <a:solidFill>
                <a:srgbClr val="0099FF"/>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37" name="Line 32"/>
            <p:cNvSpPr>
              <a:spLocks noChangeShapeType="1"/>
            </p:cNvSpPr>
            <p:nvPr/>
          </p:nvSpPr>
          <p:spPr bwMode="auto">
            <a:xfrm>
              <a:off x="2208" y="1200"/>
              <a:ext cx="0" cy="384"/>
            </a:xfrm>
            <a:prstGeom prst="line">
              <a:avLst/>
            </a:prstGeom>
            <a:noFill/>
            <a:ln w="38100">
              <a:solidFill>
                <a:srgbClr val="0099FF"/>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38" name="Line 33"/>
            <p:cNvSpPr>
              <a:spLocks noChangeShapeType="1"/>
            </p:cNvSpPr>
            <p:nvPr/>
          </p:nvSpPr>
          <p:spPr bwMode="auto">
            <a:xfrm>
              <a:off x="2208" y="1584"/>
              <a:ext cx="336" cy="0"/>
            </a:xfrm>
            <a:prstGeom prst="line">
              <a:avLst/>
            </a:prstGeom>
            <a:noFill/>
            <a:ln w="38100">
              <a:solidFill>
                <a:srgbClr val="0099FF"/>
              </a:solidFill>
              <a:round/>
              <a:headEnd/>
              <a:tailEnd type="triangle" w="med" len="me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grpSp>
      <p:grpSp>
        <p:nvGrpSpPr>
          <p:cNvPr id="39" name="Group 34"/>
          <p:cNvGrpSpPr>
            <a:grpSpLocks/>
          </p:cNvGrpSpPr>
          <p:nvPr/>
        </p:nvGrpSpPr>
        <p:grpSpPr bwMode="auto">
          <a:xfrm>
            <a:off x="3534158" y="5276105"/>
            <a:ext cx="1752600" cy="1066800"/>
            <a:chOff x="2208" y="912"/>
            <a:chExt cx="1104" cy="672"/>
          </a:xfrm>
        </p:grpSpPr>
        <p:sp>
          <p:nvSpPr>
            <p:cNvPr id="40" name="Line 35"/>
            <p:cNvSpPr>
              <a:spLocks noChangeShapeType="1"/>
            </p:cNvSpPr>
            <p:nvPr/>
          </p:nvSpPr>
          <p:spPr bwMode="auto">
            <a:xfrm>
              <a:off x="3024" y="912"/>
              <a:ext cx="288" cy="0"/>
            </a:xfrm>
            <a:prstGeom prst="line">
              <a:avLst/>
            </a:prstGeom>
            <a:noFill/>
            <a:ln w="38100">
              <a:solidFill>
                <a:srgbClr val="0099FF"/>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41" name="Line 36"/>
            <p:cNvSpPr>
              <a:spLocks noChangeShapeType="1"/>
            </p:cNvSpPr>
            <p:nvPr/>
          </p:nvSpPr>
          <p:spPr bwMode="auto">
            <a:xfrm>
              <a:off x="3312" y="912"/>
              <a:ext cx="0" cy="288"/>
            </a:xfrm>
            <a:prstGeom prst="line">
              <a:avLst/>
            </a:prstGeom>
            <a:noFill/>
            <a:ln w="38100">
              <a:solidFill>
                <a:srgbClr val="0099FF"/>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42" name="Line 37"/>
            <p:cNvSpPr>
              <a:spLocks noChangeShapeType="1"/>
            </p:cNvSpPr>
            <p:nvPr/>
          </p:nvSpPr>
          <p:spPr bwMode="auto">
            <a:xfrm flipH="1">
              <a:off x="2208" y="1200"/>
              <a:ext cx="1104" cy="0"/>
            </a:xfrm>
            <a:prstGeom prst="line">
              <a:avLst/>
            </a:prstGeom>
            <a:noFill/>
            <a:ln w="38100">
              <a:solidFill>
                <a:srgbClr val="0099FF"/>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43" name="Line 38"/>
            <p:cNvSpPr>
              <a:spLocks noChangeShapeType="1"/>
            </p:cNvSpPr>
            <p:nvPr/>
          </p:nvSpPr>
          <p:spPr bwMode="auto">
            <a:xfrm>
              <a:off x="2208" y="1200"/>
              <a:ext cx="0" cy="384"/>
            </a:xfrm>
            <a:prstGeom prst="line">
              <a:avLst/>
            </a:prstGeom>
            <a:noFill/>
            <a:ln w="38100">
              <a:solidFill>
                <a:srgbClr val="0099FF"/>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44" name="Line 39"/>
            <p:cNvSpPr>
              <a:spLocks noChangeShapeType="1"/>
            </p:cNvSpPr>
            <p:nvPr/>
          </p:nvSpPr>
          <p:spPr bwMode="auto">
            <a:xfrm>
              <a:off x="2208" y="1584"/>
              <a:ext cx="336" cy="0"/>
            </a:xfrm>
            <a:prstGeom prst="line">
              <a:avLst/>
            </a:prstGeom>
            <a:noFill/>
            <a:ln w="38100">
              <a:solidFill>
                <a:srgbClr val="0099FF"/>
              </a:solidFill>
              <a:round/>
              <a:headEnd/>
              <a:tailEnd type="triangle" w="med" len="me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grpSp>
    </p:spTree>
    <p:extLst>
      <p:ext uri="{BB962C8B-B14F-4D97-AF65-F5344CB8AC3E}">
        <p14:creationId xmlns:p14="http://schemas.microsoft.com/office/powerpoint/2010/main" val="194162884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剪去单角的矩形 3"/>
          <p:cNvSpPr/>
          <p:nvPr/>
        </p:nvSpPr>
        <p:spPr>
          <a:xfrm>
            <a:off x="12934" y="745330"/>
            <a:ext cx="298782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共享存储器系统</a:t>
            </a:r>
          </a:p>
        </p:txBody>
      </p:sp>
      <p:sp>
        <p:nvSpPr>
          <p:cNvPr id="5" name="剪去单角的矩形 4"/>
          <p:cNvSpPr/>
          <p:nvPr/>
        </p:nvSpPr>
        <p:spPr>
          <a:xfrm>
            <a:off x="2987823" y="722584"/>
            <a:ext cx="316835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管道通信</a:t>
            </a:r>
          </a:p>
        </p:txBody>
      </p:sp>
      <p:sp>
        <p:nvSpPr>
          <p:cNvPr id="6" name="剪去单角的矩形 5"/>
          <p:cNvSpPr/>
          <p:nvPr/>
        </p:nvSpPr>
        <p:spPr>
          <a:xfrm>
            <a:off x="6156177" y="722584"/>
            <a:ext cx="298782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消息传递系统</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1759" y="29489"/>
            <a:ext cx="9384777" cy="646331"/>
          </a:xfrm>
          <a:prstGeom prst="rect">
            <a:avLst/>
          </a:prstGeom>
          <a:noFill/>
          <a:ln w="9525">
            <a:noFill/>
            <a:miter lim="800000"/>
            <a:headEnd/>
            <a:tailEnd/>
          </a:ln>
        </p:spPr>
        <p:txBody>
          <a:bodyPr/>
          <a:lstStyle/>
          <a:p>
            <a:r>
              <a:rPr lang="zh-CN" altLang="en-US" sz="3200" b="1" dirty="0">
                <a:solidFill>
                  <a:schemeClr val="tx1"/>
                </a:solidFill>
                <a:latin typeface="微软雅黑" panose="020B0503020204020204" pitchFamily="34" charset="-122"/>
                <a:ea typeface="微软雅黑" panose="020B0503020204020204" pitchFamily="34" charset="-122"/>
              </a:rPr>
              <a:t>进程通信（</a:t>
            </a:r>
            <a:r>
              <a:rPr lang="en-US" altLang="zh-CN" sz="3200" b="1" dirty="0">
                <a:solidFill>
                  <a:schemeClr val="tx1"/>
                </a:solidFill>
                <a:latin typeface="微软雅黑" panose="020B0503020204020204" pitchFamily="34" charset="-122"/>
                <a:ea typeface="微软雅黑" panose="020B0503020204020204" pitchFamily="34" charset="-122"/>
              </a:rPr>
              <a:t>Inter-Process Communication</a:t>
            </a:r>
            <a:r>
              <a:rPr lang="zh-CN" altLang="en-US" sz="3600" b="1" dirty="0">
                <a:solidFill>
                  <a:schemeClr val="tx1"/>
                </a:solidFill>
                <a:latin typeface="微软雅黑" panose="020B0503020204020204" pitchFamily="34" charset="-122"/>
                <a:ea typeface="微软雅黑" panose="020B0503020204020204" pitchFamily="34" charset="-122"/>
              </a:rPr>
              <a:t>）</a:t>
            </a:r>
          </a:p>
        </p:txBody>
      </p:sp>
      <p:sp>
        <p:nvSpPr>
          <p:cNvPr id="7" name="Rectangle 2"/>
          <p:cNvSpPr txBox="1">
            <a:spLocks noRot="1" noChangeArrowheads="1"/>
          </p:cNvSpPr>
          <p:nvPr/>
        </p:nvSpPr>
        <p:spPr bwMode="auto">
          <a:xfrm>
            <a:off x="301624" y="1309935"/>
            <a:ext cx="8540750" cy="75996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1. </a:t>
            </a:r>
            <a:r>
              <a:rPr kumimoji="1" lang="zh-CN" altLang="en-US" sz="32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rPr>
              <a:t>消息缓冲队列</a:t>
            </a:r>
            <a:r>
              <a:rPr kumimoji="1" lang="zh-CN" altLang="en-US" sz="3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通信机制中的数据结构</a:t>
            </a:r>
          </a:p>
        </p:txBody>
      </p:sp>
      <p:sp>
        <p:nvSpPr>
          <p:cNvPr id="8" name="Text Box 4"/>
          <p:cNvSpPr txBox="1">
            <a:spLocks noChangeArrowheads="1"/>
          </p:cNvSpPr>
          <p:nvPr/>
        </p:nvSpPr>
        <p:spPr bwMode="auto">
          <a:xfrm>
            <a:off x="665547" y="2564904"/>
            <a:ext cx="8077200" cy="4044950"/>
          </a:xfrm>
          <a:prstGeom prst="rect">
            <a:avLst/>
          </a:prstGeom>
          <a:noFill/>
          <a:ln w="9525">
            <a:noFill/>
            <a:miter lim="800000"/>
            <a:headEnd/>
            <a:tailEnd/>
          </a:ln>
        </p:spPr>
        <p:txBody>
          <a:bodyPr>
            <a:spAutoFit/>
          </a:bodyPr>
          <a:lstStyle/>
          <a:p>
            <a:pPr algn="just">
              <a:lnSpc>
                <a:spcPct val="110000"/>
              </a:lnSpc>
              <a:spcBef>
                <a:spcPct val="50000"/>
              </a:spcBef>
            </a:pPr>
            <a:r>
              <a:rPr lang="zh-CN" altLang="en-US" b="1" dirty="0">
                <a:solidFill>
                  <a:srgbClr val="000000"/>
                </a:solidFill>
                <a:latin typeface="Arial Unicode MS" pitchFamily="34" charset="-122"/>
                <a:ea typeface="Arial Unicode MS" pitchFamily="34" charset="-122"/>
                <a:cs typeface="Arial Unicode MS" pitchFamily="34" charset="-122"/>
              </a:rPr>
              <a:t> </a:t>
            </a:r>
            <a:r>
              <a:rPr lang="en-US" altLang="zh-CN" b="1" dirty="0">
                <a:solidFill>
                  <a:schemeClr val="tx1"/>
                </a:solidFill>
                <a:latin typeface="Arial Unicode MS" pitchFamily="34" charset="-122"/>
                <a:ea typeface="Arial Unicode MS" pitchFamily="34" charset="-122"/>
                <a:cs typeface="Arial Unicode MS" pitchFamily="34" charset="-122"/>
              </a:rPr>
              <a:t>(1) </a:t>
            </a:r>
            <a:r>
              <a:rPr lang="zh-CN" altLang="en-US" b="1" dirty="0">
                <a:solidFill>
                  <a:srgbClr val="FFC000"/>
                </a:solidFill>
                <a:latin typeface="Arial Unicode MS" pitchFamily="34" charset="-122"/>
                <a:ea typeface="Arial Unicode MS" pitchFamily="34" charset="-122"/>
                <a:cs typeface="Arial Unicode MS" pitchFamily="34" charset="-122"/>
              </a:rPr>
              <a:t>消息缓冲区。</a:t>
            </a:r>
            <a:r>
              <a:rPr lang="zh-CN" altLang="en-US" b="1" dirty="0">
                <a:solidFill>
                  <a:schemeClr val="tx1"/>
                </a:solidFill>
                <a:latin typeface="Arial Unicode MS" pitchFamily="34" charset="-122"/>
                <a:ea typeface="Arial Unicode MS" pitchFamily="34" charset="-122"/>
                <a:cs typeface="Arial Unicode MS" pitchFamily="34" charset="-122"/>
              </a:rPr>
              <a:t>它可描述如下：</a:t>
            </a:r>
          </a:p>
          <a:p>
            <a:pPr algn="just">
              <a:lnSpc>
                <a:spcPct val="110000"/>
              </a:lnSpc>
              <a:spcBef>
                <a:spcPct val="50000"/>
              </a:spcBef>
            </a:pPr>
            <a:r>
              <a:rPr lang="zh-CN" altLang="en-US" b="1" dirty="0">
                <a:solidFill>
                  <a:schemeClr val="tx1"/>
                </a:solidFill>
                <a:latin typeface="Arial Unicode MS" pitchFamily="34" charset="-122"/>
                <a:ea typeface="Arial Unicode MS" pitchFamily="34" charset="-122"/>
                <a:cs typeface="Arial Unicode MS" pitchFamily="34" charset="-122"/>
              </a:rPr>
              <a:t>       </a:t>
            </a:r>
            <a:r>
              <a:rPr lang="en-US" altLang="zh-CN" b="1" dirty="0">
                <a:solidFill>
                  <a:schemeClr val="tx1"/>
                </a:solidFill>
                <a:latin typeface="Arial Unicode MS" pitchFamily="34" charset="-122"/>
                <a:ea typeface="Arial Unicode MS" pitchFamily="34" charset="-122"/>
                <a:cs typeface="Arial Unicode MS" pitchFamily="34" charset="-122"/>
              </a:rPr>
              <a:t>type message buffer=record</a:t>
            </a:r>
          </a:p>
          <a:p>
            <a:pPr algn="just">
              <a:lnSpc>
                <a:spcPct val="110000"/>
              </a:lnSpc>
              <a:spcBef>
                <a:spcPct val="50000"/>
              </a:spcBef>
            </a:pPr>
            <a:r>
              <a:rPr lang="en-US" altLang="zh-CN" b="1" dirty="0">
                <a:solidFill>
                  <a:schemeClr val="tx1"/>
                </a:solidFill>
                <a:latin typeface="Arial Unicode MS" pitchFamily="34" charset="-122"/>
                <a:ea typeface="Arial Unicode MS" pitchFamily="34" charset="-122"/>
                <a:cs typeface="Arial Unicode MS" pitchFamily="34" charset="-122"/>
              </a:rPr>
              <a:t>          </a:t>
            </a:r>
            <a:r>
              <a:rPr lang="zh-CN" altLang="en-US" b="1" dirty="0">
                <a:solidFill>
                  <a:schemeClr val="tx1"/>
                </a:solidFill>
                <a:latin typeface="Arial Unicode MS" pitchFamily="34" charset="-122"/>
                <a:ea typeface="Arial Unicode MS" pitchFamily="34" charset="-122"/>
                <a:cs typeface="Arial Unicode MS" pitchFamily="34" charset="-122"/>
              </a:rPr>
              <a:t>    </a:t>
            </a:r>
            <a:r>
              <a:rPr lang="en-US" altLang="zh-CN" b="1" dirty="0">
                <a:solidFill>
                  <a:schemeClr val="tx1"/>
                </a:solidFill>
                <a:latin typeface="Arial Unicode MS" pitchFamily="34" charset="-122"/>
                <a:ea typeface="Arial Unicode MS" pitchFamily="34" charset="-122"/>
                <a:cs typeface="Arial Unicode MS" pitchFamily="34" charset="-122"/>
              </a:rPr>
              <a:t>	   sender; </a:t>
            </a:r>
            <a:r>
              <a:rPr lang="zh-CN" altLang="en-US" b="1" dirty="0">
                <a:solidFill>
                  <a:schemeClr val="tx1"/>
                </a:solidFill>
                <a:latin typeface="Arial Unicode MS" pitchFamily="34" charset="-122"/>
                <a:ea typeface="Arial Unicode MS" pitchFamily="34" charset="-122"/>
                <a:cs typeface="Arial Unicode MS" pitchFamily="34" charset="-122"/>
              </a:rPr>
              <a:t>发送者进程标识符</a:t>
            </a:r>
          </a:p>
          <a:p>
            <a:pPr algn="just">
              <a:lnSpc>
                <a:spcPct val="110000"/>
              </a:lnSpc>
              <a:spcBef>
                <a:spcPct val="50000"/>
              </a:spcBef>
            </a:pPr>
            <a:r>
              <a:rPr lang="zh-CN" altLang="en-US" b="1" dirty="0">
                <a:solidFill>
                  <a:schemeClr val="tx1"/>
                </a:solidFill>
                <a:latin typeface="Arial Unicode MS" pitchFamily="34" charset="-122"/>
                <a:ea typeface="Arial Unicode MS" pitchFamily="34" charset="-122"/>
                <a:cs typeface="Arial Unicode MS" pitchFamily="34" charset="-122"/>
              </a:rPr>
              <a:t>	              </a:t>
            </a:r>
            <a:r>
              <a:rPr lang="en-US" altLang="zh-CN" b="1" dirty="0">
                <a:solidFill>
                  <a:schemeClr val="tx1"/>
                </a:solidFill>
                <a:latin typeface="Arial Unicode MS" pitchFamily="34" charset="-122"/>
                <a:ea typeface="Arial Unicode MS" pitchFamily="34" charset="-122"/>
                <a:cs typeface="Arial Unicode MS" pitchFamily="34" charset="-122"/>
              </a:rPr>
              <a:t>size; </a:t>
            </a:r>
            <a:r>
              <a:rPr lang="zh-CN" altLang="en-US" b="1" dirty="0">
                <a:solidFill>
                  <a:schemeClr val="tx1"/>
                </a:solidFill>
                <a:latin typeface="Arial Unicode MS" pitchFamily="34" charset="-122"/>
                <a:ea typeface="Arial Unicode MS" pitchFamily="34" charset="-122"/>
                <a:cs typeface="Arial Unicode MS" pitchFamily="34" charset="-122"/>
              </a:rPr>
              <a:t>消息长度</a:t>
            </a:r>
          </a:p>
          <a:p>
            <a:pPr algn="just">
              <a:lnSpc>
                <a:spcPct val="110000"/>
              </a:lnSpc>
              <a:spcBef>
                <a:spcPct val="50000"/>
              </a:spcBef>
            </a:pPr>
            <a:r>
              <a:rPr lang="zh-CN" altLang="en-US" b="1" dirty="0">
                <a:solidFill>
                  <a:schemeClr val="tx1"/>
                </a:solidFill>
                <a:latin typeface="Arial Unicode MS" pitchFamily="34" charset="-122"/>
                <a:ea typeface="Arial Unicode MS" pitchFamily="34" charset="-122"/>
                <a:cs typeface="Arial Unicode MS" pitchFamily="34" charset="-122"/>
              </a:rPr>
              <a:t>           	   </a:t>
            </a:r>
            <a:r>
              <a:rPr lang="en-US" altLang="zh-CN" b="1" dirty="0">
                <a:solidFill>
                  <a:schemeClr val="tx1"/>
                </a:solidFill>
                <a:latin typeface="Arial Unicode MS" pitchFamily="34" charset="-122"/>
                <a:ea typeface="Arial Unicode MS" pitchFamily="34" charset="-122"/>
                <a:cs typeface="Arial Unicode MS" pitchFamily="34" charset="-122"/>
              </a:rPr>
              <a:t>text; </a:t>
            </a:r>
            <a:r>
              <a:rPr lang="zh-CN" altLang="en-US" b="1" dirty="0">
                <a:solidFill>
                  <a:schemeClr val="tx1"/>
                </a:solidFill>
                <a:latin typeface="Arial Unicode MS" pitchFamily="34" charset="-122"/>
                <a:ea typeface="Arial Unicode MS" pitchFamily="34" charset="-122"/>
                <a:cs typeface="Arial Unicode MS" pitchFamily="34" charset="-122"/>
              </a:rPr>
              <a:t>消息正文</a:t>
            </a:r>
          </a:p>
          <a:p>
            <a:pPr algn="just">
              <a:lnSpc>
                <a:spcPct val="110000"/>
              </a:lnSpc>
              <a:spcBef>
                <a:spcPct val="50000"/>
              </a:spcBef>
            </a:pPr>
            <a:r>
              <a:rPr lang="zh-CN" altLang="en-US" b="1" dirty="0">
                <a:solidFill>
                  <a:schemeClr val="tx1"/>
                </a:solidFill>
                <a:latin typeface="Arial Unicode MS" pitchFamily="34" charset="-122"/>
                <a:ea typeface="Arial Unicode MS" pitchFamily="34" charset="-122"/>
                <a:cs typeface="Arial Unicode MS" pitchFamily="34" charset="-122"/>
              </a:rPr>
              <a:t>                         </a:t>
            </a:r>
            <a:r>
              <a:rPr lang="en-US" altLang="zh-CN" b="1" dirty="0">
                <a:solidFill>
                  <a:schemeClr val="tx1"/>
                </a:solidFill>
                <a:latin typeface="Arial Unicode MS" pitchFamily="34" charset="-122"/>
                <a:ea typeface="Arial Unicode MS" pitchFamily="34" charset="-122"/>
                <a:cs typeface="Arial Unicode MS" pitchFamily="34" charset="-122"/>
              </a:rPr>
              <a:t>next; </a:t>
            </a:r>
            <a:r>
              <a:rPr lang="zh-CN" altLang="en-US" b="1" dirty="0">
                <a:solidFill>
                  <a:schemeClr val="tx1"/>
                </a:solidFill>
                <a:latin typeface="Arial Unicode MS" pitchFamily="34" charset="-122"/>
                <a:ea typeface="Arial Unicode MS" pitchFamily="34" charset="-122"/>
                <a:cs typeface="Arial Unicode MS" pitchFamily="34" charset="-122"/>
              </a:rPr>
              <a:t>指向下一个消息缓冲区的指针</a:t>
            </a:r>
          </a:p>
          <a:p>
            <a:pPr algn="l">
              <a:lnSpc>
                <a:spcPct val="110000"/>
              </a:lnSpc>
              <a:spcBef>
                <a:spcPct val="50000"/>
              </a:spcBef>
            </a:pPr>
            <a:r>
              <a:rPr lang="zh-CN" altLang="en-US" b="1" dirty="0">
                <a:solidFill>
                  <a:schemeClr val="tx1"/>
                </a:solidFill>
                <a:latin typeface="Arial Unicode MS" pitchFamily="34" charset="-122"/>
                <a:ea typeface="Arial Unicode MS" pitchFamily="34" charset="-122"/>
                <a:cs typeface="Arial Unicode MS" pitchFamily="34" charset="-122"/>
              </a:rPr>
              <a:t>              </a:t>
            </a:r>
            <a:r>
              <a:rPr lang="en-US" altLang="zh-CN" b="1" dirty="0">
                <a:solidFill>
                  <a:schemeClr val="tx1"/>
                </a:solidFill>
                <a:latin typeface="Arial Unicode MS" pitchFamily="34" charset="-122"/>
                <a:ea typeface="Arial Unicode MS" pitchFamily="34" charset="-122"/>
                <a:cs typeface="Arial Unicode MS" pitchFamily="34" charset="-122"/>
              </a:rPr>
              <a:t>end </a:t>
            </a:r>
          </a:p>
        </p:txBody>
      </p:sp>
    </p:spTree>
    <p:extLst>
      <p:ext uri="{BB962C8B-B14F-4D97-AF65-F5344CB8AC3E}">
        <p14:creationId xmlns:p14="http://schemas.microsoft.com/office/powerpoint/2010/main" val="36974929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剪去单角的矩形 3"/>
          <p:cNvSpPr/>
          <p:nvPr/>
        </p:nvSpPr>
        <p:spPr>
          <a:xfrm>
            <a:off x="12934" y="745330"/>
            <a:ext cx="298782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共享存储器系统</a:t>
            </a:r>
          </a:p>
        </p:txBody>
      </p:sp>
      <p:sp>
        <p:nvSpPr>
          <p:cNvPr id="5" name="剪去单角的矩形 4"/>
          <p:cNvSpPr/>
          <p:nvPr/>
        </p:nvSpPr>
        <p:spPr>
          <a:xfrm>
            <a:off x="2987823" y="722584"/>
            <a:ext cx="316835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管道通信</a:t>
            </a:r>
          </a:p>
        </p:txBody>
      </p:sp>
      <p:sp>
        <p:nvSpPr>
          <p:cNvPr id="6" name="剪去单角的矩形 5"/>
          <p:cNvSpPr/>
          <p:nvPr/>
        </p:nvSpPr>
        <p:spPr>
          <a:xfrm>
            <a:off x="6156177" y="722584"/>
            <a:ext cx="298782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消息传递系统</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1759" y="29489"/>
            <a:ext cx="9384777" cy="646331"/>
          </a:xfrm>
          <a:prstGeom prst="rect">
            <a:avLst/>
          </a:prstGeom>
          <a:noFill/>
          <a:ln w="9525">
            <a:noFill/>
            <a:miter lim="800000"/>
            <a:headEnd/>
            <a:tailEnd/>
          </a:ln>
        </p:spPr>
        <p:txBody>
          <a:bodyPr/>
          <a:lstStyle/>
          <a:p>
            <a:r>
              <a:rPr lang="zh-CN" altLang="en-US" sz="3200" b="1" dirty="0">
                <a:solidFill>
                  <a:schemeClr val="tx1"/>
                </a:solidFill>
                <a:latin typeface="微软雅黑" panose="020B0503020204020204" pitchFamily="34" charset="-122"/>
                <a:ea typeface="微软雅黑" panose="020B0503020204020204" pitchFamily="34" charset="-122"/>
              </a:rPr>
              <a:t>进程通信（</a:t>
            </a:r>
            <a:r>
              <a:rPr lang="en-US" altLang="zh-CN" sz="3200" b="1" dirty="0">
                <a:solidFill>
                  <a:schemeClr val="tx1"/>
                </a:solidFill>
                <a:latin typeface="微软雅黑" panose="020B0503020204020204" pitchFamily="34" charset="-122"/>
                <a:ea typeface="微软雅黑" panose="020B0503020204020204" pitchFamily="34" charset="-122"/>
              </a:rPr>
              <a:t>Inter-Process Communication</a:t>
            </a:r>
            <a:r>
              <a:rPr lang="zh-CN" altLang="en-US" sz="3600" b="1" dirty="0">
                <a:solidFill>
                  <a:schemeClr val="tx1"/>
                </a:solidFill>
                <a:latin typeface="微软雅黑" panose="020B0503020204020204" pitchFamily="34" charset="-122"/>
                <a:ea typeface="微软雅黑" panose="020B0503020204020204" pitchFamily="34" charset="-122"/>
              </a:rPr>
              <a:t>）</a:t>
            </a:r>
          </a:p>
        </p:txBody>
      </p:sp>
      <p:sp>
        <p:nvSpPr>
          <p:cNvPr id="7" name="Rectangle 2"/>
          <p:cNvSpPr txBox="1">
            <a:spLocks noRot="1" noChangeArrowheads="1"/>
          </p:cNvSpPr>
          <p:nvPr/>
        </p:nvSpPr>
        <p:spPr bwMode="auto">
          <a:xfrm>
            <a:off x="301624" y="1344952"/>
            <a:ext cx="8540750" cy="75996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1. </a:t>
            </a:r>
            <a:r>
              <a:rPr kumimoji="1" lang="zh-CN" altLang="en-US" sz="32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rPr>
              <a:t>消息缓冲队列</a:t>
            </a:r>
            <a:r>
              <a:rPr kumimoji="1" lang="zh-CN" altLang="en-US" sz="3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通信机制中的数据结构</a:t>
            </a:r>
          </a:p>
        </p:txBody>
      </p:sp>
      <p:sp>
        <p:nvSpPr>
          <p:cNvPr id="10" name="Text Box 4"/>
          <p:cNvSpPr txBox="1">
            <a:spLocks noChangeArrowheads="1"/>
          </p:cNvSpPr>
          <p:nvPr/>
        </p:nvSpPr>
        <p:spPr bwMode="auto">
          <a:xfrm>
            <a:off x="741747" y="2170609"/>
            <a:ext cx="7924800" cy="4524315"/>
          </a:xfrm>
          <a:prstGeom prst="rect">
            <a:avLst/>
          </a:prstGeom>
          <a:noFill/>
          <a:ln w="9525">
            <a:noFill/>
            <a:miter lim="800000"/>
            <a:headEnd/>
            <a:tailEnd/>
          </a:ln>
        </p:spPr>
        <p:txBody>
          <a:bodyPr>
            <a:spAutoFit/>
          </a:bodyPr>
          <a:lstStyle/>
          <a:p>
            <a:pPr marL="0" marR="0" lvl="0" indent="0" algn="just" defTabSz="914400" eaLnBrk="1" fontAlgn="auto" latinLnBrk="0" hangingPunct="1">
              <a:lnSpc>
                <a:spcPct val="130000"/>
              </a:lnSpc>
              <a:spcBef>
                <a:spcPct val="50000"/>
              </a:spcBef>
              <a:spcAft>
                <a:spcPts val="0"/>
              </a:spcAft>
              <a:buClrTx/>
              <a:buSzTx/>
              <a:buFontTx/>
              <a:buNone/>
              <a:tabLst/>
              <a:defRPr/>
            </a:pPr>
            <a:r>
              <a:rPr kumimoji="0" lang="zh-CN" altLang="en-US" sz="1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 </a:t>
            </a:r>
            <a:r>
              <a:rPr kumimoji="0" lang="en-US" altLang="zh-CN" sz="1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(2) PCB</a:t>
            </a:r>
            <a:r>
              <a:rPr kumimoji="0" lang="zh-CN" altLang="en-US" sz="1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中有关通信的数据项。在利用消息缓冲队列通信机制时，在设置消息缓冲队列的同时，还应</a:t>
            </a:r>
            <a:r>
              <a:rPr kumimoji="0" lang="zh-CN" altLang="en-US" sz="18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rPr>
              <a:t>增加用于对消息队列进行操作和实现同步的信号量</a:t>
            </a:r>
            <a:r>
              <a:rPr kumimoji="0" lang="zh-CN" altLang="en-US" sz="1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，并将它们置入进程的</a:t>
            </a:r>
            <a:r>
              <a:rPr kumimoji="0" lang="en-US" altLang="zh-CN" sz="1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PCB</a:t>
            </a:r>
            <a:r>
              <a:rPr kumimoji="0" lang="zh-CN" altLang="en-US" sz="1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中。在</a:t>
            </a:r>
            <a:r>
              <a:rPr kumimoji="0" lang="en-US" altLang="zh-CN" sz="1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PCB</a:t>
            </a:r>
            <a:r>
              <a:rPr kumimoji="0" lang="zh-CN" altLang="en-US" sz="1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中应增加的数据项可描述如下：                	</a:t>
            </a:r>
          </a:p>
          <a:p>
            <a:pPr marL="0" marR="0" lvl="0" indent="0" algn="just" defTabSz="914400" eaLnBrk="1" fontAlgn="auto" latinLnBrk="0" hangingPunct="1">
              <a:lnSpc>
                <a:spcPct val="130000"/>
              </a:lnSpc>
              <a:spcBef>
                <a:spcPct val="50000"/>
              </a:spcBef>
              <a:spcAft>
                <a:spcPts val="0"/>
              </a:spcAft>
              <a:buClrTx/>
              <a:buSzTx/>
              <a:buFontTx/>
              <a:buNone/>
              <a:tabLst/>
              <a:defRPr/>
            </a:pPr>
            <a:r>
              <a:rPr kumimoji="0" lang="en-US" altLang="zh-CN" sz="1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Unicode MS" pitchFamily="34" charset="-122"/>
              </a:rPr>
              <a:t>type process control block=record</a:t>
            </a:r>
          </a:p>
          <a:p>
            <a:pPr marL="0" marR="0" lvl="0" indent="0" algn="just" defTabSz="914400" eaLnBrk="1" fontAlgn="auto" latinLnBrk="0" hangingPunct="1">
              <a:lnSpc>
                <a:spcPct val="100000"/>
              </a:lnSpc>
              <a:spcBef>
                <a:spcPct val="50000"/>
              </a:spcBef>
              <a:spcAft>
                <a:spcPts val="0"/>
              </a:spcAft>
              <a:buClrTx/>
              <a:buSzTx/>
              <a:buFontTx/>
              <a:buNone/>
              <a:tabLst/>
              <a:defRPr/>
            </a:pPr>
            <a:r>
              <a:rPr kumimoji="0" lang="en-US" altLang="zh-CN" sz="1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Unicode MS" pitchFamily="34" charset="-122"/>
              </a:rPr>
              <a:t>                                           …</a:t>
            </a:r>
          </a:p>
          <a:p>
            <a:pPr marL="0" marR="0" lvl="0" indent="0" algn="just" defTabSz="914400" eaLnBrk="1" fontAlgn="auto" latinLnBrk="0" hangingPunct="1">
              <a:lnSpc>
                <a:spcPct val="100000"/>
              </a:lnSpc>
              <a:spcBef>
                <a:spcPct val="50000"/>
              </a:spcBef>
              <a:spcAft>
                <a:spcPts val="0"/>
              </a:spcAft>
              <a:buClrTx/>
              <a:buSzTx/>
              <a:buFontTx/>
              <a:buNone/>
              <a:tabLst/>
              <a:defRPr/>
            </a:pPr>
            <a:r>
              <a:rPr kumimoji="0" lang="en-US" altLang="zh-CN" sz="1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Unicode MS" pitchFamily="34" charset="-122"/>
              </a:rPr>
              <a:t>                                             </a:t>
            </a:r>
            <a:r>
              <a:rPr kumimoji="0" lang="en-US" altLang="zh-CN" sz="1800" b="1" i="0" u="none" strike="noStrike" kern="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Arial Unicode MS" pitchFamily="34" charset="-122"/>
              </a:rPr>
              <a:t>mq</a:t>
            </a:r>
            <a:r>
              <a:rPr kumimoji="0" lang="en-US" altLang="zh-CN" sz="1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Unicode MS" pitchFamily="34" charset="-122"/>
              </a:rPr>
              <a:t>; </a:t>
            </a:r>
            <a:r>
              <a:rPr kumimoji="0" lang="zh-CN" altLang="en-US" sz="1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Unicode MS" pitchFamily="34" charset="-122"/>
              </a:rPr>
              <a:t>消息队列队首指针</a:t>
            </a:r>
          </a:p>
          <a:p>
            <a:pPr marL="0" marR="0" lvl="0" indent="0" algn="just" defTabSz="914400" eaLnBrk="1" fontAlgn="auto" latinLnBrk="0" hangingPunct="1">
              <a:lnSpc>
                <a:spcPct val="100000"/>
              </a:lnSpc>
              <a:spcBef>
                <a:spcPct val="50000"/>
              </a:spcBef>
              <a:spcAft>
                <a:spcPts val="0"/>
              </a:spcAft>
              <a:buClrTx/>
              <a:buSzTx/>
              <a:buFontTx/>
              <a:buNone/>
              <a:tabLst/>
              <a:defRPr/>
            </a:pPr>
            <a:r>
              <a:rPr kumimoji="0" lang="zh-CN" altLang="en-US" sz="1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Unicode MS" pitchFamily="34" charset="-122"/>
              </a:rPr>
              <a:t>                                             </a:t>
            </a:r>
            <a:r>
              <a:rPr kumimoji="0" lang="en-US" altLang="zh-CN" sz="1800" b="1" i="0" u="none" strike="noStrike" kern="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Arial Unicode MS" pitchFamily="34" charset="-122"/>
              </a:rPr>
              <a:t>mutex</a:t>
            </a:r>
            <a:r>
              <a:rPr kumimoji="0" lang="en-US" altLang="zh-CN" sz="1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Unicode MS" pitchFamily="34" charset="-122"/>
              </a:rPr>
              <a:t>; </a:t>
            </a:r>
            <a:r>
              <a:rPr kumimoji="0" lang="zh-CN" altLang="en-US" sz="1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Unicode MS" pitchFamily="34" charset="-122"/>
              </a:rPr>
              <a:t>消息队列互斥信号量</a:t>
            </a:r>
          </a:p>
          <a:p>
            <a:pPr marL="0" marR="0" lvl="0" indent="0" algn="just" defTabSz="914400" eaLnBrk="1" fontAlgn="auto" latinLnBrk="0" hangingPunct="1">
              <a:lnSpc>
                <a:spcPct val="100000"/>
              </a:lnSpc>
              <a:spcBef>
                <a:spcPct val="50000"/>
              </a:spcBef>
              <a:spcAft>
                <a:spcPts val="0"/>
              </a:spcAft>
              <a:buClrTx/>
              <a:buSzTx/>
              <a:buFontTx/>
              <a:buNone/>
              <a:tabLst/>
              <a:defRPr/>
            </a:pPr>
            <a:r>
              <a:rPr kumimoji="0" lang="zh-CN" altLang="en-US" sz="1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Unicode MS" pitchFamily="34" charset="-122"/>
              </a:rPr>
              <a:t>                                             </a:t>
            </a:r>
            <a:r>
              <a:rPr kumimoji="0" lang="en-US" altLang="zh-CN" sz="1800" b="1" i="0" u="none" strike="noStrike" kern="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Arial Unicode MS" pitchFamily="34" charset="-122"/>
              </a:rPr>
              <a:t>sm</a:t>
            </a:r>
            <a:r>
              <a:rPr kumimoji="0" lang="en-US" altLang="zh-CN" sz="1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Unicode MS" pitchFamily="34" charset="-122"/>
              </a:rPr>
              <a:t>; </a:t>
            </a:r>
            <a:r>
              <a:rPr kumimoji="0" lang="zh-CN" altLang="en-US" sz="1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Unicode MS" pitchFamily="34" charset="-122"/>
              </a:rPr>
              <a:t>消息队列资源信号量</a:t>
            </a:r>
          </a:p>
          <a:p>
            <a:pPr marL="0" marR="0" lvl="0" indent="0" algn="just" defTabSz="914400" eaLnBrk="1" fontAlgn="auto" latinLnBrk="0" hangingPunct="1">
              <a:lnSpc>
                <a:spcPct val="100000"/>
              </a:lnSpc>
              <a:spcBef>
                <a:spcPct val="50000"/>
              </a:spcBef>
              <a:spcAft>
                <a:spcPts val="0"/>
              </a:spcAft>
              <a:buClrTx/>
              <a:buSzTx/>
              <a:buFontTx/>
              <a:buNone/>
              <a:tabLst/>
              <a:defRPr/>
            </a:pPr>
            <a:r>
              <a:rPr kumimoji="0" lang="zh-CN" altLang="en-US" sz="1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Unicode MS" pitchFamily="34" charset="-122"/>
              </a:rPr>
              <a:t>                                             </a:t>
            </a:r>
            <a:r>
              <a:rPr kumimoji="0" lang="en-US" altLang="zh-CN" sz="1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Unicode MS" pitchFamily="34" charset="-122"/>
              </a:rPr>
              <a:t>…</a:t>
            </a:r>
          </a:p>
          <a:p>
            <a:pPr marL="0" marR="0" lvl="0" indent="0" algn="l" defTabSz="914400" eaLnBrk="1" fontAlgn="auto" latinLnBrk="0" hangingPunct="1">
              <a:lnSpc>
                <a:spcPct val="100000"/>
              </a:lnSpc>
              <a:spcBef>
                <a:spcPct val="50000"/>
              </a:spcBef>
              <a:spcAft>
                <a:spcPts val="0"/>
              </a:spcAft>
              <a:buClrTx/>
              <a:buSzTx/>
              <a:buFontTx/>
              <a:buNone/>
              <a:tabLst/>
              <a:defRPr/>
            </a:pPr>
            <a:r>
              <a:rPr kumimoji="0" lang="en-US" altLang="zh-CN" sz="1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Unicode MS" pitchFamily="34" charset="-122"/>
              </a:rPr>
              <a:t>                                            end </a:t>
            </a:r>
          </a:p>
        </p:txBody>
      </p:sp>
    </p:spTree>
    <p:extLst>
      <p:ext uri="{BB962C8B-B14F-4D97-AF65-F5344CB8AC3E}">
        <p14:creationId xmlns:p14="http://schemas.microsoft.com/office/powerpoint/2010/main" val="36758386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剪去单角的矩形 3"/>
          <p:cNvSpPr/>
          <p:nvPr/>
        </p:nvSpPr>
        <p:spPr>
          <a:xfrm>
            <a:off x="12934" y="745330"/>
            <a:ext cx="298782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共享存储器系统</a:t>
            </a:r>
          </a:p>
        </p:txBody>
      </p:sp>
      <p:sp>
        <p:nvSpPr>
          <p:cNvPr id="5" name="剪去单角的矩形 4"/>
          <p:cNvSpPr/>
          <p:nvPr/>
        </p:nvSpPr>
        <p:spPr>
          <a:xfrm>
            <a:off x="2987823" y="722584"/>
            <a:ext cx="316835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管道通信</a:t>
            </a:r>
          </a:p>
        </p:txBody>
      </p:sp>
      <p:sp>
        <p:nvSpPr>
          <p:cNvPr id="6" name="剪去单角的矩形 5"/>
          <p:cNvSpPr/>
          <p:nvPr/>
        </p:nvSpPr>
        <p:spPr>
          <a:xfrm>
            <a:off x="6156177" y="722584"/>
            <a:ext cx="298782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消息传递系统</a:t>
            </a:r>
          </a:p>
        </p:txBody>
      </p:sp>
      <p:sp>
        <p:nvSpPr>
          <p:cNvPr id="9" name="Rectangle 2"/>
          <p:cNvSpPr>
            <a:spLocks noGrp="1" noChangeArrowheads="1"/>
          </p:cNvSpPr>
          <p:nvPr>
            <p:ph type="title"/>
          </p:nvPr>
        </p:nvSpPr>
        <p:spPr>
          <a:xfrm>
            <a:off x="5763" y="1246431"/>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1759" y="29489"/>
            <a:ext cx="9384777" cy="646331"/>
          </a:xfrm>
          <a:prstGeom prst="rect">
            <a:avLst/>
          </a:prstGeom>
          <a:noFill/>
          <a:ln w="9525">
            <a:noFill/>
            <a:miter lim="800000"/>
            <a:headEnd/>
            <a:tailEnd/>
          </a:ln>
        </p:spPr>
        <p:txBody>
          <a:bodyPr/>
          <a:lstStyle/>
          <a:p>
            <a:r>
              <a:rPr lang="zh-CN" altLang="en-US" sz="3200" b="1" dirty="0">
                <a:solidFill>
                  <a:schemeClr val="tx1"/>
                </a:solidFill>
                <a:latin typeface="微软雅黑" panose="020B0503020204020204" pitchFamily="34" charset="-122"/>
                <a:ea typeface="微软雅黑" panose="020B0503020204020204" pitchFamily="34" charset="-122"/>
              </a:rPr>
              <a:t>进程通信（</a:t>
            </a:r>
            <a:r>
              <a:rPr lang="en-US" altLang="zh-CN" sz="3200" b="1" dirty="0">
                <a:solidFill>
                  <a:schemeClr val="tx1"/>
                </a:solidFill>
                <a:latin typeface="微软雅黑" panose="020B0503020204020204" pitchFamily="34" charset="-122"/>
                <a:ea typeface="微软雅黑" panose="020B0503020204020204" pitchFamily="34" charset="-122"/>
              </a:rPr>
              <a:t>Inter-Process Communication</a:t>
            </a:r>
            <a:r>
              <a:rPr lang="zh-CN" altLang="en-US" sz="3600" b="1" dirty="0">
                <a:solidFill>
                  <a:schemeClr val="tx1"/>
                </a:solidFill>
                <a:latin typeface="微软雅黑" panose="020B0503020204020204" pitchFamily="34" charset="-122"/>
                <a:ea typeface="微软雅黑" panose="020B0503020204020204" pitchFamily="34" charset="-122"/>
              </a:rPr>
              <a:t>）</a:t>
            </a:r>
          </a:p>
        </p:txBody>
      </p:sp>
      <p:sp>
        <p:nvSpPr>
          <p:cNvPr id="7" name="Rectangle 2"/>
          <p:cNvSpPr txBox="1">
            <a:spLocks noRot="1" noChangeArrowheads="1"/>
          </p:cNvSpPr>
          <p:nvPr/>
        </p:nvSpPr>
        <p:spPr bwMode="auto">
          <a:xfrm>
            <a:off x="301624" y="1344952"/>
            <a:ext cx="8540750" cy="75996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1. </a:t>
            </a:r>
            <a:r>
              <a:rPr kumimoji="1" lang="zh-CN" altLang="en-US" sz="32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rPr>
              <a:t>消息缓冲队列</a:t>
            </a:r>
            <a:r>
              <a:rPr kumimoji="1" lang="zh-CN" altLang="en-US" sz="3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通信机制中的数据结构</a:t>
            </a:r>
          </a:p>
        </p:txBody>
      </p:sp>
      <p:sp>
        <p:nvSpPr>
          <p:cNvPr id="11" name="Rectangle 4"/>
          <p:cNvSpPr>
            <a:spLocks noChangeArrowheads="1"/>
          </p:cNvSpPr>
          <p:nvPr/>
        </p:nvSpPr>
        <p:spPr bwMode="auto">
          <a:xfrm>
            <a:off x="463549" y="1841191"/>
            <a:ext cx="7772400" cy="1143000"/>
          </a:xfrm>
          <a:prstGeom prst="rect">
            <a:avLst/>
          </a:prstGeom>
          <a:noFill/>
          <a:ln w="9525">
            <a:noFill/>
            <a:miter lim="800000"/>
            <a:headEnd/>
            <a:tailEnd/>
          </a:ln>
        </p:spPr>
        <p:txBody>
          <a:bodyPr anchor="ctr"/>
          <a:lstStyle/>
          <a:p>
            <a:r>
              <a:rPr kumimoji="0" lang="zh-CN" altLang="en-US" sz="3600" b="1" dirty="0">
                <a:solidFill>
                  <a:schemeClr val="tx1"/>
                </a:solidFill>
                <a:latin typeface="Arial Black" pitchFamily="34" charset="0"/>
                <a:ea typeface="黑体" pitchFamily="2" charset="-122"/>
              </a:rPr>
              <a:t>通信步骤</a:t>
            </a:r>
          </a:p>
        </p:txBody>
      </p:sp>
      <p:sp>
        <p:nvSpPr>
          <p:cNvPr id="13" name="Rectangle 5"/>
          <p:cNvSpPr>
            <a:spLocks noChangeArrowheads="1"/>
          </p:cNvSpPr>
          <p:nvPr/>
        </p:nvSpPr>
        <p:spPr bwMode="auto">
          <a:xfrm>
            <a:off x="968374" y="3281053"/>
            <a:ext cx="7772400" cy="3244291"/>
          </a:xfrm>
          <a:prstGeom prst="rect">
            <a:avLst/>
          </a:prstGeom>
          <a:noFill/>
          <a:ln w="9525">
            <a:noFill/>
            <a:miter lim="800000"/>
            <a:headEnd/>
            <a:tailEnd/>
          </a:ln>
        </p:spPr>
        <p:txBody>
          <a:bodyPr/>
          <a:lstStyle/>
          <a:p>
            <a:pPr marL="609600" indent="-609600" algn="l">
              <a:spcBef>
                <a:spcPct val="20000"/>
              </a:spcBef>
              <a:buClr>
                <a:srgbClr val="000000"/>
              </a:buClr>
              <a:buSzPct val="80000"/>
              <a:buFontTx/>
              <a:buAutoNum type="circleNumDbPlain"/>
            </a:pPr>
            <a:r>
              <a:rPr kumimoji="0" lang="zh-CN" altLang="en-US" b="1" dirty="0">
                <a:solidFill>
                  <a:schemeClr val="tx1"/>
                </a:solidFill>
                <a:latin typeface="微软雅黑" panose="020B0503020204020204" pitchFamily="34" charset="-122"/>
                <a:ea typeface="微软雅黑" panose="020B0503020204020204" pitchFamily="34" charset="-122"/>
              </a:rPr>
              <a:t>设置发送区</a:t>
            </a:r>
          </a:p>
          <a:p>
            <a:pPr marL="609600" indent="-609600" algn="l">
              <a:spcBef>
                <a:spcPct val="20000"/>
              </a:spcBef>
              <a:buClr>
                <a:srgbClr val="000000"/>
              </a:buClr>
              <a:buSzPct val="80000"/>
              <a:buFontTx/>
              <a:buAutoNum type="circleNumDbPlain"/>
            </a:pPr>
            <a:r>
              <a:rPr kumimoji="0" lang="zh-CN" altLang="en-US" b="1" dirty="0">
                <a:solidFill>
                  <a:schemeClr val="tx1"/>
                </a:solidFill>
                <a:latin typeface="微软雅黑" panose="020B0503020204020204" pitchFamily="34" charset="-122"/>
                <a:ea typeface="微软雅黑" panose="020B0503020204020204" pitchFamily="34" charset="-122"/>
              </a:rPr>
              <a:t>填入发送消息相关信息</a:t>
            </a:r>
          </a:p>
          <a:p>
            <a:pPr marL="609600" indent="-609600" algn="l">
              <a:spcBef>
                <a:spcPct val="20000"/>
              </a:spcBef>
              <a:buClr>
                <a:srgbClr val="000000"/>
              </a:buClr>
              <a:buSzPct val="80000"/>
              <a:buFontTx/>
              <a:buAutoNum type="circleNumDbPlain"/>
            </a:pPr>
            <a:r>
              <a:rPr kumimoji="0" lang="zh-CN" altLang="en-US" b="1" dirty="0">
                <a:solidFill>
                  <a:schemeClr val="tx1"/>
                </a:solidFill>
                <a:latin typeface="微软雅黑" panose="020B0503020204020204" pitchFamily="34" charset="-122"/>
                <a:ea typeface="微软雅黑" panose="020B0503020204020204" pitchFamily="34" charset="-122"/>
              </a:rPr>
              <a:t>调用发送原语</a:t>
            </a:r>
          </a:p>
          <a:p>
            <a:pPr marL="609600" indent="-609600" algn="l">
              <a:spcBef>
                <a:spcPct val="20000"/>
              </a:spcBef>
              <a:buClr>
                <a:srgbClr val="000000"/>
              </a:buClr>
              <a:buSzPct val="80000"/>
              <a:buFontTx/>
              <a:buAutoNum type="circleNumDbPlain"/>
            </a:pPr>
            <a:r>
              <a:rPr kumimoji="0" lang="zh-CN" altLang="en-US" b="1" dirty="0">
                <a:solidFill>
                  <a:schemeClr val="tx1"/>
                </a:solidFill>
                <a:latin typeface="微软雅黑" panose="020B0503020204020204" pitchFamily="34" charset="-122"/>
                <a:ea typeface="微软雅黑" panose="020B0503020204020204" pitchFamily="34" charset="-122"/>
              </a:rPr>
              <a:t>发送区信息复制到缓冲区</a:t>
            </a:r>
          </a:p>
          <a:p>
            <a:pPr marL="609600" indent="-609600" algn="l">
              <a:spcBef>
                <a:spcPct val="20000"/>
              </a:spcBef>
              <a:buClr>
                <a:srgbClr val="000000"/>
              </a:buClr>
              <a:buSzPct val="80000"/>
              <a:buFontTx/>
              <a:buAutoNum type="circleNumDbPlain"/>
            </a:pPr>
            <a:r>
              <a:rPr kumimoji="0" lang="zh-CN" altLang="en-US" b="1" dirty="0">
                <a:solidFill>
                  <a:schemeClr val="tx1"/>
                </a:solidFill>
                <a:latin typeface="微软雅黑" panose="020B0503020204020204" pitchFamily="34" charset="-122"/>
                <a:ea typeface="微软雅黑" panose="020B0503020204020204" pitchFamily="34" charset="-122"/>
              </a:rPr>
              <a:t>将缓冲区挂到目标进程的消息队列中</a:t>
            </a:r>
          </a:p>
          <a:p>
            <a:pPr marL="609600" indent="-609600" algn="l">
              <a:spcBef>
                <a:spcPct val="20000"/>
              </a:spcBef>
              <a:buClr>
                <a:srgbClr val="000000"/>
              </a:buClr>
              <a:buSzPct val="80000"/>
              <a:buFontTx/>
              <a:buAutoNum type="circleNumDbPlain"/>
            </a:pPr>
            <a:r>
              <a:rPr kumimoji="0" lang="zh-CN" altLang="en-US" b="1" dirty="0">
                <a:solidFill>
                  <a:schemeClr val="tx1"/>
                </a:solidFill>
                <a:latin typeface="微软雅黑" panose="020B0503020204020204" pitchFamily="34" charset="-122"/>
                <a:ea typeface="微软雅黑" panose="020B0503020204020204" pitchFamily="34" charset="-122"/>
              </a:rPr>
              <a:t>调用接收原语</a:t>
            </a:r>
          </a:p>
          <a:p>
            <a:pPr marL="609600" indent="-609600" algn="l">
              <a:spcBef>
                <a:spcPct val="20000"/>
              </a:spcBef>
              <a:buClr>
                <a:srgbClr val="000000"/>
              </a:buClr>
              <a:buSzPct val="80000"/>
              <a:buFontTx/>
              <a:buAutoNum type="circleNumDbPlain"/>
            </a:pPr>
            <a:r>
              <a:rPr kumimoji="0" lang="zh-CN" altLang="en-US" b="1" dirty="0">
                <a:solidFill>
                  <a:schemeClr val="tx1"/>
                </a:solidFill>
                <a:latin typeface="微软雅黑" panose="020B0503020204020204" pitchFamily="34" charset="-122"/>
                <a:ea typeface="微软雅黑" panose="020B0503020204020204" pitchFamily="34" charset="-122"/>
              </a:rPr>
              <a:t>将待接收消息复制到指定消息接收区</a:t>
            </a:r>
          </a:p>
          <a:p>
            <a:pPr marL="609600" indent="-609600" algn="l">
              <a:spcBef>
                <a:spcPct val="20000"/>
              </a:spcBef>
              <a:buClr>
                <a:srgbClr val="000000"/>
              </a:buClr>
              <a:buSzPct val="80000"/>
            </a:pPr>
            <a:endParaRPr kumimoji="0" lang="zh-CN" altLang="en-US" dirty="0">
              <a:solidFill>
                <a:srgbClr val="000000"/>
              </a:solidFill>
              <a:latin typeface="黑体" pitchFamily="2" charset="-122"/>
              <a:ea typeface="黑体" pitchFamily="2" charset="-122"/>
            </a:endParaRPr>
          </a:p>
        </p:txBody>
      </p:sp>
    </p:spTree>
    <p:extLst>
      <p:ext uri="{BB962C8B-B14F-4D97-AF65-F5344CB8AC3E}">
        <p14:creationId xmlns:p14="http://schemas.microsoft.com/office/powerpoint/2010/main" val="316764843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剪去单角的矩形 3"/>
          <p:cNvSpPr/>
          <p:nvPr/>
        </p:nvSpPr>
        <p:spPr>
          <a:xfrm>
            <a:off x="12934" y="745330"/>
            <a:ext cx="298782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共享存储器系统</a:t>
            </a:r>
          </a:p>
        </p:txBody>
      </p:sp>
      <p:sp>
        <p:nvSpPr>
          <p:cNvPr id="5" name="剪去单角的矩形 4"/>
          <p:cNvSpPr/>
          <p:nvPr/>
        </p:nvSpPr>
        <p:spPr>
          <a:xfrm>
            <a:off x="2987823" y="722584"/>
            <a:ext cx="316835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管道通信</a:t>
            </a:r>
          </a:p>
        </p:txBody>
      </p:sp>
      <p:sp>
        <p:nvSpPr>
          <p:cNvPr id="6" name="剪去单角的矩形 5"/>
          <p:cNvSpPr/>
          <p:nvPr/>
        </p:nvSpPr>
        <p:spPr>
          <a:xfrm>
            <a:off x="6156177" y="722584"/>
            <a:ext cx="298782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消息传递系统</a:t>
            </a:r>
          </a:p>
        </p:txBody>
      </p:sp>
      <p:sp>
        <p:nvSpPr>
          <p:cNvPr id="9" name="Rectangle 2"/>
          <p:cNvSpPr>
            <a:spLocks noGrp="1" noChangeArrowheads="1"/>
          </p:cNvSpPr>
          <p:nvPr>
            <p:ph type="title"/>
          </p:nvPr>
        </p:nvSpPr>
        <p:spPr>
          <a:xfrm>
            <a:off x="5763" y="1246431"/>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1759" y="29489"/>
            <a:ext cx="9384777" cy="646331"/>
          </a:xfrm>
          <a:prstGeom prst="rect">
            <a:avLst/>
          </a:prstGeom>
          <a:noFill/>
          <a:ln w="9525">
            <a:noFill/>
            <a:miter lim="800000"/>
            <a:headEnd/>
            <a:tailEnd/>
          </a:ln>
        </p:spPr>
        <p:txBody>
          <a:bodyPr/>
          <a:lstStyle/>
          <a:p>
            <a:r>
              <a:rPr lang="zh-CN" altLang="en-US" sz="3200" b="1" dirty="0">
                <a:solidFill>
                  <a:schemeClr val="tx1"/>
                </a:solidFill>
                <a:latin typeface="微软雅黑" panose="020B0503020204020204" pitchFamily="34" charset="-122"/>
                <a:ea typeface="微软雅黑" panose="020B0503020204020204" pitchFamily="34" charset="-122"/>
              </a:rPr>
              <a:t>进程通信（</a:t>
            </a:r>
            <a:r>
              <a:rPr lang="en-US" altLang="zh-CN" sz="3200" b="1" dirty="0">
                <a:solidFill>
                  <a:schemeClr val="tx1"/>
                </a:solidFill>
                <a:latin typeface="微软雅黑" panose="020B0503020204020204" pitchFamily="34" charset="-122"/>
                <a:ea typeface="微软雅黑" panose="020B0503020204020204" pitchFamily="34" charset="-122"/>
              </a:rPr>
              <a:t>Inter-Process Communication</a:t>
            </a:r>
            <a:r>
              <a:rPr lang="zh-CN" altLang="en-US" sz="3600" b="1" dirty="0">
                <a:solidFill>
                  <a:schemeClr val="tx1"/>
                </a:solidFill>
                <a:latin typeface="微软雅黑" panose="020B0503020204020204" pitchFamily="34" charset="-122"/>
                <a:ea typeface="微软雅黑" panose="020B0503020204020204" pitchFamily="34" charset="-122"/>
              </a:rPr>
              <a:t>）</a:t>
            </a:r>
          </a:p>
        </p:txBody>
      </p:sp>
      <p:sp>
        <p:nvSpPr>
          <p:cNvPr id="15" name="Text Box 6"/>
          <p:cNvSpPr txBox="1">
            <a:spLocks noChangeArrowheads="1"/>
          </p:cNvSpPr>
          <p:nvPr/>
        </p:nvSpPr>
        <p:spPr bwMode="auto">
          <a:xfrm>
            <a:off x="571472" y="3286124"/>
            <a:ext cx="488950" cy="457200"/>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9933"/>
                </a:solidFill>
                <a:effectLst/>
                <a:uLnTx/>
                <a:uFillTx/>
              </a:rPr>
              <a:t>①</a:t>
            </a:r>
          </a:p>
        </p:txBody>
      </p:sp>
      <p:sp>
        <p:nvSpPr>
          <p:cNvPr id="16" name="Text Box 7"/>
          <p:cNvSpPr txBox="1">
            <a:spLocks noChangeArrowheads="1"/>
          </p:cNvSpPr>
          <p:nvPr/>
        </p:nvSpPr>
        <p:spPr bwMode="auto">
          <a:xfrm>
            <a:off x="2051050" y="2665413"/>
            <a:ext cx="488950" cy="457200"/>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9933"/>
                </a:solidFill>
                <a:effectLst/>
                <a:uLnTx/>
                <a:uFillTx/>
              </a:rPr>
              <a:t>②</a:t>
            </a:r>
          </a:p>
        </p:txBody>
      </p:sp>
      <p:sp>
        <p:nvSpPr>
          <p:cNvPr id="17" name="Text Box 8"/>
          <p:cNvSpPr txBox="1">
            <a:spLocks noChangeArrowheads="1"/>
          </p:cNvSpPr>
          <p:nvPr/>
        </p:nvSpPr>
        <p:spPr bwMode="auto">
          <a:xfrm>
            <a:off x="3143240" y="3571876"/>
            <a:ext cx="488950" cy="457200"/>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9933"/>
                </a:solidFill>
                <a:effectLst/>
                <a:uLnTx/>
                <a:uFillTx/>
              </a:rPr>
              <a:t>③</a:t>
            </a:r>
          </a:p>
        </p:txBody>
      </p:sp>
      <p:sp>
        <p:nvSpPr>
          <p:cNvPr id="18" name="Text Box 9"/>
          <p:cNvSpPr txBox="1">
            <a:spLocks noChangeArrowheads="1"/>
          </p:cNvSpPr>
          <p:nvPr/>
        </p:nvSpPr>
        <p:spPr bwMode="auto">
          <a:xfrm>
            <a:off x="4357686" y="2786058"/>
            <a:ext cx="488950" cy="457200"/>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9933"/>
                </a:solidFill>
                <a:effectLst/>
                <a:uLnTx/>
                <a:uFillTx/>
              </a:rPr>
              <a:t>④</a:t>
            </a:r>
          </a:p>
        </p:txBody>
      </p:sp>
      <p:sp>
        <p:nvSpPr>
          <p:cNvPr id="19" name="Text Box 10"/>
          <p:cNvSpPr txBox="1">
            <a:spLocks noChangeArrowheads="1"/>
          </p:cNvSpPr>
          <p:nvPr/>
        </p:nvSpPr>
        <p:spPr bwMode="auto">
          <a:xfrm>
            <a:off x="5286380" y="1428736"/>
            <a:ext cx="488950" cy="457200"/>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9933"/>
                </a:solidFill>
                <a:effectLst/>
                <a:uLnTx/>
                <a:uFillTx/>
              </a:rPr>
              <a:t>⑤</a:t>
            </a:r>
          </a:p>
        </p:txBody>
      </p:sp>
      <p:sp>
        <p:nvSpPr>
          <p:cNvPr id="20" name="Text Box 11"/>
          <p:cNvSpPr txBox="1">
            <a:spLocks noChangeArrowheads="1"/>
          </p:cNvSpPr>
          <p:nvPr/>
        </p:nvSpPr>
        <p:spPr bwMode="auto">
          <a:xfrm>
            <a:off x="5357818" y="3000372"/>
            <a:ext cx="439731" cy="461665"/>
          </a:xfrm>
          <a:prstGeom prst="rect">
            <a:avLst/>
          </a:prstGeom>
          <a:noFill/>
          <a:ln w="9525" algn="ctr">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9933"/>
                </a:solidFill>
                <a:effectLst/>
                <a:uLnTx/>
                <a:uFillTx/>
              </a:rPr>
              <a:t>⑥</a:t>
            </a:r>
          </a:p>
        </p:txBody>
      </p:sp>
      <p:sp>
        <p:nvSpPr>
          <p:cNvPr id="21" name="Text Box 12"/>
          <p:cNvSpPr txBox="1">
            <a:spLocks noChangeArrowheads="1"/>
          </p:cNvSpPr>
          <p:nvPr/>
        </p:nvSpPr>
        <p:spPr bwMode="auto">
          <a:xfrm>
            <a:off x="6643702" y="3071810"/>
            <a:ext cx="488950" cy="457200"/>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9933"/>
                </a:solidFill>
                <a:effectLst/>
                <a:uLnTx/>
                <a:uFillTx/>
              </a:rPr>
              <a:t>⑦</a:t>
            </a:r>
          </a:p>
        </p:txBody>
      </p:sp>
      <p:sp>
        <p:nvSpPr>
          <p:cNvPr id="25" name="矩形 24"/>
          <p:cNvSpPr/>
          <p:nvPr/>
        </p:nvSpPr>
        <p:spPr>
          <a:xfrm>
            <a:off x="143391" y="1328128"/>
            <a:ext cx="8856984" cy="5422472"/>
          </a:xfrm>
          <a:prstGeom prst="rect">
            <a:avLst/>
          </a:prstGeom>
          <a:solidFill>
            <a:schemeClr val="bg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4" name="Object 5"/>
          <p:cNvGraphicFramePr>
            <a:graphicFrameLocks noChangeAspect="1"/>
          </p:cNvGraphicFramePr>
          <p:nvPr>
            <p:extLst>
              <p:ext uri="{D42A27DB-BD31-4B8C-83A1-F6EECF244321}">
                <p14:modId xmlns:p14="http://schemas.microsoft.com/office/powerpoint/2010/main" val="4153428444"/>
              </p:ext>
            </p:extLst>
          </p:nvPr>
        </p:nvGraphicFramePr>
        <p:xfrm>
          <a:off x="0" y="1318896"/>
          <a:ext cx="9144000" cy="4031780"/>
        </p:xfrm>
        <a:graphic>
          <a:graphicData uri="http://schemas.openxmlformats.org/presentationml/2006/ole">
            <mc:AlternateContent xmlns:mc="http://schemas.openxmlformats.org/markup-compatibility/2006">
              <mc:Choice xmlns:v="urn:schemas-microsoft-com:vml" Requires="v">
                <p:oleObj spid="_x0000_s20554" name="Visio" r:id="rId4" imgW="5008680" imgH="2513160" progId="Visio.Drawing.11">
                  <p:embed/>
                </p:oleObj>
              </mc:Choice>
              <mc:Fallback>
                <p:oleObj name="Visio" r:id="rId4" imgW="5008680" imgH="2513160" progId="Visio.Drawing.11">
                  <p:embed/>
                  <p:pic>
                    <p:nvPicPr>
                      <p:cNvPr id="205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18896"/>
                        <a:ext cx="9144000" cy="4031780"/>
                      </a:xfrm>
                      <a:prstGeom prst="rect">
                        <a:avLst/>
                      </a:prstGeom>
                      <a:noFill/>
                      <a:ln>
                        <a:noFill/>
                      </a:ln>
                      <a:effectLst/>
                    </p:spPr>
                  </p:pic>
                </p:oleObj>
              </mc:Fallback>
            </mc:AlternateContent>
          </a:graphicData>
        </a:graphic>
      </p:graphicFrame>
      <p:sp>
        <p:nvSpPr>
          <p:cNvPr id="22" name="Rectangle 13"/>
          <p:cNvSpPr>
            <a:spLocks noChangeArrowheads="1"/>
          </p:cNvSpPr>
          <p:nvPr/>
        </p:nvSpPr>
        <p:spPr bwMode="auto">
          <a:xfrm>
            <a:off x="179512" y="5078110"/>
            <a:ext cx="3672408" cy="1519242"/>
          </a:xfrm>
          <a:prstGeom prst="rect">
            <a:avLst/>
          </a:prstGeom>
          <a:noFill/>
          <a:ln w="9525">
            <a:noFill/>
            <a:miter lim="800000"/>
            <a:headEnd/>
            <a:tailEnd/>
          </a:ln>
        </p:spPr>
        <p:txBody>
          <a:bodyPr/>
          <a:lstStyle/>
          <a:p>
            <a:pPr marL="609600" indent="-609600" algn="l">
              <a:spcBef>
                <a:spcPct val="20000"/>
              </a:spcBef>
              <a:buClr>
                <a:srgbClr val="000000"/>
              </a:buClr>
              <a:buSzPct val="80000"/>
              <a:buFontTx/>
              <a:buAutoNum type="circleNumDbPlain"/>
            </a:pPr>
            <a:r>
              <a:rPr kumimoji="0" lang="zh-CN" altLang="en-US" sz="2000" dirty="0">
                <a:solidFill>
                  <a:srgbClr val="000000"/>
                </a:solidFill>
                <a:latin typeface="黑体" pitchFamily="2" charset="-122"/>
                <a:ea typeface="黑体" pitchFamily="2" charset="-122"/>
              </a:rPr>
              <a:t>设置发送区</a:t>
            </a:r>
          </a:p>
          <a:p>
            <a:pPr marL="609600" indent="-609600" algn="l">
              <a:spcBef>
                <a:spcPct val="20000"/>
              </a:spcBef>
              <a:buClr>
                <a:srgbClr val="000000"/>
              </a:buClr>
              <a:buSzPct val="80000"/>
              <a:buFontTx/>
              <a:buAutoNum type="circleNumDbPlain"/>
            </a:pPr>
            <a:r>
              <a:rPr kumimoji="0" lang="zh-CN" altLang="en-US" sz="2000" dirty="0">
                <a:solidFill>
                  <a:srgbClr val="000000"/>
                </a:solidFill>
                <a:latin typeface="黑体" pitchFamily="2" charset="-122"/>
                <a:ea typeface="黑体" pitchFamily="2" charset="-122"/>
              </a:rPr>
              <a:t>填入发送消息相关信息</a:t>
            </a:r>
          </a:p>
          <a:p>
            <a:pPr marL="609600" indent="-609600" algn="l">
              <a:spcBef>
                <a:spcPct val="20000"/>
              </a:spcBef>
              <a:buClr>
                <a:srgbClr val="000000"/>
              </a:buClr>
              <a:buSzPct val="80000"/>
              <a:buFontTx/>
              <a:buAutoNum type="circleNumDbPlain"/>
            </a:pPr>
            <a:r>
              <a:rPr kumimoji="0" lang="zh-CN" altLang="en-US" sz="2000" dirty="0">
                <a:solidFill>
                  <a:srgbClr val="000000"/>
                </a:solidFill>
                <a:latin typeface="黑体" pitchFamily="2" charset="-122"/>
                <a:ea typeface="黑体" pitchFamily="2" charset="-122"/>
              </a:rPr>
              <a:t>调用发送原语</a:t>
            </a:r>
          </a:p>
          <a:p>
            <a:pPr marL="609600" indent="-609600" algn="l">
              <a:spcBef>
                <a:spcPct val="20000"/>
              </a:spcBef>
              <a:buClr>
                <a:srgbClr val="000000"/>
              </a:buClr>
              <a:buSzPct val="80000"/>
              <a:buFontTx/>
              <a:buAutoNum type="circleNumDbPlain"/>
            </a:pPr>
            <a:r>
              <a:rPr kumimoji="0" lang="zh-CN" altLang="en-US" sz="2000" dirty="0">
                <a:solidFill>
                  <a:srgbClr val="000000"/>
                </a:solidFill>
                <a:latin typeface="黑体" pitchFamily="2" charset="-122"/>
                <a:ea typeface="黑体" pitchFamily="2" charset="-122"/>
              </a:rPr>
              <a:t>发送区信息复制到缓冲区</a:t>
            </a:r>
          </a:p>
        </p:txBody>
      </p:sp>
      <p:sp>
        <p:nvSpPr>
          <p:cNvPr id="23" name="Rectangle 13"/>
          <p:cNvSpPr>
            <a:spLocks noChangeArrowheads="1"/>
          </p:cNvSpPr>
          <p:nvPr/>
        </p:nvSpPr>
        <p:spPr bwMode="auto">
          <a:xfrm>
            <a:off x="3923928" y="5222126"/>
            <a:ext cx="4896544" cy="1519242"/>
          </a:xfrm>
          <a:prstGeom prst="rect">
            <a:avLst/>
          </a:prstGeom>
          <a:noFill/>
          <a:ln w="9525">
            <a:noFill/>
            <a:miter lim="800000"/>
            <a:headEnd/>
            <a:tailEnd/>
          </a:ln>
        </p:spPr>
        <p:txBody>
          <a:bodyPr/>
          <a:lstStyle/>
          <a:p>
            <a:pPr marL="609600" indent="-609600" algn="l">
              <a:spcBef>
                <a:spcPct val="20000"/>
              </a:spcBef>
              <a:buClr>
                <a:srgbClr val="000000"/>
              </a:buClr>
              <a:buSzPct val="80000"/>
              <a:buFont typeface="+mj-ea"/>
              <a:buAutoNum type="circleNumDbPlain" startAt="5"/>
            </a:pPr>
            <a:r>
              <a:rPr kumimoji="0" lang="zh-CN" altLang="en-US" sz="2000" dirty="0">
                <a:solidFill>
                  <a:srgbClr val="000000"/>
                </a:solidFill>
                <a:latin typeface="黑体" pitchFamily="2" charset="-122"/>
                <a:ea typeface="黑体" pitchFamily="2" charset="-122"/>
              </a:rPr>
              <a:t>将缓冲区挂到目标进程的消息队列中</a:t>
            </a:r>
          </a:p>
          <a:p>
            <a:pPr marL="609600" indent="-609600" algn="l">
              <a:spcBef>
                <a:spcPct val="20000"/>
              </a:spcBef>
              <a:buClr>
                <a:srgbClr val="000000"/>
              </a:buClr>
              <a:buSzPct val="80000"/>
              <a:buFont typeface="+mj-ea"/>
              <a:buAutoNum type="circleNumDbPlain" startAt="5"/>
            </a:pPr>
            <a:r>
              <a:rPr kumimoji="0" lang="zh-CN" altLang="en-US" sz="2000" dirty="0">
                <a:solidFill>
                  <a:srgbClr val="000000"/>
                </a:solidFill>
                <a:latin typeface="黑体" pitchFamily="2" charset="-122"/>
                <a:ea typeface="黑体" pitchFamily="2" charset="-122"/>
              </a:rPr>
              <a:t>调用接收原语</a:t>
            </a:r>
          </a:p>
          <a:p>
            <a:pPr marL="609600" indent="-609600" algn="l">
              <a:spcBef>
                <a:spcPct val="20000"/>
              </a:spcBef>
              <a:buClr>
                <a:srgbClr val="000000"/>
              </a:buClr>
              <a:buSzPct val="80000"/>
              <a:buFont typeface="+mj-ea"/>
              <a:buAutoNum type="circleNumDbPlain" startAt="5"/>
            </a:pPr>
            <a:r>
              <a:rPr kumimoji="0" lang="zh-CN" altLang="en-US" sz="2000" dirty="0">
                <a:solidFill>
                  <a:srgbClr val="000000"/>
                </a:solidFill>
                <a:latin typeface="黑体" pitchFamily="2" charset="-122"/>
                <a:ea typeface="黑体" pitchFamily="2" charset="-122"/>
              </a:rPr>
              <a:t>将待接收消息复制到指定消息接收区</a:t>
            </a:r>
          </a:p>
          <a:p>
            <a:pPr marL="609600" indent="-609600" algn="l">
              <a:spcBef>
                <a:spcPct val="20000"/>
              </a:spcBef>
              <a:buClr>
                <a:srgbClr val="000000"/>
              </a:buClr>
              <a:buSzPct val="80000"/>
              <a:buFont typeface="+mj-ea"/>
              <a:buAutoNum type="circleNumDbPlain" startAt="5"/>
            </a:pPr>
            <a:endParaRPr kumimoji="0" lang="zh-CN" altLang="en-US" sz="2000" dirty="0">
              <a:solidFill>
                <a:srgbClr val="000000"/>
              </a:solidFill>
              <a:latin typeface="黑体" pitchFamily="2" charset="-122"/>
              <a:ea typeface="黑体" pitchFamily="2" charset="-122"/>
            </a:endParaRPr>
          </a:p>
        </p:txBody>
      </p:sp>
    </p:spTree>
    <p:extLst>
      <p:ext uri="{BB962C8B-B14F-4D97-AF65-F5344CB8AC3E}">
        <p14:creationId xmlns:p14="http://schemas.microsoft.com/office/powerpoint/2010/main" val="414121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剪去单角的矩形 3"/>
          <p:cNvSpPr/>
          <p:nvPr/>
        </p:nvSpPr>
        <p:spPr>
          <a:xfrm>
            <a:off x="12934" y="745330"/>
            <a:ext cx="298782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共享存储器系统</a:t>
            </a:r>
          </a:p>
        </p:txBody>
      </p:sp>
      <p:sp>
        <p:nvSpPr>
          <p:cNvPr id="5" name="剪去单角的矩形 4"/>
          <p:cNvSpPr/>
          <p:nvPr/>
        </p:nvSpPr>
        <p:spPr>
          <a:xfrm>
            <a:off x="2987823" y="722584"/>
            <a:ext cx="316835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管道通信</a:t>
            </a:r>
          </a:p>
        </p:txBody>
      </p:sp>
      <p:sp>
        <p:nvSpPr>
          <p:cNvPr id="6" name="剪去单角的矩形 5"/>
          <p:cNvSpPr/>
          <p:nvPr/>
        </p:nvSpPr>
        <p:spPr>
          <a:xfrm>
            <a:off x="6156177" y="722584"/>
            <a:ext cx="298782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消息传递系统</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1759" y="29489"/>
            <a:ext cx="9384777" cy="646331"/>
          </a:xfrm>
          <a:prstGeom prst="rect">
            <a:avLst/>
          </a:prstGeom>
          <a:noFill/>
          <a:ln w="9525">
            <a:noFill/>
            <a:miter lim="800000"/>
            <a:headEnd/>
            <a:tailEnd/>
          </a:ln>
        </p:spPr>
        <p:txBody>
          <a:bodyPr/>
          <a:lstStyle/>
          <a:p>
            <a:r>
              <a:rPr lang="zh-CN" altLang="en-US" sz="3200" b="1" dirty="0">
                <a:solidFill>
                  <a:schemeClr val="tx1"/>
                </a:solidFill>
                <a:latin typeface="微软雅黑" panose="020B0503020204020204" pitchFamily="34" charset="-122"/>
                <a:ea typeface="微软雅黑" panose="020B0503020204020204" pitchFamily="34" charset="-122"/>
              </a:rPr>
              <a:t>进程通信（</a:t>
            </a:r>
            <a:r>
              <a:rPr lang="en-US" altLang="zh-CN" sz="3200" b="1" dirty="0">
                <a:solidFill>
                  <a:schemeClr val="tx1"/>
                </a:solidFill>
                <a:latin typeface="微软雅黑" panose="020B0503020204020204" pitchFamily="34" charset="-122"/>
                <a:ea typeface="微软雅黑" panose="020B0503020204020204" pitchFamily="34" charset="-122"/>
              </a:rPr>
              <a:t>Inter-Process Communication</a:t>
            </a:r>
            <a:r>
              <a:rPr lang="zh-CN" altLang="en-US" sz="3600" b="1" dirty="0">
                <a:solidFill>
                  <a:schemeClr val="tx1"/>
                </a:solidFill>
                <a:latin typeface="微软雅黑" panose="020B0503020204020204" pitchFamily="34" charset="-122"/>
                <a:ea typeface="微软雅黑" panose="020B0503020204020204" pitchFamily="34" charset="-122"/>
              </a:rPr>
              <a:t>）</a:t>
            </a:r>
          </a:p>
        </p:txBody>
      </p:sp>
      <p:sp>
        <p:nvSpPr>
          <p:cNvPr id="7" name="Rectangle 2"/>
          <p:cNvSpPr txBox="1">
            <a:spLocks noRot="1" noChangeArrowheads="1"/>
          </p:cNvSpPr>
          <p:nvPr/>
        </p:nvSpPr>
        <p:spPr bwMode="auto">
          <a:xfrm>
            <a:off x="301624" y="1344952"/>
            <a:ext cx="8540750" cy="75996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3200" b="1" kern="0" dirty="0">
                <a:solidFill>
                  <a:schemeClr val="tx1"/>
                </a:solidFill>
                <a:effectLst/>
                <a:latin typeface="微软雅黑" panose="020B0503020204020204" pitchFamily="34" charset="-122"/>
                <a:ea typeface="微软雅黑" panose="020B0503020204020204" pitchFamily="34" charset="-122"/>
              </a:rPr>
              <a:t>2</a:t>
            </a:r>
            <a:r>
              <a:rPr kumimoji="1" lang="en-US" altLang="zh-CN" sz="3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 </a:t>
            </a:r>
            <a:r>
              <a:rPr lang="zh-CN" altLang="en-US" sz="3200" b="1" kern="0" dirty="0">
                <a:solidFill>
                  <a:srgbClr val="FFC000"/>
                </a:solidFill>
                <a:effectLst/>
                <a:latin typeface="微软雅黑" panose="020B0503020204020204" pitchFamily="34" charset="-122"/>
                <a:ea typeface="微软雅黑" panose="020B0503020204020204" pitchFamily="34" charset="-122"/>
              </a:rPr>
              <a:t>发送原语</a:t>
            </a:r>
            <a:endParaRPr kumimoji="1" lang="zh-CN" altLang="en-US" sz="3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sp>
        <p:nvSpPr>
          <p:cNvPr id="11" name="Rectangle 3"/>
          <p:cNvSpPr txBox="1">
            <a:spLocks noRot="1" noChangeArrowheads="1"/>
          </p:cNvSpPr>
          <p:nvPr/>
        </p:nvSpPr>
        <p:spPr bwMode="auto">
          <a:xfrm>
            <a:off x="298676" y="2104919"/>
            <a:ext cx="8540750" cy="43027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eaLnBrk="1" hangingPunct="1">
              <a:lnSpc>
                <a:spcPct val="150000"/>
              </a:lnSpc>
            </a:pPr>
            <a:r>
              <a:rPr kumimoji="0" lang="zh-CN" altLang="en-US" sz="2000" b="1" kern="0" dirty="0">
                <a:latin typeface="微软雅黑" panose="020B0503020204020204" pitchFamily="34" charset="-122"/>
                <a:ea typeface="微软雅黑" panose="020B0503020204020204" pitchFamily="34" charset="-122"/>
              </a:rPr>
              <a:t>发送进程在利用发送原语发送消息之前：应先在自己的内存空间，设置一发送区</a:t>
            </a:r>
            <a:r>
              <a:rPr kumimoji="0" lang="en-US" altLang="zh-CN" sz="2000" b="1" kern="0" dirty="0">
                <a:latin typeface="微软雅黑" panose="020B0503020204020204" pitchFamily="34" charset="-122"/>
                <a:ea typeface="微软雅黑" panose="020B0503020204020204" pitchFamily="34" charset="-122"/>
              </a:rPr>
              <a:t>a</a:t>
            </a:r>
            <a:r>
              <a:rPr kumimoji="0" lang="zh-CN" altLang="en-US" sz="2000" b="1" kern="0" dirty="0">
                <a:latin typeface="微软雅黑" panose="020B0503020204020204" pitchFamily="34" charset="-122"/>
                <a:ea typeface="微软雅黑" panose="020B0503020204020204" pitchFamily="34" charset="-122"/>
              </a:rPr>
              <a:t>，把待发送的消息正文、发送进程标识符、消息长度等信息填人其中，然后调用发送原语，把消息发送给目标</a:t>
            </a:r>
            <a:r>
              <a:rPr kumimoji="0" lang="en-US" altLang="zh-CN" sz="2000" b="1" kern="0" dirty="0">
                <a:latin typeface="微软雅黑" panose="020B0503020204020204" pitchFamily="34" charset="-122"/>
                <a:ea typeface="微软雅黑" panose="020B0503020204020204" pitchFamily="34" charset="-122"/>
              </a:rPr>
              <a:t>(</a:t>
            </a:r>
            <a:r>
              <a:rPr kumimoji="0" lang="zh-CN" altLang="en-US" sz="2000" b="1" kern="0" dirty="0">
                <a:latin typeface="微软雅黑" panose="020B0503020204020204" pitchFamily="34" charset="-122"/>
                <a:ea typeface="微软雅黑" panose="020B0503020204020204" pitchFamily="34" charset="-122"/>
              </a:rPr>
              <a:t>接收</a:t>
            </a:r>
            <a:r>
              <a:rPr kumimoji="0" lang="en-US" altLang="zh-CN" sz="2000" b="1" kern="0" dirty="0">
                <a:latin typeface="微软雅黑" panose="020B0503020204020204" pitchFamily="34" charset="-122"/>
                <a:ea typeface="微软雅黑" panose="020B0503020204020204" pitchFamily="34" charset="-122"/>
              </a:rPr>
              <a:t>)</a:t>
            </a:r>
            <a:r>
              <a:rPr kumimoji="0" lang="zh-CN" altLang="en-US" sz="2000" b="1" kern="0" dirty="0">
                <a:latin typeface="微软雅黑" panose="020B0503020204020204" pitchFamily="34" charset="-122"/>
                <a:ea typeface="微软雅黑" panose="020B0503020204020204" pitchFamily="34" charset="-122"/>
              </a:rPr>
              <a:t>进程。</a:t>
            </a:r>
          </a:p>
          <a:p>
            <a:pPr eaLnBrk="1" hangingPunct="1">
              <a:lnSpc>
                <a:spcPct val="150000"/>
              </a:lnSpc>
            </a:pPr>
            <a:r>
              <a:rPr kumimoji="0" lang="zh-CN" altLang="en-US" sz="2000" b="1" kern="0" dirty="0">
                <a:solidFill>
                  <a:srgbClr val="FF0000"/>
                </a:solidFill>
                <a:latin typeface="微软雅黑" panose="020B0503020204020204" pitchFamily="34" charset="-122"/>
                <a:ea typeface="微软雅黑" panose="020B0503020204020204" pitchFamily="34" charset="-122"/>
              </a:rPr>
              <a:t>发送原语</a:t>
            </a:r>
            <a:r>
              <a:rPr kumimoji="0" lang="zh-CN" altLang="en-US" sz="2000" b="1" kern="0" dirty="0">
                <a:latin typeface="微软雅黑" panose="020B0503020204020204" pitchFamily="34" charset="-122"/>
                <a:ea typeface="微软雅黑" panose="020B0503020204020204" pitchFamily="34" charset="-122"/>
              </a:rPr>
              <a:t>首先根据发送区</a:t>
            </a:r>
            <a:r>
              <a:rPr kumimoji="0" lang="en-US" altLang="zh-CN" sz="2000" b="1" kern="0" dirty="0">
                <a:latin typeface="微软雅黑" panose="020B0503020204020204" pitchFamily="34" charset="-122"/>
                <a:ea typeface="微软雅黑" panose="020B0503020204020204" pitchFamily="34" charset="-122"/>
              </a:rPr>
              <a:t>a</a:t>
            </a:r>
            <a:r>
              <a:rPr kumimoji="0" lang="zh-CN" altLang="en-US" sz="2000" b="1" kern="0" dirty="0">
                <a:latin typeface="微软雅黑" panose="020B0503020204020204" pitchFamily="34" charset="-122"/>
                <a:ea typeface="微软雅黑" panose="020B0503020204020204" pitchFamily="34" charset="-122"/>
              </a:rPr>
              <a:t>中所设置的消息长度</a:t>
            </a:r>
            <a:r>
              <a:rPr kumimoji="0" lang="en-US" altLang="zh-CN" sz="2000" b="1" kern="0" dirty="0" err="1">
                <a:latin typeface="微软雅黑" panose="020B0503020204020204" pitchFamily="34" charset="-122"/>
                <a:ea typeface="微软雅黑" panose="020B0503020204020204" pitchFamily="34" charset="-122"/>
              </a:rPr>
              <a:t>a.size</a:t>
            </a:r>
            <a:r>
              <a:rPr kumimoji="0" lang="zh-CN" altLang="en-US" sz="2000" b="1" kern="0" dirty="0">
                <a:latin typeface="微软雅黑" panose="020B0503020204020204" pitchFamily="34" charset="-122"/>
                <a:ea typeface="微软雅黑" panose="020B0503020204020204" pitchFamily="34" charset="-122"/>
              </a:rPr>
              <a:t>来申请一缓冲区</a:t>
            </a:r>
            <a:r>
              <a:rPr kumimoji="0" lang="en-US" altLang="zh-CN" sz="2000" b="1" kern="0" dirty="0" err="1">
                <a:latin typeface="微软雅黑" panose="020B0503020204020204" pitchFamily="34" charset="-122"/>
                <a:ea typeface="微软雅黑" panose="020B0503020204020204" pitchFamily="34" charset="-122"/>
              </a:rPr>
              <a:t>i</a:t>
            </a:r>
            <a:r>
              <a:rPr kumimoji="0" lang="zh-CN" altLang="en-US" sz="2000" b="1" kern="0" dirty="0">
                <a:latin typeface="微软雅黑" panose="020B0503020204020204" pitchFamily="34" charset="-122"/>
                <a:ea typeface="微软雅黑" panose="020B0503020204020204" pitchFamily="34" charset="-122"/>
              </a:rPr>
              <a:t>，接着把发送区</a:t>
            </a:r>
            <a:r>
              <a:rPr kumimoji="0" lang="en-US" altLang="zh-CN" sz="2000" b="1" kern="0" dirty="0">
                <a:latin typeface="微软雅黑" panose="020B0503020204020204" pitchFamily="34" charset="-122"/>
                <a:ea typeface="微软雅黑" panose="020B0503020204020204" pitchFamily="34" charset="-122"/>
              </a:rPr>
              <a:t>a</a:t>
            </a:r>
            <a:r>
              <a:rPr kumimoji="0" lang="zh-CN" altLang="en-US" sz="2000" b="1" kern="0" dirty="0">
                <a:latin typeface="微软雅黑" panose="020B0503020204020204" pitchFamily="34" charset="-122"/>
                <a:ea typeface="微软雅黑" panose="020B0503020204020204" pitchFamily="34" charset="-122"/>
              </a:rPr>
              <a:t>中的消息赋值到消息缓冲区</a:t>
            </a:r>
            <a:r>
              <a:rPr kumimoji="0" lang="en-US" altLang="zh-CN" sz="2000" b="1" kern="0" dirty="0" err="1">
                <a:latin typeface="微软雅黑" panose="020B0503020204020204" pitchFamily="34" charset="-122"/>
                <a:ea typeface="微软雅黑" panose="020B0503020204020204" pitchFamily="34" charset="-122"/>
              </a:rPr>
              <a:t>i</a:t>
            </a:r>
            <a:r>
              <a:rPr kumimoji="0" lang="zh-CN" altLang="en-US" sz="2000" b="1" kern="0" dirty="0">
                <a:latin typeface="微软雅黑" panose="020B0503020204020204" pitchFamily="34" charset="-122"/>
                <a:ea typeface="微软雅黑" panose="020B0503020204020204" pitchFamily="34" charset="-122"/>
              </a:rPr>
              <a:t>中。</a:t>
            </a:r>
            <a:endParaRPr kumimoji="0" lang="en-US" altLang="zh-CN" sz="2000" b="1" kern="0" dirty="0">
              <a:latin typeface="微软雅黑" panose="020B0503020204020204" pitchFamily="34" charset="-122"/>
              <a:ea typeface="微软雅黑" panose="020B0503020204020204" pitchFamily="34" charset="-122"/>
            </a:endParaRPr>
          </a:p>
          <a:p>
            <a:pPr eaLnBrk="1" hangingPunct="1">
              <a:lnSpc>
                <a:spcPct val="150000"/>
              </a:lnSpc>
            </a:pPr>
            <a:r>
              <a:rPr kumimoji="0" lang="zh-CN" altLang="en-US" sz="2000" b="1" kern="0" dirty="0">
                <a:latin typeface="微软雅黑" panose="020B0503020204020204" pitchFamily="34" charset="-122"/>
                <a:ea typeface="微软雅黑" panose="020B0503020204020204" pitchFamily="34" charset="-122"/>
              </a:rPr>
              <a:t>为了能将</a:t>
            </a:r>
            <a:r>
              <a:rPr kumimoji="0" lang="en-US" altLang="zh-CN" sz="2000" b="1" kern="0" dirty="0" err="1">
                <a:latin typeface="微软雅黑" panose="020B0503020204020204" pitchFamily="34" charset="-122"/>
                <a:ea typeface="微软雅黑" panose="020B0503020204020204" pitchFamily="34" charset="-122"/>
              </a:rPr>
              <a:t>i</a:t>
            </a:r>
            <a:r>
              <a:rPr kumimoji="0" lang="zh-CN" altLang="en-US" sz="2000" b="1" kern="0" dirty="0">
                <a:latin typeface="微软雅黑" panose="020B0503020204020204" pitchFamily="34" charset="-122"/>
                <a:ea typeface="微软雅黑" panose="020B0503020204020204" pitchFamily="34" charset="-122"/>
              </a:rPr>
              <a:t>挂在接收进程的消息队列</a:t>
            </a:r>
            <a:r>
              <a:rPr kumimoji="0" lang="en-US" altLang="zh-CN" sz="2000" b="1" kern="0" dirty="0" err="1">
                <a:latin typeface="微软雅黑" panose="020B0503020204020204" pitchFamily="34" charset="-122"/>
                <a:ea typeface="微软雅黑" panose="020B0503020204020204" pitchFamily="34" charset="-122"/>
              </a:rPr>
              <a:t>mq</a:t>
            </a:r>
            <a:r>
              <a:rPr kumimoji="0" lang="zh-CN" altLang="en-US" sz="2000" b="1" kern="0" dirty="0">
                <a:latin typeface="微软雅黑" panose="020B0503020204020204" pitchFamily="34" charset="-122"/>
                <a:ea typeface="微软雅黑" panose="020B0503020204020204" pitchFamily="34" charset="-122"/>
              </a:rPr>
              <a:t>上，</a:t>
            </a:r>
            <a:r>
              <a:rPr kumimoji="0" lang="zh-CN" altLang="en-US" sz="2000" b="1" kern="0" dirty="0">
                <a:solidFill>
                  <a:srgbClr val="FF0000"/>
                </a:solidFill>
                <a:latin typeface="微软雅黑" panose="020B0503020204020204" pitchFamily="34" charset="-122"/>
                <a:ea typeface="微软雅黑" panose="020B0503020204020204" pitchFamily="34" charset="-122"/>
              </a:rPr>
              <a:t>应先获得接收进程的内部标识符</a:t>
            </a:r>
            <a:r>
              <a:rPr kumimoji="0" lang="en-US" altLang="zh-CN" sz="2000" b="1" kern="0" dirty="0">
                <a:solidFill>
                  <a:srgbClr val="FF0000"/>
                </a:solidFill>
                <a:latin typeface="微软雅黑" panose="020B0503020204020204" pitchFamily="34" charset="-122"/>
                <a:ea typeface="微软雅黑" panose="020B0503020204020204" pitchFamily="34" charset="-122"/>
              </a:rPr>
              <a:t>j</a:t>
            </a:r>
            <a:r>
              <a:rPr kumimoji="0" lang="zh-CN" altLang="en-US" sz="2000" b="1" kern="0" dirty="0">
                <a:latin typeface="微软雅黑" panose="020B0503020204020204" pitchFamily="34" charset="-122"/>
                <a:ea typeface="微软雅黑" panose="020B0503020204020204" pitchFamily="34" charset="-122"/>
              </a:rPr>
              <a:t>，然后将</a:t>
            </a:r>
            <a:r>
              <a:rPr kumimoji="0" lang="en-US" altLang="zh-CN" sz="2000" b="1" kern="0" dirty="0" err="1">
                <a:latin typeface="微软雅黑" panose="020B0503020204020204" pitchFamily="34" charset="-122"/>
                <a:ea typeface="微软雅黑" panose="020B0503020204020204" pitchFamily="34" charset="-122"/>
              </a:rPr>
              <a:t>i</a:t>
            </a:r>
            <a:r>
              <a:rPr kumimoji="0" lang="en-US" altLang="zh-CN" sz="2000" b="1" kern="0" dirty="0">
                <a:latin typeface="微软雅黑" panose="020B0503020204020204" pitchFamily="34" charset="-122"/>
                <a:ea typeface="微软雅黑" panose="020B0503020204020204" pitchFamily="34" charset="-122"/>
              </a:rPr>
              <a:t> </a:t>
            </a:r>
            <a:r>
              <a:rPr kumimoji="0" lang="zh-CN" altLang="en-US" sz="2000" b="1" kern="0" dirty="0">
                <a:latin typeface="微软雅黑" panose="020B0503020204020204" pitchFamily="34" charset="-122"/>
                <a:ea typeface="微软雅黑" panose="020B0503020204020204" pitchFamily="34" charset="-122"/>
              </a:rPr>
              <a:t>挂在</a:t>
            </a:r>
            <a:r>
              <a:rPr kumimoji="0" lang="en-US" altLang="zh-CN" sz="2000" b="1" kern="0" dirty="0">
                <a:latin typeface="微软雅黑" panose="020B0503020204020204" pitchFamily="34" charset="-122"/>
                <a:ea typeface="微软雅黑" panose="020B0503020204020204" pitchFamily="34" charset="-122"/>
              </a:rPr>
              <a:t>j.mq</a:t>
            </a:r>
            <a:r>
              <a:rPr kumimoji="0" lang="zh-CN" altLang="en-US" sz="2000" b="1" kern="0" dirty="0">
                <a:latin typeface="微软雅黑" panose="020B0503020204020204" pitchFamily="34" charset="-122"/>
                <a:ea typeface="微软雅黑" panose="020B0503020204020204" pitchFamily="34" charset="-122"/>
              </a:rPr>
              <a:t>上</a:t>
            </a:r>
            <a:endParaRPr kumimoji="0" lang="en-US" altLang="zh-CN" sz="2000" b="1" kern="0" dirty="0">
              <a:latin typeface="微软雅黑" panose="020B0503020204020204" pitchFamily="34" charset="-122"/>
              <a:ea typeface="微软雅黑" panose="020B0503020204020204" pitchFamily="34" charset="-122"/>
            </a:endParaRPr>
          </a:p>
          <a:p>
            <a:pPr eaLnBrk="1" hangingPunct="1">
              <a:lnSpc>
                <a:spcPct val="150000"/>
              </a:lnSpc>
            </a:pPr>
            <a:r>
              <a:rPr kumimoji="0" lang="zh-CN" altLang="en-US" sz="2000" b="1" kern="0" dirty="0">
                <a:latin typeface="微软雅黑" panose="020B0503020204020204" pitchFamily="34" charset="-122"/>
                <a:ea typeface="微软雅黑" panose="020B0503020204020204" pitchFamily="34" charset="-122"/>
              </a:rPr>
              <a:t>由于该队列属于临界资源，故在执行</a:t>
            </a:r>
            <a:r>
              <a:rPr kumimoji="0" lang="en-US" altLang="zh-CN" sz="2000" b="1" kern="0" dirty="0">
                <a:latin typeface="微软雅黑" panose="020B0503020204020204" pitchFamily="34" charset="-122"/>
                <a:ea typeface="微软雅黑" panose="020B0503020204020204" pitchFamily="34" charset="-122"/>
              </a:rPr>
              <a:t>insert</a:t>
            </a:r>
            <a:r>
              <a:rPr kumimoji="0" lang="zh-CN" altLang="en-US" sz="2000" b="1" kern="0" dirty="0">
                <a:latin typeface="微软雅黑" panose="020B0503020204020204" pitchFamily="34" charset="-122"/>
                <a:ea typeface="微软雅黑" panose="020B0503020204020204" pitchFamily="34" charset="-122"/>
              </a:rPr>
              <a:t>操作的前后，都要执行</a:t>
            </a:r>
            <a:r>
              <a:rPr kumimoji="0" lang="en-US" altLang="zh-CN" sz="2000" b="1" kern="0" dirty="0">
                <a:latin typeface="微软雅黑" panose="020B0503020204020204" pitchFamily="34" charset="-122"/>
                <a:ea typeface="微软雅黑" panose="020B0503020204020204" pitchFamily="34" charset="-122"/>
              </a:rPr>
              <a:t>wait</a:t>
            </a:r>
            <a:r>
              <a:rPr kumimoji="0" lang="zh-CN" altLang="en-US" sz="2000" b="1" kern="0" dirty="0">
                <a:latin typeface="微软雅黑" panose="020B0503020204020204" pitchFamily="34" charset="-122"/>
                <a:ea typeface="微软雅黑" panose="020B0503020204020204" pitchFamily="34" charset="-122"/>
              </a:rPr>
              <a:t>和</a:t>
            </a:r>
            <a:r>
              <a:rPr kumimoji="0" lang="en-US" altLang="zh-CN" sz="2000" b="1" kern="0" dirty="0">
                <a:latin typeface="微软雅黑" panose="020B0503020204020204" pitchFamily="34" charset="-122"/>
                <a:ea typeface="微软雅黑" panose="020B0503020204020204" pitchFamily="34" charset="-122"/>
              </a:rPr>
              <a:t>signal</a:t>
            </a:r>
            <a:r>
              <a:rPr kumimoji="0" lang="zh-CN" altLang="en-US" sz="2000" b="1" kern="0" dirty="0">
                <a:latin typeface="微软雅黑" panose="020B0503020204020204" pitchFamily="34" charset="-122"/>
                <a:ea typeface="微软雅黑" panose="020B0503020204020204" pitchFamily="34" charset="-122"/>
              </a:rPr>
              <a:t>操作。</a:t>
            </a:r>
          </a:p>
        </p:txBody>
      </p:sp>
    </p:spTree>
    <p:extLst>
      <p:ext uri="{BB962C8B-B14F-4D97-AF65-F5344CB8AC3E}">
        <p14:creationId xmlns:p14="http://schemas.microsoft.com/office/powerpoint/2010/main" val="2195265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ChangeArrowheads="1"/>
          </p:cNvSpPr>
          <p:nvPr/>
        </p:nvSpPr>
        <p:spPr bwMode="auto">
          <a:xfrm>
            <a:off x="817212" y="116632"/>
            <a:ext cx="6870700" cy="609600"/>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 纲</a:t>
            </a:r>
          </a:p>
        </p:txBody>
      </p:sp>
      <p:graphicFrame>
        <p:nvGraphicFramePr>
          <p:cNvPr id="2" name="表格 1"/>
          <p:cNvGraphicFramePr>
            <a:graphicFrameLocks noGrp="1"/>
          </p:cNvGraphicFramePr>
          <p:nvPr>
            <p:extLst>
              <p:ext uri="{D42A27DB-BD31-4B8C-83A1-F6EECF244321}">
                <p14:modId xmlns:p14="http://schemas.microsoft.com/office/powerpoint/2010/main" val="188940859"/>
              </p:ext>
            </p:extLst>
          </p:nvPr>
        </p:nvGraphicFramePr>
        <p:xfrm>
          <a:off x="1979712" y="1340768"/>
          <a:ext cx="4896544" cy="3692772"/>
        </p:xfrm>
        <a:graphic>
          <a:graphicData uri="http://schemas.openxmlformats.org/drawingml/2006/table">
            <a:tbl>
              <a:tblPr>
                <a:tableStyleId>{5C22544A-7EE6-4342-B048-85BDC9FD1C3A}</a:tableStyleId>
              </a:tblPr>
              <a:tblGrid>
                <a:gridCol w="4896544">
                  <a:extLst>
                    <a:ext uri="{9D8B030D-6E8A-4147-A177-3AD203B41FA5}">
                      <a16:colId xmlns:a16="http://schemas.microsoft.com/office/drawing/2014/main" val="20000"/>
                    </a:ext>
                  </a:extLst>
                </a:gridCol>
              </a:tblGrid>
              <a:tr h="601887">
                <a:tc>
                  <a:txBody>
                    <a:bodyPr/>
                    <a:lstStyle/>
                    <a:p>
                      <a:pPr algn="l" fontAlgn="ctr"/>
                      <a:r>
                        <a:rPr lang="en-US" altLang="zh-CN" sz="2800" b="1"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2.1  </a:t>
                      </a:r>
                      <a:r>
                        <a:rPr lang="zh-CN" altLang="en-US" sz="2800" b="1"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前驱图和</a:t>
                      </a:r>
                      <a:r>
                        <a:rPr lang="zh-CN" altLang="en-US" sz="2800" b="1" u="none" strike="noStrike" baseline="0"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程序执行</a:t>
                      </a:r>
                    </a:p>
                  </a:txBody>
                  <a:tcPr marL="7620" marR="7620" marT="7620" marB="0" anchor="ctr">
                    <a:solidFill>
                      <a:srgbClr val="0070C0"/>
                    </a:solidFill>
                  </a:tcPr>
                </a:tc>
                <a:extLst>
                  <a:ext uri="{0D108BD9-81ED-4DB2-BD59-A6C34878D82A}">
                    <a16:rowId xmlns:a16="http://schemas.microsoft.com/office/drawing/2014/main" val="10000"/>
                  </a:ext>
                </a:extLst>
              </a:tr>
              <a:tr h="601887">
                <a:tc>
                  <a:txBody>
                    <a:bodyPr/>
                    <a:lstStyle/>
                    <a:p>
                      <a:pPr algn="l" fontAlgn="ctr"/>
                      <a:r>
                        <a:rPr lang="en-US"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2.2  </a:t>
                      </a:r>
                      <a:r>
                        <a:rPr lang="zh-CN" altLang="en-US"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进程同步</a:t>
                      </a:r>
                      <a:endPar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2">
                        <a:lumMod val="50000"/>
                      </a:schemeClr>
                    </a:solidFill>
                  </a:tcPr>
                </a:tc>
                <a:extLst>
                  <a:ext uri="{0D108BD9-81ED-4DB2-BD59-A6C34878D82A}">
                    <a16:rowId xmlns:a16="http://schemas.microsoft.com/office/drawing/2014/main" val="10003"/>
                  </a:ext>
                </a:extLst>
              </a:tr>
              <a:tr h="601887">
                <a:tc>
                  <a:txBody>
                    <a:bodyPr/>
                    <a:lstStyle/>
                    <a:p>
                      <a:pPr algn="l" fontAlgn="ctr"/>
                      <a:r>
                        <a:rPr lang="en-US"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2.3  </a:t>
                      </a:r>
                      <a:r>
                        <a:rPr lang="zh-CN" altLang="en-US"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经典进程的同步问题</a:t>
                      </a:r>
                      <a:endPar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2">
                        <a:lumMod val="50000"/>
                      </a:schemeClr>
                    </a:solidFill>
                  </a:tcPr>
                </a:tc>
                <a:extLst>
                  <a:ext uri="{0D108BD9-81ED-4DB2-BD59-A6C34878D82A}">
                    <a16:rowId xmlns:a16="http://schemas.microsoft.com/office/drawing/2014/main" val="10004"/>
                  </a:ext>
                </a:extLst>
              </a:tr>
              <a:tr h="601887">
                <a:tc>
                  <a:txBody>
                    <a:bodyPr/>
                    <a:lstStyle/>
                    <a:p>
                      <a:pPr algn="l" fontAlgn="ctr"/>
                      <a:r>
                        <a:rPr lang="en-US" altLang="zh-CN"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2.4  </a:t>
                      </a:r>
                      <a:r>
                        <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进程通信 </a:t>
                      </a:r>
                    </a:p>
                  </a:txBody>
                  <a:tcPr marL="7620" marR="7620" marT="7620" marB="0" anchor="ctr">
                    <a:solidFill>
                      <a:schemeClr val="bg2">
                        <a:lumMod val="50000"/>
                      </a:schemeClr>
                    </a:solidFill>
                  </a:tcPr>
                </a:tc>
                <a:extLst>
                  <a:ext uri="{0D108BD9-81ED-4DB2-BD59-A6C34878D82A}">
                    <a16:rowId xmlns:a16="http://schemas.microsoft.com/office/drawing/2014/main" val="476529507"/>
                  </a:ext>
                </a:extLst>
              </a:tr>
              <a:tr h="642612">
                <a:tc>
                  <a:txBody>
                    <a:bodyPr/>
                    <a:lstStyle/>
                    <a:p>
                      <a:pPr algn="l" fontAlgn="ctr"/>
                      <a:r>
                        <a:rPr lang="en-US" altLang="zh-CN"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2.5  </a:t>
                      </a:r>
                      <a:r>
                        <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线程的基本概念</a:t>
                      </a:r>
                    </a:p>
                  </a:txBody>
                  <a:tcPr marL="7620" marR="7620" marT="7620" marB="0" anchor="ctr">
                    <a:solidFill>
                      <a:schemeClr val="bg2">
                        <a:lumMod val="50000"/>
                      </a:schemeClr>
                    </a:solidFill>
                  </a:tcPr>
                </a:tc>
                <a:extLst>
                  <a:ext uri="{0D108BD9-81ED-4DB2-BD59-A6C34878D82A}">
                    <a16:rowId xmlns:a16="http://schemas.microsoft.com/office/drawing/2014/main" val="2465618291"/>
                  </a:ext>
                </a:extLst>
              </a:tr>
              <a:tr h="642612">
                <a:tc>
                  <a:txBody>
                    <a:bodyPr/>
                    <a:lstStyle/>
                    <a:p>
                      <a:pPr algn="l" fontAlgn="ctr"/>
                      <a:r>
                        <a:rPr lang="en-US" altLang="zh-CN"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2.6  </a:t>
                      </a:r>
                      <a:r>
                        <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线程的实现</a:t>
                      </a:r>
                    </a:p>
                  </a:txBody>
                  <a:tcPr marL="7620" marR="7620" marT="7620" marB="0" anchor="ctr">
                    <a:solidFill>
                      <a:schemeClr val="bg2">
                        <a:lumMod val="50000"/>
                      </a:schemeClr>
                    </a:solidFill>
                  </a:tcPr>
                </a:tc>
                <a:extLst>
                  <a:ext uri="{0D108BD9-81ED-4DB2-BD59-A6C34878D82A}">
                    <a16:rowId xmlns:a16="http://schemas.microsoft.com/office/drawing/2014/main" val="2489781414"/>
                  </a:ext>
                </a:extLst>
              </a:tr>
            </a:tbl>
          </a:graphicData>
        </a:graphic>
      </p:graphicFrame>
    </p:spTree>
    <p:extLst>
      <p:ext uri="{BB962C8B-B14F-4D97-AF65-F5344CB8AC3E}">
        <p14:creationId xmlns:p14="http://schemas.microsoft.com/office/powerpoint/2010/main" val="2688907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a:t>
            </a: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73240" y="1950846"/>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5904656"/>
          </a:xfrm>
          <a:prstGeom prst="wedgeRectCallout">
            <a:avLst>
              <a:gd name="adj1" fmla="val -57762"/>
              <a:gd name="adj2" fmla="val -26707"/>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a:lnSpc>
                <a:spcPct val="150000"/>
              </a:lnSpc>
              <a:spcBef>
                <a:spcPct val="20000"/>
              </a:spcBef>
              <a:buFont typeface="Wingdings" pitchFamily="2" charset="2"/>
              <a:buChar char="l"/>
              <a:defRPr/>
            </a:pPr>
            <a:r>
              <a:rPr lang="zh-CN" altLang="en-US" sz="2000" b="1" kern="0" dirty="0">
                <a:solidFill>
                  <a:schemeClr val="tx1"/>
                </a:solidFill>
                <a:latin typeface="微软雅黑" panose="020B0503020204020204" pitchFamily="34" charset="-122"/>
                <a:ea typeface="微软雅黑" panose="020B0503020204020204" pitchFamily="34" charset="-122"/>
              </a:rPr>
              <a:t>进程和程序的</a:t>
            </a:r>
            <a:r>
              <a:rPr lang="zh-CN" altLang="en-US" sz="2000" b="1" kern="0" dirty="0">
                <a:solidFill>
                  <a:srgbClr val="FF0000"/>
                </a:solidFill>
                <a:latin typeface="微软雅黑" panose="020B0503020204020204" pitchFamily="34" charset="-122"/>
                <a:ea typeface="微软雅黑" panose="020B0503020204020204" pitchFamily="34" charset="-122"/>
              </a:rPr>
              <a:t>区别</a:t>
            </a:r>
            <a:r>
              <a:rPr lang="zh-CN" altLang="en-US" sz="2000" b="1" kern="0" dirty="0">
                <a:solidFill>
                  <a:schemeClr val="tx1"/>
                </a:solidFill>
                <a:latin typeface="微软雅黑" panose="020B0503020204020204" pitchFamily="34" charset="-122"/>
                <a:ea typeface="微软雅黑" panose="020B0503020204020204" pitchFamily="34" charset="-122"/>
              </a:rPr>
              <a:t>很微妙。想象一位好厨艺的科学家正在为女儿烘制生日蛋糕，</a:t>
            </a:r>
            <a:r>
              <a:rPr kumimoji="0" lang="zh-CN" altLang="en-US" sz="2000" b="1" dirty="0">
                <a:solidFill>
                  <a:schemeClr val="tx1"/>
                </a:solidFill>
                <a:latin typeface="微软雅黑" panose="020B0503020204020204" pitchFamily="34" charset="-122"/>
                <a:ea typeface="微软雅黑" panose="020B0503020204020204" pitchFamily="34" charset="-122"/>
              </a:rPr>
              <a:t>有食谱，有原料：面粉、鸡蛋、糖、香草汁等等</a:t>
            </a:r>
            <a:endParaRPr kumimoji="0" lang="en-US" altLang="zh-CN" sz="2000" b="1" dirty="0">
              <a:solidFill>
                <a:schemeClr val="tx1"/>
              </a:solidFill>
              <a:latin typeface="微软雅黑" panose="020B0503020204020204" pitchFamily="34" charset="-122"/>
              <a:ea typeface="微软雅黑" panose="020B0503020204020204" pitchFamily="34" charset="-122"/>
            </a:endParaRPr>
          </a:p>
          <a:p>
            <a:pPr marL="342900" lvl="0" indent="-342900" algn="l">
              <a:lnSpc>
                <a:spcPct val="150000"/>
              </a:lnSpc>
              <a:spcBef>
                <a:spcPct val="20000"/>
              </a:spcBef>
              <a:buFont typeface="Wingdings" pitchFamily="2" charset="2"/>
              <a:buChar char="l"/>
              <a:defRPr/>
            </a:pPr>
            <a:r>
              <a:rPr kumimoji="0" lang="zh-CN" altLang="en-US" sz="2000" b="1" dirty="0">
                <a:solidFill>
                  <a:schemeClr val="tx1"/>
                </a:solidFill>
                <a:latin typeface="微软雅黑" panose="020B0503020204020204" pitchFamily="34" charset="-122"/>
                <a:ea typeface="微软雅黑" panose="020B0503020204020204" pitchFamily="34" charset="-122"/>
              </a:rPr>
              <a:t>在这个比喻中：</a:t>
            </a:r>
            <a:endParaRPr kumimoji="0" lang="en-US" altLang="zh-CN" sz="2000" b="1" dirty="0">
              <a:solidFill>
                <a:schemeClr val="tx1"/>
              </a:solidFill>
              <a:latin typeface="微软雅黑" panose="020B0503020204020204" pitchFamily="34" charset="-122"/>
              <a:ea typeface="微软雅黑" panose="020B0503020204020204" pitchFamily="34" charset="-122"/>
            </a:endParaRPr>
          </a:p>
          <a:p>
            <a:pPr marL="914400" lvl="1" indent="-457200" algn="l">
              <a:lnSpc>
                <a:spcPct val="150000"/>
              </a:lnSpc>
              <a:spcBef>
                <a:spcPct val="20000"/>
              </a:spcBef>
              <a:buFont typeface="+mj-lt"/>
              <a:buAutoNum type="arabicPeriod"/>
              <a:defRPr/>
            </a:pPr>
            <a:r>
              <a:rPr kumimoji="0" lang="zh-CN" altLang="en-US" sz="2000" b="1" dirty="0">
                <a:solidFill>
                  <a:srgbClr val="FF0000"/>
                </a:solidFill>
                <a:latin typeface="微软雅黑" panose="020B0503020204020204" pitchFamily="34" charset="-122"/>
                <a:ea typeface="微软雅黑" panose="020B0503020204020204" pitchFamily="34" charset="-122"/>
              </a:rPr>
              <a:t>食谱</a:t>
            </a:r>
            <a:r>
              <a:rPr kumimoji="0" lang="zh-CN" altLang="en-US" sz="2000" b="1" dirty="0">
                <a:solidFill>
                  <a:schemeClr val="tx1"/>
                </a:solidFill>
                <a:latin typeface="微软雅黑" panose="020B0503020204020204" pitchFamily="34" charset="-122"/>
                <a:ea typeface="微软雅黑" panose="020B0503020204020204" pitchFamily="34" charset="-122"/>
              </a:rPr>
              <a:t>就是</a:t>
            </a:r>
            <a:r>
              <a:rPr kumimoji="0" lang="zh-CN" altLang="en-US" sz="2000" b="1" dirty="0">
                <a:solidFill>
                  <a:srgbClr val="FF0000"/>
                </a:solidFill>
                <a:latin typeface="微软雅黑" panose="020B0503020204020204" pitchFamily="34" charset="-122"/>
                <a:ea typeface="微软雅黑" panose="020B0503020204020204" pitchFamily="34" charset="-122"/>
              </a:rPr>
              <a:t>程序</a:t>
            </a:r>
            <a:r>
              <a:rPr kumimoji="0" lang="en-US" altLang="zh-CN" sz="2000" b="1" dirty="0">
                <a:solidFill>
                  <a:schemeClr val="tx1"/>
                </a:solidFill>
                <a:latin typeface="微软雅黑" panose="020B0503020204020204" pitchFamily="34" charset="-122"/>
                <a:ea typeface="微软雅黑" panose="020B0503020204020204" pitchFamily="34" charset="-122"/>
              </a:rPr>
              <a:t>(</a:t>
            </a:r>
            <a:r>
              <a:rPr kumimoji="0" lang="zh-CN" altLang="en-US" sz="2000" b="1" dirty="0">
                <a:solidFill>
                  <a:schemeClr val="tx1"/>
                </a:solidFill>
                <a:latin typeface="微软雅黑" panose="020B0503020204020204" pitchFamily="34" charset="-122"/>
                <a:ea typeface="微软雅黑" panose="020B0503020204020204" pitchFamily="34" charset="-122"/>
              </a:rPr>
              <a:t>即用适当形式描述的算法</a:t>
            </a:r>
            <a:r>
              <a:rPr kumimoji="0" lang="en-US" altLang="zh-CN" sz="2000" b="1" dirty="0">
                <a:solidFill>
                  <a:schemeClr val="tx1"/>
                </a:solidFill>
                <a:latin typeface="微软雅黑" panose="020B0503020204020204" pitchFamily="34" charset="-122"/>
                <a:ea typeface="微软雅黑" panose="020B0503020204020204" pitchFamily="34" charset="-122"/>
              </a:rPr>
              <a:t>)</a:t>
            </a:r>
          </a:p>
          <a:p>
            <a:pPr marL="914400" lvl="1" indent="-457200" algn="l">
              <a:lnSpc>
                <a:spcPct val="150000"/>
              </a:lnSpc>
              <a:spcBef>
                <a:spcPct val="20000"/>
              </a:spcBef>
              <a:buFont typeface="+mj-lt"/>
              <a:buAutoNum type="arabicPeriod"/>
              <a:defRPr/>
            </a:pPr>
            <a:r>
              <a:rPr kumimoji="0" lang="zh-CN" altLang="en-US" sz="2000" b="1" dirty="0">
                <a:solidFill>
                  <a:srgbClr val="FF0000"/>
                </a:solidFill>
                <a:latin typeface="微软雅黑" panose="020B0503020204020204" pitchFamily="34" charset="-122"/>
                <a:ea typeface="微软雅黑" panose="020B0503020204020204" pitchFamily="34" charset="-122"/>
              </a:rPr>
              <a:t>厨师</a:t>
            </a:r>
            <a:r>
              <a:rPr kumimoji="0" lang="zh-CN" altLang="en-US" sz="2000" b="1" dirty="0">
                <a:solidFill>
                  <a:schemeClr val="tx1"/>
                </a:solidFill>
                <a:latin typeface="微软雅黑" panose="020B0503020204020204" pitchFamily="34" charset="-122"/>
                <a:ea typeface="微软雅黑" panose="020B0503020204020204" pitchFamily="34" charset="-122"/>
              </a:rPr>
              <a:t>就是</a:t>
            </a:r>
            <a:r>
              <a:rPr kumimoji="0" lang="zh-CN" altLang="en-US" sz="2000" b="1" dirty="0">
                <a:solidFill>
                  <a:srgbClr val="FF0000"/>
                </a:solidFill>
                <a:latin typeface="微软雅黑" panose="020B0503020204020204" pitchFamily="34" charset="-122"/>
                <a:ea typeface="微软雅黑" panose="020B0503020204020204" pitchFamily="34" charset="-122"/>
              </a:rPr>
              <a:t>处理机</a:t>
            </a:r>
            <a:r>
              <a:rPr kumimoji="0" lang="en-US" altLang="zh-CN" sz="2000" b="1" dirty="0">
                <a:solidFill>
                  <a:schemeClr val="tx1"/>
                </a:solidFill>
                <a:latin typeface="微软雅黑" panose="020B0503020204020204" pitchFamily="34" charset="-122"/>
                <a:ea typeface="微软雅黑" panose="020B0503020204020204" pitchFamily="34" charset="-122"/>
              </a:rPr>
              <a:t>(CPU)</a:t>
            </a:r>
          </a:p>
          <a:p>
            <a:pPr marL="914400" lvl="1" indent="-457200" algn="l">
              <a:lnSpc>
                <a:spcPct val="150000"/>
              </a:lnSpc>
              <a:spcBef>
                <a:spcPct val="20000"/>
              </a:spcBef>
              <a:buFont typeface="+mj-lt"/>
              <a:buAutoNum type="arabicPeriod"/>
              <a:defRPr/>
            </a:pPr>
            <a:r>
              <a:rPr kumimoji="0" lang="zh-CN" altLang="en-US" sz="2000" b="1" dirty="0">
                <a:solidFill>
                  <a:srgbClr val="FF0000"/>
                </a:solidFill>
                <a:latin typeface="微软雅黑" panose="020B0503020204020204" pitchFamily="34" charset="-122"/>
                <a:ea typeface="微软雅黑" panose="020B0503020204020204" pitchFamily="34" charset="-122"/>
              </a:rPr>
              <a:t>各种原料</a:t>
            </a:r>
            <a:r>
              <a:rPr kumimoji="0" lang="zh-CN" altLang="en-US" sz="2000" b="1" dirty="0">
                <a:solidFill>
                  <a:schemeClr val="tx1"/>
                </a:solidFill>
                <a:latin typeface="微软雅黑" panose="020B0503020204020204" pitchFamily="34" charset="-122"/>
                <a:ea typeface="微软雅黑" panose="020B0503020204020204" pitchFamily="34" charset="-122"/>
              </a:rPr>
              <a:t>就是</a:t>
            </a:r>
            <a:r>
              <a:rPr kumimoji="0" lang="zh-CN" altLang="en-US" sz="2000" b="1" dirty="0">
                <a:solidFill>
                  <a:srgbClr val="FF0000"/>
                </a:solidFill>
                <a:latin typeface="微软雅黑" panose="020B0503020204020204" pitchFamily="34" charset="-122"/>
                <a:ea typeface="微软雅黑" panose="020B0503020204020204" pitchFamily="34" charset="-122"/>
              </a:rPr>
              <a:t>输入数据</a:t>
            </a:r>
            <a:endParaRPr kumimoji="0" lang="en-US" altLang="zh-CN" sz="2000" b="1" dirty="0">
              <a:solidFill>
                <a:srgbClr val="FF0000"/>
              </a:solidFill>
              <a:latin typeface="微软雅黑" panose="020B0503020204020204" pitchFamily="34" charset="-122"/>
              <a:ea typeface="微软雅黑" panose="020B0503020204020204" pitchFamily="34" charset="-122"/>
            </a:endParaRPr>
          </a:p>
          <a:p>
            <a:pPr marL="914400" lvl="1" indent="-457200" algn="l">
              <a:lnSpc>
                <a:spcPct val="150000"/>
              </a:lnSpc>
              <a:spcBef>
                <a:spcPct val="20000"/>
              </a:spcBef>
              <a:buFont typeface="+mj-lt"/>
              <a:buAutoNum type="arabicPeriod"/>
              <a:defRPr/>
            </a:pPr>
            <a:r>
              <a:rPr kumimoji="0" lang="zh-CN" altLang="en-US" sz="2000" b="1" dirty="0">
                <a:solidFill>
                  <a:srgbClr val="FF0000"/>
                </a:solidFill>
                <a:latin typeface="微软雅黑" panose="020B0503020204020204" pitchFamily="34" charset="-122"/>
                <a:ea typeface="微软雅黑" panose="020B0503020204020204" pitchFamily="34" charset="-122"/>
              </a:rPr>
              <a:t>进程</a:t>
            </a:r>
            <a:r>
              <a:rPr kumimoji="0" lang="zh-CN" altLang="en-US" sz="2000" b="1" dirty="0">
                <a:solidFill>
                  <a:schemeClr val="tx1"/>
                </a:solidFill>
                <a:latin typeface="微软雅黑" panose="020B0503020204020204" pitchFamily="34" charset="-122"/>
                <a:ea typeface="微软雅黑" panose="020B0503020204020204" pitchFamily="34" charset="-122"/>
              </a:rPr>
              <a:t>就是厨师阅读食谱、取来各种原料、以及烘制蛋糕的</a:t>
            </a:r>
            <a:r>
              <a:rPr kumimoji="0" lang="zh-CN" altLang="en-US" sz="2000" b="1" dirty="0">
                <a:solidFill>
                  <a:srgbClr val="FF0000"/>
                </a:solidFill>
                <a:latin typeface="微软雅黑" panose="020B0503020204020204" pitchFamily="34" charset="-122"/>
                <a:ea typeface="微软雅黑" panose="020B0503020204020204" pitchFamily="34" charset="-122"/>
              </a:rPr>
              <a:t>一系列动作的总和</a:t>
            </a:r>
            <a:endParaRPr kumimoji="0" lang="en-US" altLang="zh-CN" sz="20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66884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剪去单角的矩形 3"/>
          <p:cNvSpPr/>
          <p:nvPr/>
        </p:nvSpPr>
        <p:spPr>
          <a:xfrm>
            <a:off x="12934" y="745330"/>
            <a:ext cx="298782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共享存储器系统</a:t>
            </a:r>
          </a:p>
        </p:txBody>
      </p:sp>
      <p:sp>
        <p:nvSpPr>
          <p:cNvPr id="5" name="剪去单角的矩形 4"/>
          <p:cNvSpPr/>
          <p:nvPr/>
        </p:nvSpPr>
        <p:spPr>
          <a:xfrm>
            <a:off x="2987823" y="722584"/>
            <a:ext cx="316835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管道通信</a:t>
            </a:r>
          </a:p>
        </p:txBody>
      </p:sp>
      <p:sp>
        <p:nvSpPr>
          <p:cNvPr id="6" name="剪去单角的矩形 5"/>
          <p:cNvSpPr/>
          <p:nvPr/>
        </p:nvSpPr>
        <p:spPr>
          <a:xfrm>
            <a:off x="6156177" y="722584"/>
            <a:ext cx="298782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消息传递系统</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1759" y="29489"/>
            <a:ext cx="9384777" cy="646331"/>
          </a:xfrm>
          <a:prstGeom prst="rect">
            <a:avLst/>
          </a:prstGeom>
          <a:noFill/>
          <a:ln w="9525">
            <a:noFill/>
            <a:miter lim="800000"/>
            <a:headEnd/>
            <a:tailEnd/>
          </a:ln>
        </p:spPr>
        <p:txBody>
          <a:bodyPr/>
          <a:lstStyle/>
          <a:p>
            <a:r>
              <a:rPr lang="zh-CN" altLang="en-US" sz="3200" b="1" dirty="0">
                <a:solidFill>
                  <a:schemeClr val="tx1"/>
                </a:solidFill>
                <a:latin typeface="微软雅黑" panose="020B0503020204020204" pitchFamily="34" charset="-122"/>
                <a:ea typeface="微软雅黑" panose="020B0503020204020204" pitchFamily="34" charset="-122"/>
              </a:rPr>
              <a:t>进程通信（</a:t>
            </a:r>
            <a:r>
              <a:rPr lang="en-US" altLang="zh-CN" sz="3200" b="1" dirty="0">
                <a:solidFill>
                  <a:schemeClr val="tx1"/>
                </a:solidFill>
                <a:latin typeface="微软雅黑" panose="020B0503020204020204" pitchFamily="34" charset="-122"/>
                <a:ea typeface="微软雅黑" panose="020B0503020204020204" pitchFamily="34" charset="-122"/>
              </a:rPr>
              <a:t>Inter-Process Communication</a:t>
            </a:r>
            <a:r>
              <a:rPr lang="zh-CN" altLang="en-US" sz="3600" b="1" dirty="0">
                <a:solidFill>
                  <a:schemeClr val="tx1"/>
                </a:solidFill>
                <a:latin typeface="微软雅黑" panose="020B0503020204020204" pitchFamily="34" charset="-122"/>
                <a:ea typeface="微软雅黑" panose="020B0503020204020204" pitchFamily="34" charset="-122"/>
              </a:rPr>
              <a:t>）</a:t>
            </a:r>
          </a:p>
        </p:txBody>
      </p:sp>
      <p:sp>
        <p:nvSpPr>
          <p:cNvPr id="7" name="Rectangle 2"/>
          <p:cNvSpPr txBox="1">
            <a:spLocks noRot="1" noChangeArrowheads="1"/>
          </p:cNvSpPr>
          <p:nvPr/>
        </p:nvSpPr>
        <p:spPr bwMode="auto">
          <a:xfrm>
            <a:off x="301624" y="1344952"/>
            <a:ext cx="8540750" cy="75996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3200" b="1" kern="0" dirty="0">
                <a:solidFill>
                  <a:schemeClr val="tx1"/>
                </a:solidFill>
                <a:effectLst/>
                <a:latin typeface="微软雅黑" panose="020B0503020204020204" pitchFamily="34" charset="-122"/>
                <a:ea typeface="微软雅黑" panose="020B0503020204020204" pitchFamily="34" charset="-122"/>
              </a:rPr>
              <a:t>2</a:t>
            </a:r>
            <a:r>
              <a:rPr kumimoji="1" lang="en-US" altLang="zh-CN" sz="3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 </a:t>
            </a:r>
            <a:r>
              <a:rPr lang="zh-CN" altLang="en-US" sz="3200" b="1" kern="0" dirty="0">
                <a:solidFill>
                  <a:srgbClr val="FFC000"/>
                </a:solidFill>
                <a:effectLst/>
                <a:latin typeface="微软雅黑" panose="020B0503020204020204" pitchFamily="34" charset="-122"/>
                <a:ea typeface="微软雅黑" panose="020B0503020204020204" pitchFamily="34" charset="-122"/>
              </a:rPr>
              <a:t>发送原语</a:t>
            </a:r>
            <a:endParaRPr kumimoji="1" lang="zh-CN" altLang="en-US" sz="3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sp>
        <p:nvSpPr>
          <p:cNvPr id="10" name="Text Box 4"/>
          <p:cNvSpPr txBox="1">
            <a:spLocks noChangeArrowheads="1"/>
          </p:cNvSpPr>
          <p:nvPr/>
        </p:nvSpPr>
        <p:spPr bwMode="auto">
          <a:xfrm>
            <a:off x="301624" y="2003652"/>
            <a:ext cx="8540750" cy="4801314"/>
          </a:xfrm>
          <a:prstGeom prst="rect">
            <a:avLst/>
          </a:prstGeom>
          <a:solidFill>
            <a:schemeClr val="bg2">
              <a:lumMod val="20000"/>
              <a:lumOff val="80000"/>
            </a:schemeClr>
          </a:solidFill>
          <a:ln w="9525">
            <a:noFill/>
            <a:miter lim="800000"/>
            <a:headEnd/>
            <a:tailEnd/>
          </a:ln>
        </p:spPr>
        <p:txBody>
          <a:bodyPr wrap="square">
            <a:spAutoFit/>
          </a:bodyPr>
          <a:lstStyle/>
          <a:p>
            <a:pPr marL="0" marR="0" lvl="0" indent="0" algn="just" defTabSz="914400" eaLnBrk="1" fontAlgn="auto" latinLnBrk="0" hangingPunct="1">
              <a:lnSpc>
                <a:spcPct val="100000"/>
              </a:lnSpc>
              <a:spcBef>
                <a:spcPct val="50000"/>
              </a:spcBef>
              <a:spcAft>
                <a:spcPts val="0"/>
              </a:spcAft>
              <a:buClrTx/>
              <a:buSzTx/>
              <a:buFontTx/>
              <a:buNone/>
              <a:tabLst/>
              <a:defRPr/>
            </a:pPr>
            <a:r>
              <a:rPr kumimoji="0" lang="zh-CN" altLang="en-US" sz="1800" b="1" i="0" u="none" strike="noStrike" kern="0" cap="none" spc="0" normalizeH="0" baseline="0" noProof="0" dirty="0">
                <a:ln>
                  <a:noFill/>
                </a:ln>
                <a:solidFill>
                  <a:srgbClr val="000000"/>
                </a:solidFill>
                <a:effectLst/>
                <a:uLnTx/>
                <a:uFillTx/>
              </a:rPr>
              <a:t> </a:t>
            </a:r>
            <a:r>
              <a:rPr kumimoji="0" lang="en-US" altLang="zh-CN" sz="1600" b="1" i="0" u="none" strike="noStrike" kern="0" cap="none" spc="0" normalizeH="0" baseline="0" noProof="0" dirty="0">
                <a:ln>
                  <a:noFill/>
                </a:ln>
                <a:solidFill>
                  <a:srgbClr val="000000"/>
                </a:solidFill>
                <a:effectLst/>
                <a:uLnTx/>
                <a:uFillTx/>
              </a:rPr>
              <a:t>procedure send(receiver, a)</a:t>
            </a:r>
          </a:p>
          <a:p>
            <a:pPr marL="0" marR="0" lvl="0" indent="0" algn="just" defTabSz="914400" eaLnBrk="1" fontAlgn="auto" latinLnBrk="0" hangingPunct="1">
              <a:lnSpc>
                <a:spcPct val="100000"/>
              </a:lnSpc>
              <a:spcBef>
                <a:spcPct val="5000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begin</a:t>
            </a:r>
          </a:p>
          <a:p>
            <a:pPr marL="0" marR="0" lvl="0" indent="0" algn="just" defTabSz="914400" eaLnBrk="1" fontAlgn="auto" latinLnBrk="0" hangingPunct="1">
              <a:lnSpc>
                <a:spcPct val="100000"/>
              </a:lnSpc>
              <a:spcBef>
                <a:spcPct val="5000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a:t>
            </a:r>
            <a:r>
              <a:rPr kumimoji="0" lang="en-US" altLang="zh-CN" sz="1600" b="1" i="0" u="none" strike="noStrike" kern="0" cap="none" spc="0" normalizeH="0" baseline="0" noProof="0" dirty="0" err="1">
                <a:ln>
                  <a:noFill/>
                </a:ln>
                <a:solidFill>
                  <a:srgbClr val="FF0000"/>
                </a:solidFill>
                <a:effectLst/>
                <a:uLnTx/>
                <a:uFillTx/>
              </a:rPr>
              <a:t>getbuf</a:t>
            </a:r>
            <a:r>
              <a:rPr kumimoji="0" lang="en-US" altLang="zh-CN" sz="1600" b="1" i="0" u="none" strike="noStrike" kern="0" cap="none" spc="0" normalizeH="0" baseline="0" noProof="0" dirty="0">
                <a:ln>
                  <a:noFill/>
                </a:ln>
                <a:solidFill>
                  <a:srgbClr val="FF0000"/>
                </a:solidFill>
                <a:effectLst/>
                <a:uLnTx/>
                <a:uFillTx/>
              </a:rPr>
              <a:t>(</a:t>
            </a:r>
            <a:r>
              <a:rPr kumimoji="0" lang="en-US" altLang="zh-CN" sz="1600" b="1" i="0" u="none" strike="noStrike" kern="0" cap="none" spc="0" normalizeH="0" baseline="0" noProof="0" dirty="0" err="1">
                <a:ln>
                  <a:noFill/>
                </a:ln>
                <a:solidFill>
                  <a:srgbClr val="FF0000"/>
                </a:solidFill>
                <a:effectLst/>
                <a:uLnTx/>
                <a:uFillTx/>
              </a:rPr>
              <a:t>a.size,i</a:t>
            </a:r>
            <a:r>
              <a:rPr kumimoji="0" lang="en-US" altLang="zh-CN" sz="1600" b="1" i="0" u="none" strike="noStrike" kern="0" cap="none" spc="0" normalizeH="0" baseline="0" noProof="0" dirty="0">
                <a:ln>
                  <a:noFill/>
                </a:ln>
                <a:solidFill>
                  <a:srgbClr val="FF0000"/>
                </a:solidFill>
                <a:effectLst/>
                <a:uLnTx/>
                <a:uFillTx/>
              </a:rPr>
              <a:t>);</a:t>
            </a:r>
            <a:r>
              <a:rPr kumimoji="0" lang="en-US" altLang="zh-CN" sz="1600" b="1" i="0" u="none" strike="noStrike" kern="0" cap="none" spc="0" normalizeH="0" baseline="0" noProof="0" dirty="0">
                <a:ln>
                  <a:noFill/>
                </a:ln>
                <a:solidFill>
                  <a:srgbClr val="000000"/>
                </a:solidFill>
                <a:effectLst/>
                <a:uLnTx/>
                <a:uFillTx/>
              </a:rPr>
              <a:t>                         </a:t>
            </a:r>
            <a:r>
              <a:rPr kumimoji="0" lang="zh-CN" altLang="en-US" sz="1600" b="1" i="0" u="none" strike="noStrike" kern="0" cap="none" spc="0" normalizeH="0" baseline="0" noProof="0" dirty="0">
                <a:ln>
                  <a:noFill/>
                </a:ln>
                <a:solidFill>
                  <a:srgbClr val="000000"/>
                </a:solidFill>
                <a:effectLst/>
                <a:uLnTx/>
                <a:uFillTx/>
              </a:rPr>
              <a:t>根据</a:t>
            </a:r>
            <a:r>
              <a:rPr kumimoji="0" lang="en-US" altLang="zh-CN" sz="1600" b="1" i="0" u="none" strike="noStrike" kern="0" cap="none" spc="0" normalizeH="0" baseline="0" noProof="0" dirty="0" err="1">
                <a:ln>
                  <a:noFill/>
                </a:ln>
                <a:solidFill>
                  <a:srgbClr val="000000"/>
                </a:solidFill>
                <a:effectLst/>
                <a:uLnTx/>
                <a:uFillTx/>
              </a:rPr>
              <a:t>a.size</a:t>
            </a:r>
            <a:r>
              <a:rPr kumimoji="0" lang="zh-CN" altLang="en-US" sz="1600" b="1" i="0" u="none" strike="noStrike" kern="0" cap="none" spc="0" normalizeH="0" baseline="0" noProof="0" dirty="0">
                <a:ln>
                  <a:noFill/>
                </a:ln>
                <a:solidFill>
                  <a:srgbClr val="000000"/>
                </a:solidFill>
                <a:effectLst/>
                <a:uLnTx/>
                <a:uFillTx/>
              </a:rPr>
              <a:t>申请缓冲区；</a:t>
            </a:r>
          </a:p>
          <a:p>
            <a:pPr marL="0" marR="0" lvl="0" indent="0" algn="just" defTabSz="914400" eaLnBrk="1" fontAlgn="auto" latinLnBrk="0" hangingPunct="1">
              <a:lnSpc>
                <a:spcPct val="100000"/>
              </a:lnSpc>
              <a:spcBef>
                <a:spcPct val="50000"/>
              </a:spcBef>
              <a:spcAft>
                <a:spcPts val="0"/>
              </a:spcAft>
              <a:buClrTx/>
              <a:buSzTx/>
              <a:buFontTx/>
              <a:buNone/>
              <a:tabLst/>
              <a:defRPr/>
            </a:pPr>
            <a:r>
              <a:rPr kumimoji="0" lang="zh-CN" altLang="en-US" sz="1600" b="1" i="0" u="none" strike="noStrike" kern="0" cap="none" spc="0" normalizeH="0" baseline="0" noProof="0" dirty="0">
                <a:ln>
                  <a:noFill/>
                </a:ln>
                <a:solidFill>
                  <a:srgbClr val="000000"/>
                </a:solidFill>
                <a:effectLst/>
                <a:uLnTx/>
                <a:uFillTx/>
              </a:rPr>
              <a:t>        </a:t>
            </a:r>
            <a:r>
              <a:rPr kumimoji="0" lang="en-US" altLang="zh-CN" sz="1600" b="1" i="0" u="none" strike="noStrike" kern="0" cap="none" spc="0" normalizeH="0" baseline="0" noProof="0" dirty="0" err="1">
                <a:ln>
                  <a:noFill/>
                </a:ln>
                <a:solidFill>
                  <a:srgbClr val="9900FF"/>
                </a:solidFill>
                <a:effectLst/>
                <a:uLnTx/>
                <a:uFillTx/>
              </a:rPr>
              <a:t>i.sender</a:t>
            </a:r>
            <a:r>
              <a:rPr kumimoji="0" lang="en-US" altLang="zh-CN" sz="1600" b="1" i="0" u="none" strike="noStrike" kern="0" cap="none" spc="0" normalizeH="0" baseline="0" noProof="0" dirty="0">
                <a:ln>
                  <a:noFill/>
                </a:ln>
                <a:solidFill>
                  <a:srgbClr val="9900FF"/>
                </a:solidFill>
                <a:effectLst/>
                <a:uLnTx/>
                <a:uFillTx/>
              </a:rPr>
              <a:t>∶   =</a:t>
            </a:r>
            <a:r>
              <a:rPr kumimoji="0" lang="en-US" altLang="zh-CN" sz="1600" b="1" i="0" u="none" strike="noStrike" kern="0" cap="none" spc="0" normalizeH="0" baseline="0" noProof="0" dirty="0" err="1">
                <a:ln>
                  <a:noFill/>
                </a:ln>
                <a:solidFill>
                  <a:srgbClr val="9900FF"/>
                </a:solidFill>
                <a:effectLst/>
                <a:uLnTx/>
                <a:uFillTx/>
              </a:rPr>
              <a:t>a.sender</a:t>
            </a:r>
            <a:r>
              <a:rPr kumimoji="0" lang="en-US" altLang="zh-CN" sz="1600" b="1" i="0" u="none" strike="noStrike" kern="0" cap="none" spc="0" normalizeH="0" baseline="0" noProof="0" dirty="0">
                <a:ln>
                  <a:noFill/>
                </a:ln>
                <a:solidFill>
                  <a:srgbClr val="9900FF"/>
                </a:solidFill>
                <a:effectLst/>
                <a:uLnTx/>
                <a:uFillTx/>
              </a:rPr>
              <a:t>;  </a:t>
            </a:r>
            <a:r>
              <a:rPr kumimoji="0" lang="zh-CN" altLang="en-US" sz="1400" b="1" i="0" u="none" strike="noStrike" kern="0" cap="none" spc="0" normalizeH="0" baseline="0" noProof="0" dirty="0">
                <a:ln>
                  <a:noFill/>
                </a:ln>
                <a:solidFill>
                  <a:srgbClr val="9900FF"/>
                </a:solidFill>
                <a:effectLst/>
                <a:uLnTx/>
                <a:uFillTx/>
              </a:rPr>
              <a:t>将发送区</a:t>
            </a:r>
            <a:r>
              <a:rPr kumimoji="0" lang="en-US" altLang="zh-CN" sz="1400" b="1" i="0" u="none" strike="noStrike" kern="0" cap="none" spc="0" normalizeH="0" baseline="0" noProof="0" dirty="0">
                <a:ln>
                  <a:noFill/>
                </a:ln>
                <a:solidFill>
                  <a:srgbClr val="9900FF"/>
                </a:solidFill>
                <a:effectLst/>
                <a:uLnTx/>
                <a:uFillTx/>
              </a:rPr>
              <a:t>a</a:t>
            </a:r>
            <a:r>
              <a:rPr kumimoji="0" lang="zh-CN" altLang="en-US" sz="1400" b="1" i="0" u="none" strike="noStrike" kern="0" cap="none" spc="0" normalizeH="0" baseline="0" noProof="0" dirty="0">
                <a:ln>
                  <a:noFill/>
                </a:ln>
                <a:solidFill>
                  <a:srgbClr val="9900FF"/>
                </a:solidFill>
                <a:effectLst/>
                <a:uLnTx/>
                <a:uFillTx/>
              </a:rPr>
              <a:t>中的信息复制到消息缓冲区之中；</a:t>
            </a:r>
          </a:p>
          <a:p>
            <a:pPr marL="0" marR="0" lvl="0" indent="0" algn="just" defTabSz="914400" eaLnBrk="1" fontAlgn="auto" latinLnBrk="0" hangingPunct="1">
              <a:lnSpc>
                <a:spcPct val="100000"/>
              </a:lnSpc>
              <a:spcBef>
                <a:spcPct val="50000"/>
              </a:spcBef>
              <a:spcAft>
                <a:spcPts val="0"/>
              </a:spcAft>
              <a:buClrTx/>
              <a:buSzTx/>
              <a:buFontTx/>
              <a:buNone/>
              <a:tabLst/>
              <a:defRPr/>
            </a:pPr>
            <a:r>
              <a:rPr kumimoji="0" lang="zh-CN" altLang="en-US" sz="1600" b="1" i="0" u="none" strike="noStrike" kern="0" cap="none" spc="0" normalizeH="0" baseline="0" noProof="0" dirty="0">
                <a:ln>
                  <a:noFill/>
                </a:ln>
                <a:solidFill>
                  <a:srgbClr val="9900FF"/>
                </a:solidFill>
                <a:effectLst/>
                <a:uLnTx/>
                <a:uFillTx/>
              </a:rPr>
              <a:t>        </a:t>
            </a:r>
            <a:r>
              <a:rPr kumimoji="0" lang="en-US" altLang="zh-CN" sz="1600" b="1" i="0" u="none" strike="noStrike" kern="0" cap="none" spc="0" normalizeH="0" baseline="0" noProof="0" dirty="0" err="1">
                <a:ln>
                  <a:noFill/>
                </a:ln>
                <a:solidFill>
                  <a:srgbClr val="9900FF"/>
                </a:solidFill>
                <a:effectLst/>
                <a:uLnTx/>
                <a:uFillTx/>
              </a:rPr>
              <a:t>i.size</a:t>
            </a:r>
            <a:r>
              <a:rPr kumimoji="0" lang="en-US" altLang="zh-CN" sz="1600" b="1" i="0" u="none" strike="noStrike" kern="0" cap="none" spc="0" normalizeH="0" baseline="0" noProof="0" dirty="0">
                <a:ln>
                  <a:noFill/>
                </a:ln>
                <a:solidFill>
                  <a:srgbClr val="9900FF"/>
                </a:solidFill>
                <a:effectLst/>
                <a:uLnTx/>
                <a:uFillTx/>
              </a:rPr>
              <a:t>∶   =</a:t>
            </a:r>
            <a:r>
              <a:rPr kumimoji="0" lang="en-US" altLang="zh-CN" sz="1600" b="1" i="0" u="none" strike="noStrike" kern="0" cap="none" spc="0" normalizeH="0" baseline="0" noProof="0" dirty="0" err="1">
                <a:ln>
                  <a:noFill/>
                </a:ln>
                <a:solidFill>
                  <a:srgbClr val="9900FF"/>
                </a:solidFill>
                <a:effectLst/>
                <a:uLnTx/>
                <a:uFillTx/>
              </a:rPr>
              <a:t>a.size</a:t>
            </a:r>
            <a:r>
              <a:rPr kumimoji="0" lang="en-US" altLang="zh-CN" sz="1600" b="1" i="0" u="none" strike="noStrike" kern="0" cap="none" spc="0" normalizeH="0" baseline="0" noProof="0" dirty="0">
                <a:ln>
                  <a:noFill/>
                </a:ln>
                <a:solidFill>
                  <a:srgbClr val="9900FF"/>
                </a:solidFill>
                <a:effectLst/>
                <a:uLnTx/>
                <a:uFillTx/>
              </a:rPr>
              <a:t>;</a:t>
            </a:r>
          </a:p>
          <a:p>
            <a:pPr marL="0" marR="0" lvl="0" indent="0" algn="just" defTabSz="914400" eaLnBrk="1" fontAlgn="auto" latinLnBrk="0" hangingPunct="1">
              <a:lnSpc>
                <a:spcPct val="100000"/>
              </a:lnSpc>
              <a:spcBef>
                <a:spcPct val="50000"/>
              </a:spcBef>
              <a:spcAft>
                <a:spcPts val="0"/>
              </a:spcAft>
              <a:buClrTx/>
              <a:buSzTx/>
              <a:buFontTx/>
              <a:buNone/>
              <a:tabLst/>
              <a:defRPr/>
            </a:pPr>
            <a:r>
              <a:rPr kumimoji="0" lang="en-US" altLang="zh-CN" sz="1600" b="1" i="0" u="none" strike="noStrike" kern="0" cap="none" spc="0" normalizeH="0" baseline="0" noProof="0" dirty="0">
                <a:ln>
                  <a:noFill/>
                </a:ln>
                <a:solidFill>
                  <a:srgbClr val="9900FF"/>
                </a:solidFill>
                <a:effectLst/>
                <a:uLnTx/>
                <a:uFillTx/>
              </a:rPr>
              <a:t>        </a:t>
            </a:r>
            <a:r>
              <a:rPr kumimoji="0" lang="en-US" altLang="zh-CN" sz="1600" b="1" i="0" u="none" strike="noStrike" kern="0" cap="none" spc="0" normalizeH="0" baseline="0" noProof="0" dirty="0" err="1">
                <a:ln>
                  <a:noFill/>
                </a:ln>
                <a:solidFill>
                  <a:srgbClr val="9900FF"/>
                </a:solidFill>
                <a:effectLst/>
                <a:uLnTx/>
                <a:uFillTx/>
              </a:rPr>
              <a:t>i.text</a:t>
            </a:r>
            <a:r>
              <a:rPr kumimoji="0" lang="en-US" altLang="zh-CN" sz="1600" b="1" i="0" u="none" strike="noStrike" kern="0" cap="none" spc="0" normalizeH="0" baseline="0" noProof="0" dirty="0">
                <a:ln>
                  <a:noFill/>
                </a:ln>
                <a:solidFill>
                  <a:srgbClr val="9900FF"/>
                </a:solidFill>
                <a:effectLst/>
                <a:uLnTx/>
                <a:uFillTx/>
              </a:rPr>
              <a:t>∶   =</a:t>
            </a:r>
            <a:r>
              <a:rPr kumimoji="0" lang="en-US" altLang="zh-CN" sz="1600" b="1" i="0" u="none" strike="noStrike" kern="0" cap="none" spc="0" normalizeH="0" baseline="0" noProof="0" dirty="0" err="1">
                <a:ln>
                  <a:noFill/>
                </a:ln>
                <a:solidFill>
                  <a:srgbClr val="9900FF"/>
                </a:solidFill>
                <a:effectLst/>
                <a:uLnTx/>
                <a:uFillTx/>
              </a:rPr>
              <a:t>a.text</a:t>
            </a:r>
            <a:r>
              <a:rPr kumimoji="0" lang="en-US" altLang="zh-CN" sz="1600" b="1" i="0" u="none" strike="noStrike" kern="0" cap="none" spc="0" normalizeH="0" baseline="0" noProof="0" dirty="0">
                <a:ln>
                  <a:noFill/>
                </a:ln>
                <a:solidFill>
                  <a:srgbClr val="9900FF"/>
                </a:solidFill>
                <a:effectLst/>
                <a:uLnTx/>
                <a:uFillTx/>
              </a:rPr>
              <a:t>;</a:t>
            </a:r>
          </a:p>
          <a:p>
            <a:pPr marL="0" marR="0" lvl="0" indent="0" algn="just" defTabSz="914400" eaLnBrk="1" fontAlgn="auto" latinLnBrk="0" hangingPunct="1">
              <a:lnSpc>
                <a:spcPct val="100000"/>
              </a:lnSpc>
              <a:spcBef>
                <a:spcPct val="50000"/>
              </a:spcBef>
              <a:spcAft>
                <a:spcPts val="0"/>
              </a:spcAft>
              <a:buClrTx/>
              <a:buSzTx/>
              <a:buFontTx/>
              <a:buNone/>
              <a:tabLst/>
              <a:defRPr/>
            </a:pPr>
            <a:r>
              <a:rPr kumimoji="0" lang="en-US" altLang="zh-CN" sz="1600" b="1" i="0" u="none" strike="noStrike" kern="0" cap="none" spc="0" normalizeH="0" baseline="0" noProof="0" dirty="0">
                <a:ln>
                  <a:noFill/>
                </a:ln>
                <a:solidFill>
                  <a:srgbClr val="9900FF"/>
                </a:solidFill>
                <a:effectLst/>
                <a:uLnTx/>
                <a:uFillTx/>
              </a:rPr>
              <a:t>        </a:t>
            </a:r>
            <a:r>
              <a:rPr kumimoji="0" lang="en-US" altLang="zh-CN" sz="1600" b="1" i="0" u="none" strike="noStrike" kern="0" cap="none" spc="0" normalizeH="0" baseline="0" noProof="0" dirty="0" err="1">
                <a:ln>
                  <a:noFill/>
                </a:ln>
                <a:solidFill>
                  <a:srgbClr val="9900FF"/>
                </a:solidFill>
                <a:effectLst/>
                <a:uLnTx/>
                <a:uFillTx/>
              </a:rPr>
              <a:t>i.next</a:t>
            </a:r>
            <a:r>
              <a:rPr kumimoji="0" lang="en-US" altLang="zh-CN" sz="1600" b="1" i="0" u="none" strike="noStrike" kern="0" cap="none" spc="0" normalizeH="0" baseline="0" noProof="0" dirty="0">
                <a:ln>
                  <a:noFill/>
                </a:ln>
                <a:solidFill>
                  <a:srgbClr val="9900FF"/>
                </a:solidFill>
                <a:effectLst/>
                <a:uLnTx/>
                <a:uFillTx/>
              </a:rPr>
              <a:t>∶   =0;</a:t>
            </a:r>
          </a:p>
          <a:p>
            <a:pPr marL="0" marR="0" lvl="0" indent="0" algn="just" defTabSz="914400" eaLnBrk="1" fontAlgn="auto" latinLnBrk="0" hangingPunct="1">
              <a:lnSpc>
                <a:spcPct val="100000"/>
              </a:lnSpc>
              <a:spcBef>
                <a:spcPct val="5000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a:t>
            </a:r>
            <a:r>
              <a:rPr kumimoji="0" lang="en-US" altLang="zh-CN" sz="1600" b="1" i="0" u="none" strike="noStrike" kern="0" cap="none" spc="0" normalizeH="0" baseline="0" noProof="0" dirty="0" err="1">
                <a:ln>
                  <a:noFill/>
                </a:ln>
                <a:solidFill>
                  <a:srgbClr val="CC3300"/>
                </a:solidFill>
                <a:effectLst/>
                <a:uLnTx/>
                <a:uFillTx/>
              </a:rPr>
              <a:t>getid</a:t>
            </a:r>
            <a:r>
              <a:rPr kumimoji="0" lang="en-US" altLang="zh-CN" sz="1600" b="1" i="0" u="none" strike="noStrike" kern="0" cap="none" spc="0" normalizeH="0" baseline="0" noProof="0" dirty="0">
                <a:ln>
                  <a:noFill/>
                </a:ln>
                <a:solidFill>
                  <a:srgbClr val="CC3300"/>
                </a:solidFill>
                <a:effectLst/>
                <a:uLnTx/>
                <a:uFillTx/>
              </a:rPr>
              <a:t>(PCB set, </a:t>
            </a:r>
            <a:r>
              <a:rPr kumimoji="0" lang="en-US" altLang="zh-CN" sz="1600" b="1" i="0" u="none" strike="noStrike" kern="0" cap="none" spc="0" normalizeH="0" baseline="0" noProof="0" dirty="0" err="1">
                <a:ln>
                  <a:noFill/>
                </a:ln>
                <a:solidFill>
                  <a:srgbClr val="CC3300"/>
                </a:solidFill>
                <a:effectLst/>
                <a:uLnTx/>
                <a:uFillTx/>
              </a:rPr>
              <a:t>receiver.j</a:t>
            </a:r>
            <a:r>
              <a:rPr kumimoji="0" lang="en-US" altLang="zh-CN" sz="1600" b="1" i="0" u="none" strike="noStrike" kern="0" cap="none" spc="0" normalizeH="0" baseline="0" noProof="0" dirty="0">
                <a:ln>
                  <a:noFill/>
                </a:ln>
                <a:solidFill>
                  <a:srgbClr val="CC3300"/>
                </a:solidFill>
                <a:effectLst/>
                <a:uLnTx/>
                <a:uFillTx/>
              </a:rPr>
              <a:t>);</a:t>
            </a:r>
            <a:r>
              <a:rPr kumimoji="0" lang="en-US" altLang="zh-CN" sz="1600" b="1" i="0" u="none" strike="noStrike" kern="0" cap="none" spc="0" normalizeH="0" baseline="0" noProof="0" dirty="0">
                <a:ln>
                  <a:noFill/>
                </a:ln>
                <a:solidFill>
                  <a:srgbClr val="000000"/>
                </a:solidFill>
                <a:effectLst/>
                <a:uLnTx/>
                <a:uFillTx/>
              </a:rPr>
              <a:t>   </a:t>
            </a:r>
            <a:r>
              <a:rPr kumimoji="0" lang="zh-CN" altLang="en-US" sz="1600" b="1" i="0" u="none" strike="noStrike" kern="0" cap="none" spc="0" normalizeH="0" baseline="0" noProof="0" dirty="0">
                <a:ln>
                  <a:noFill/>
                </a:ln>
                <a:solidFill>
                  <a:srgbClr val="000000"/>
                </a:solidFill>
                <a:effectLst/>
                <a:uLnTx/>
                <a:uFillTx/>
              </a:rPr>
              <a:t>获得接收进程内部标识符；</a:t>
            </a:r>
          </a:p>
          <a:p>
            <a:pPr marL="0" marR="0" lvl="0" indent="0" algn="just" defTabSz="914400" eaLnBrk="1" fontAlgn="auto" latinLnBrk="0" hangingPunct="1">
              <a:lnSpc>
                <a:spcPct val="100000"/>
              </a:lnSpc>
              <a:spcBef>
                <a:spcPct val="50000"/>
              </a:spcBef>
              <a:spcAft>
                <a:spcPts val="0"/>
              </a:spcAft>
              <a:buClrTx/>
              <a:buSzTx/>
              <a:buFontTx/>
              <a:buNone/>
              <a:tabLst/>
              <a:defRPr/>
            </a:pPr>
            <a:r>
              <a:rPr kumimoji="0" lang="zh-CN" altLang="en-US" sz="1600" b="1" i="0" u="none" strike="noStrike" kern="0" cap="none" spc="0" normalizeH="0" baseline="0" noProof="0" dirty="0">
                <a:ln>
                  <a:noFill/>
                </a:ln>
                <a:solidFill>
                  <a:srgbClr val="000000"/>
                </a:solidFill>
                <a:effectLst/>
                <a:uLnTx/>
                <a:uFillTx/>
              </a:rPr>
              <a:t>       </a:t>
            </a:r>
            <a:r>
              <a:rPr kumimoji="0" lang="en-US" altLang="zh-CN" sz="1600" b="1" i="0" u="none" strike="noStrike" kern="0" cap="none" spc="0" normalizeH="0" baseline="0" noProof="0" dirty="0">
                <a:ln>
                  <a:noFill/>
                </a:ln>
                <a:solidFill>
                  <a:srgbClr val="000000"/>
                </a:solidFill>
                <a:effectLst/>
                <a:uLnTx/>
                <a:uFillTx/>
              </a:rPr>
              <a:t>wait(</a:t>
            </a:r>
            <a:r>
              <a:rPr kumimoji="0" lang="en-US" altLang="zh-CN" sz="1600" b="1" i="0" u="none" strike="noStrike" kern="0" cap="none" spc="0" normalizeH="0" baseline="0" noProof="0" dirty="0" err="1">
                <a:ln>
                  <a:noFill/>
                </a:ln>
                <a:solidFill>
                  <a:srgbClr val="FF0000"/>
                </a:solidFill>
                <a:effectLst/>
                <a:uLnTx/>
                <a:uFillTx/>
              </a:rPr>
              <a:t>j.</a:t>
            </a:r>
            <a:r>
              <a:rPr kumimoji="0" lang="en-US" altLang="zh-CN" sz="1600" b="1" i="0" u="none" strike="noStrike" kern="0" cap="none" spc="0" normalizeH="0" baseline="0" noProof="0" dirty="0" err="1">
                <a:ln>
                  <a:noFill/>
                </a:ln>
                <a:solidFill>
                  <a:srgbClr val="000000"/>
                </a:solidFill>
                <a:effectLst/>
                <a:uLnTx/>
                <a:uFillTx/>
              </a:rPr>
              <a:t>mutex</a:t>
            </a:r>
            <a:r>
              <a:rPr kumimoji="0" lang="en-US" altLang="zh-CN" sz="1600" b="1" i="0" u="none" strike="noStrike" kern="0" cap="none" spc="0" normalizeH="0" baseline="0" noProof="0" dirty="0">
                <a:ln>
                  <a:noFill/>
                </a:ln>
                <a:solidFill>
                  <a:srgbClr val="000000"/>
                </a:solidFill>
                <a:effectLst/>
                <a:uLnTx/>
                <a:uFillTx/>
              </a:rPr>
              <a:t>);</a:t>
            </a:r>
          </a:p>
          <a:p>
            <a:pPr marL="0" marR="0" lvl="0" indent="0" algn="just" defTabSz="914400" eaLnBrk="1" fontAlgn="auto" latinLnBrk="0" hangingPunct="1">
              <a:lnSpc>
                <a:spcPct val="100000"/>
              </a:lnSpc>
              <a:spcBef>
                <a:spcPct val="5000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a:t>
            </a:r>
            <a:r>
              <a:rPr kumimoji="0" lang="en-US" altLang="zh-CN" sz="1600" b="1" i="0" u="none" strike="noStrike" kern="0" cap="none" spc="0" normalizeH="0" baseline="0" noProof="0" dirty="0">
                <a:ln>
                  <a:noFill/>
                </a:ln>
                <a:solidFill>
                  <a:srgbClr val="0033CC"/>
                </a:solidFill>
                <a:effectLst/>
                <a:uLnTx/>
                <a:uFillTx/>
              </a:rPr>
              <a:t>insert(</a:t>
            </a:r>
            <a:r>
              <a:rPr kumimoji="0" lang="en-US" altLang="zh-CN" sz="1600" b="1" i="0" u="none" strike="noStrike" kern="0" cap="none" spc="0" normalizeH="0" baseline="0" noProof="0" dirty="0">
                <a:ln>
                  <a:noFill/>
                </a:ln>
                <a:solidFill>
                  <a:srgbClr val="FF0000"/>
                </a:solidFill>
                <a:effectLst/>
                <a:uLnTx/>
                <a:uFillTx/>
              </a:rPr>
              <a:t>j</a:t>
            </a:r>
            <a:r>
              <a:rPr kumimoji="0" lang="en-US" altLang="zh-CN" sz="1600" b="1" i="0" u="none" strike="noStrike" kern="0" cap="none" spc="0" normalizeH="0" baseline="0" noProof="0" dirty="0">
                <a:ln>
                  <a:noFill/>
                </a:ln>
                <a:solidFill>
                  <a:srgbClr val="0033CC"/>
                </a:solidFill>
                <a:effectLst/>
                <a:uLnTx/>
                <a:uFillTx/>
              </a:rPr>
              <a:t>.mq, </a:t>
            </a:r>
            <a:r>
              <a:rPr kumimoji="0" lang="en-US" altLang="zh-CN" sz="1600" b="1" i="0" u="none" strike="noStrike" kern="0" cap="none" spc="0" normalizeH="0" baseline="0" noProof="0" dirty="0" err="1">
                <a:ln>
                  <a:noFill/>
                </a:ln>
                <a:solidFill>
                  <a:srgbClr val="0033CC"/>
                </a:solidFill>
                <a:effectLst/>
                <a:uLnTx/>
                <a:uFillTx/>
              </a:rPr>
              <a:t>i</a:t>
            </a:r>
            <a:r>
              <a:rPr kumimoji="0" lang="en-US" altLang="zh-CN" sz="1600" b="1" i="0" u="none" strike="noStrike" kern="0" cap="none" spc="0" normalizeH="0" baseline="0" noProof="0" dirty="0">
                <a:ln>
                  <a:noFill/>
                </a:ln>
                <a:solidFill>
                  <a:srgbClr val="0033CC"/>
                </a:solidFill>
                <a:effectLst/>
                <a:uLnTx/>
                <a:uFillTx/>
              </a:rPr>
              <a:t>);</a:t>
            </a:r>
            <a:r>
              <a:rPr kumimoji="0" lang="en-US" altLang="zh-CN" sz="1600" b="1" i="0" u="none" strike="noStrike" kern="0" cap="none" spc="0" normalizeH="0" baseline="0" noProof="0" dirty="0">
                <a:ln>
                  <a:noFill/>
                </a:ln>
                <a:solidFill>
                  <a:srgbClr val="000000"/>
                </a:solidFill>
                <a:effectLst/>
                <a:uLnTx/>
                <a:uFillTx/>
              </a:rPr>
              <a:t>   </a:t>
            </a:r>
            <a:r>
              <a:rPr kumimoji="0" lang="zh-CN" altLang="en-US" sz="1600" b="1" i="0" u="none" strike="noStrike" kern="0" cap="none" spc="0" normalizeH="0" baseline="0" noProof="0" dirty="0">
                <a:ln>
                  <a:noFill/>
                </a:ln>
                <a:solidFill>
                  <a:srgbClr val="000000"/>
                </a:solidFill>
                <a:effectLst/>
                <a:uLnTx/>
                <a:uFillTx/>
              </a:rPr>
              <a:t>将消息缓冲区插入消息队列；</a:t>
            </a:r>
          </a:p>
          <a:p>
            <a:pPr marL="0" marR="0" lvl="0" indent="0" algn="just" defTabSz="914400" eaLnBrk="1" fontAlgn="auto" latinLnBrk="0" hangingPunct="1">
              <a:lnSpc>
                <a:spcPct val="100000"/>
              </a:lnSpc>
              <a:spcBef>
                <a:spcPct val="50000"/>
              </a:spcBef>
              <a:spcAft>
                <a:spcPts val="0"/>
              </a:spcAft>
              <a:buClrTx/>
              <a:buSzTx/>
              <a:buFontTx/>
              <a:buNone/>
              <a:tabLst/>
              <a:defRPr/>
            </a:pPr>
            <a:r>
              <a:rPr kumimoji="0" lang="zh-CN" altLang="en-US" sz="1600" b="1" i="0" u="none" strike="noStrike" kern="0" cap="none" spc="0" normalizeH="0" baseline="0" noProof="0" dirty="0">
                <a:ln>
                  <a:noFill/>
                </a:ln>
                <a:solidFill>
                  <a:srgbClr val="000000"/>
                </a:solidFill>
                <a:effectLst/>
                <a:uLnTx/>
                <a:uFillTx/>
              </a:rPr>
              <a:t>       </a:t>
            </a:r>
            <a:r>
              <a:rPr kumimoji="0" lang="en-US" altLang="zh-CN" sz="1600" b="1" i="0" u="none" strike="noStrike" kern="0" cap="none" spc="0" normalizeH="0" baseline="0" noProof="0" dirty="0">
                <a:ln>
                  <a:noFill/>
                </a:ln>
                <a:solidFill>
                  <a:srgbClr val="000000"/>
                </a:solidFill>
                <a:effectLst/>
                <a:uLnTx/>
                <a:uFillTx/>
              </a:rPr>
              <a:t>signal(</a:t>
            </a:r>
            <a:r>
              <a:rPr kumimoji="0" lang="en-US" altLang="zh-CN" sz="1600" b="1" i="0" u="none" strike="noStrike" kern="0" cap="none" spc="0" normalizeH="0" baseline="0" noProof="0" dirty="0" err="1">
                <a:ln>
                  <a:noFill/>
                </a:ln>
                <a:solidFill>
                  <a:srgbClr val="FF0000"/>
                </a:solidFill>
                <a:effectLst/>
                <a:uLnTx/>
                <a:uFillTx/>
              </a:rPr>
              <a:t>j</a:t>
            </a:r>
            <a:r>
              <a:rPr kumimoji="0" lang="en-US" altLang="zh-CN" sz="1600" b="1" i="0" u="none" strike="noStrike" kern="0" cap="none" spc="0" normalizeH="0" baseline="0" noProof="0" dirty="0" err="1">
                <a:ln>
                  <a:noFill/>
                </a:ln>
                <a:solidFill>
                  <a:srgbClr val="000000"/>
                </a:solidFill>
                <a:effectLst/>
                <a:uLnTx/>
                <a:uFillTx/>
              </a:rPr>
              <a:t>.mutex</a:t>
            </a:r>
            <a:r>
              <a:rPr kumimoji="0" lang="en-US" altLang="zh-CN" sz="1600" b="1" i="0" u="none" strike="noStrike" kern="0" cap="none" spc="0" normalizeH="0" baseline="0" noProof="0" dirty="0">
                <a:ln>
                  <a:noFill/>
                </a:ln>
                <a:solidFill>
                  <a:srgbClr val="000000"/>
                </a:solidFill>
                <a:effectLst/>
                <a:uLnTx/>
                <a:uFillTx/>
              </a:rPr>
              <a:t>);</a:t>
            </a:r>
          </a:p>
          <a:p>
            <a:pPr marL="0" marR="0" lvl="0" indent="0" algn="just" defTabSz="914400" eaLnBrk="1" fontAlgn="auto" latinLnBrk="0" hangingPunct="1">
              <a:lnSpc>
                <a:spcPct val="100000"/>
              </a:lnSpc>
              <a:spcBef>
                <a:spcPct val="5000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signal(</a:t>
            </a:r>
            <a:r>
              <a:rPr kumimoji="0" lang="en-US" altLang="zh-CN" sz="1600" b="1" i="0" u="none" strike="noStrike" kern="0" cap="none" spc="0" normalizeH="0" baseline="0" noProof="0" dirty="0">
                <a:ln>
                  <a:noFill/>
                </a:ln>
                <a:solidFill>
                  <a:srgbClr val="FF0000"/>
                </a:solidFill>
                <a:effectLst/>
                <a:uLnTx/>
                <a:uFillTx/>
              </a:rPr>
              <a:t>j</a:t>
            </a:r>
            <a:r>
              <a:rPr kumimoji="0" lang="en-US" altLang="zh-CN" sz="1600" b="1" i="0" u="none" strike="noStrike" kern="0" cap="none" spc="0" normalizeH="0" baseline="0" noProof="0" dirty="0">
                <a:ln>
                  <a:noFill/>
                </a:ln>
                <a:solidFill>
                  <a:srgbClr val="000000"/>
                </a:solidFill>
                <a:effectLst/>
                <a:uLnTx/>
                <a:uFillTx/>
              </a:rPr>
              <a:t>.sm);</a:t>
            </a:r>
          </a:p>
          <a:p>
            <a:pPr marL="0" marR="0" lvl="0" indent="0" algn="l" defTabSz="914400" eaLnBrk="1" fontAlgn="auto" latinLnBrk="0" hangingPunct="1">
              <a:lnSpc>
                <a:spcPct val="100000"/>
              </a:lnSpc>
              <a:spcBef>
                <a:spcPct val="5000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rPr>
              <a:t>    end </a:t>
            </a:r>
          </a:p>
        </p:txBody>
      </p:sp>
    </p:spTree>
    <p:extLst>
      <p:ext uri="{BB962C8B-B14F-4D97-AF65-F5344CB8AC3E}">
        <p14:creationId xmlns:p14="http://schemas.microsoft.com/office/powerpoint/2010/main" val="5432276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剪去单角的矩形 3"/>
          <p:cNvSpPr/>
          <p:nvPr/>
        </p:nvSpPr>
        <p:spPr>
          <a:xfrm>
            <a:off x="12934" y="745330"/>
            <a:ext cx="298782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共享存储器系统</a:t>
            </a:r>
          </a:p>
        </p:txBody>
      </p:sp>
      <p:sp>
        <p:nvSpPr>
          <p:cNvPr id="5" name="剪去单角的矩形 4"/>
          <p:cNvSpPr/>
          <p:nvPr/>
        </p:nvSpPr>
        <p:spPr>
          <a:xfrm>
            <a:off x="2987823" y="722584"/>
            <a:ext cx="316835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管道通信</a:t>
            </a:r>
          </a:p>
        </p:txBody>
      </p:sp>
      <p:sp>
        <p:nvSpPr>
          <p:cNvPr id="6" name="剪去单角的矩形 5"/>
          <p:cNvSpPr/>
          <p:nvPr/>
        </p:nvSpPr>
        <p:spPr>
          <a:xfrm>
            <a:off x="6156177" y="722584"/>
            <a:ext cx="298782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消息传递系统</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1759" y="29489"/>
            <a:ext cx="9384777" cy="646331"/>
          </a:xfrm>
          <a:prstGeom prst="rect">
            <a:avLst/>
          </a:prstGeom>
          <a:noFill/>
          <a:ln w="9525">
            <a:noFill/>
            <a:miter lim="800000"/>
            <a:headEnd/>
            <a:tailEnd/>
          </a:ln>
        </p:spPr>
        <p:txBody>
          <a:bodyPr/>
          <a:lstStyle/>
          <a:p>
            <a:r>
              <a:rPr lang="zh-CN" altLang="en-US" sz="3200" b="1" dirty="0">
                <a:solidFill>
                  <a:schemeClr val="tx1"/>
                </a:solidFill>
                <a:latin typeface="微软雅黑" panose="020B0503020204020204" pitchFamily="34" charset="-122"/>
                <a:ea typeface="微软雅黑" panose="020B0503020204020204" pitchFamily="34" charset="-122"/>
              </a:rPr>
              <a:t>进程通信（</a:t>
            </a:r>
            <a:r>
              <a:rPr lang="en-US" altLang="zh-CN" sz="3200" b="1" dirty="0">
                <a:solidFill>
                  <a:schemeClr val="tx1"/>
                </a:solidFill>
                <a:latin typeface="微软雅黑" panose="020B0503020204020204" pitchFamily="34" charset="-122"/>
                <a:ea typeface="微软雅黑" panose="020B0503020204020204" pitchFamily="34" charset="-122"/>
              </a:rPr>
              <a:t>Inter-Process Communication</a:t>
            </a:r>
            <a:r>
              <a:rPr lang="zh-CN" altLang="en-US" sz="3600" b="1" dirty="0">
                <a:solidFill>
                  <a:schemeClr val="tx1"/>
                </a:solidFill>
                <a:latin typeface="微软雅黑" panose="020B0503020204020204" pitchFamily="34" charset="-122"/>
                <a:ea typeface="微软雅黑" panose="020B0503020204020204" pitchFamily="34" charset="-122"/>
              </a:rPr>
              <a:t>）</a:t>
            </a:r>
          </a:p>
        </p:txBody>
      </p:sp>
      <p:sp>
        <p:nvSpPr>
          <p:cNvPr id="7" name="Rectangle 2"/>
          <p:cNvSpPr txBox="1">
            <a:spLocks noRot="1" noChangeArrowheads="1"/>
          </p:cNvSpPr>
          <p:nvPr/>
        </p:nvSpPr>
        <p:spPr bwMode="auto">
          <a:xfrm>
            <a:off x="301624" y="1344952"/>
            <a:ext cx="8540750" cy="75996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3200" b="1" kern="0" noProof="0" dirty="0">
                <a:solidFill>
                  <a:schemeClr val="tx1"/>
                </a:solidFill>
                <a:effectLst/>
                <a:latin typeface="微软雅黑" panose="020B0503020204020204" pitchFamily="34" charset="-122"/>
                <a:ea typeface="微软雅黑" panose="020B0503020204020204" pitchFamily="34" charset="-122"/>
              </a:rPr>
              <a:t>3</a:t>
            </a:r>
            <a:r>
              <a:rPr kumimoji="1" lang="en-US" altLang="zh-CN" sz="3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 </a:t>
            </a:r>
            <a:r>
              <a:rPr lang="zh-CN" altLang="en-US" sz="3200" b="1" kern="0" noProof="0" dirty="0">
                <a:solidFill>
                  <a:srgbClr val="FFC000"/>
                </a:solidFill>
                <a:effectLst/>
                <a:latin typeface="微软雅黑" panose="020B0503020204020204" pitchFamily="34" charset="-122"/>
                <a:ea typeface="微软雅黑" panose="020B0503020204020204" pitchFamily="34" charset="-122"/>
              </a:rPr>
              <a:t>接收</a:t>
            </a:r>
            <a:r>
              <a:rPr lang="zh-CN" altLang="en-US" sz="3200" b="1" kern="0" dirty="0">
                <a:solidFill>
                  <a:srgbClr val="FFC000"/>
                </a:solidFill>
                <a:effectLst/>
                <a:latin typeface="微软雅黑" panose="020B0503020204020204" pitchFamily="34" charset="-122"/>
                <a:ea typeface="微软雅黑" panose="020B0503020204020204" pitchFamily="34" charset="-122"/>
              </a:rPr>
              <a:t>原语</a:t>
            </a:r>
            <a:endParaRPr kumimoji="1" lang="zh-CN" altLang="en-US" sz="3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sp>
        <p:nvSpPr>
          <p:cNvPr id="11" name="Rectangle 3"/>
          <p:cNvSpPr txBox="1">
            <a:spLocks noRot="1" noChangeArrowheads="1"/>
          </p:cNvSpPr>
          <p:nvPr/>
        </p:nvSpPr>
        <p:spPr bwMode="auto">
          <a:xfrm>
            <a:off x="298676" y="2104919"/>
            <a:ext cx="8540750" cy="43027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eaLnBrk="1" hangingPunct="1">
              <a:lnSpc>
                <a:spcPct val="150000"/>
              </a:lnSpc>
            </a:pPr>
            <a:r>
              <a:rPr kumimoji="0" lang="zh-CN" altLang="en-US" sz="2000" b="1" kern="0" dirty="0">
                <a:latin typeface="微软雅黑" panose="020B0503020204020204" pitchFamily="34" charset="-122"/>
                <a:ea typeface="微软雅黑" panose="020B0503020204020204" pitchFamily="34" charset="-122"/>
              </a:rPr>
              <a:t>接收进程调用接收原语</a:t>
            </a:r>
            <a:r>
              <a:rPr kumimoji="0" lang="en-US" altLang="zh-CN" sz="2000" b="1" kern="0" dirty="0">
                <a:latin typeface="微软雅黑" panose="020B0503020204020204" pitchFamily="34" charset="-122"/>
                <a:ea typeface="微软雅黑" panose="020B0503020204020204" pitchFamily="34" charset="-122"/>
              </a:rPr>
              <a:t>receive(b)</a:t>
            </a:r>
            <a:r>
              <a:rPr kumimoji="0" lang="zh-CN" altLang="en-US" sz="2000" b="1" kern="0" dirty="0">
                <a:latin typeface="微软雅黑" panose="020B0503020204020204" pitchFamily="34" charset="-122"/>
                <a:ea typeface="微软雅黑" panose="020B0503020204020204" pitchFamily="34" charset="-122"/>
              </a:rPr>
              <a:t>，从自己的消息缓冲队列</a:t>
            </a:r>
            <a:r>
              <a:rPr kumimoji="0" lang="en-US" altLang="zh-CN" sz="2000" b="1" kern="0" dirty="0" err="1">
                <a:latin typeface="微软雅黑" panose="020B0503020204020204" pitchFamily="34" charset="-122"/>
                <a:ea typeface="微软雅黑" panose="020B0503020204020204" pitchFamily="34" charset="-122"/>
              </a:rPr>
              <a:t>mq</a:t>
            </a:r>
            <a:r>
              <a:rPr kumimoji="0" lang="zh-CN" altLang="en-US" sz="2000" b="1" kern="0" dirty="0">
                <a:latin typeface="微软雅黑" panose="020B0503020204020204" pitchFamily="34" charset="-122"/>
                <a:ea typeface="微软雅黑" panose="020B0503020204020204" pitchFamily="34" charset="-122"/>
              </a:rPr>
              <a:t>中，摘下第一个消息缓冲区</a:t>
            </a:r>
            <a:r>
              <a:rPr kumimoji="0" lang="en-US" altLang="zh-CN" sz="2000" b="1" kern="0" dirty="0">
                <a:latin typeface="微软雅黑" panose="020B0503020204020204" pitchFamily="34" charset="-122"/>
                <a:ea typeface="微软雅黑" panose="020B0503020204020204" pitchFamily="34" charset="-122"/>
              </a:rPr>
              <a:t>L</a:t>
            </a:r>
            <a:r>
              <a:rPr kumimoji="0" lang="zh-CN" altLang="en-US" sz="2000" b="1" kern="0" dirty="0">
                <a:latin typeface="微软雅黑" panose="020B0503020204020204" pitchFamily="34" charset="-122"/>
                <a:ea typeface="微软雅黑" panose="020B0503020204020204" pitchFamily="34" charset="-122"/>
              </a:rPr>
              <a:t>并将其中的数据复制到以</a:t>
            </a:r>
            <a:r>
              <a:rPr kumimoji="0" lang="en-US" altLang="zh-CN" sz="2000" b="1" kern="0" dirty="0">
                <a:latin typeface="微软雅黑" panose="020B0503020204020204" pitchFamily="34" charset="-122"/>
                <a:ea typeface="微软雅黑" panose="020B0503020204020204" pitchFamily="34" charset="-122"/>
              </a:rPr>
              <a:t>b</a:t>
            </a:r>
            <a:r>
              <a:rPr kumimoji="0" lang="zh-CN" altLang="en-US" sz="2000" b="1" kern="0" dirty="0">
                <a:latin typeface="微软雅黑" panose="020B0503020204020204" pitchFamily="34" charset="-122"/>
                <a:ea typeface="微软雅黑" panose="020B0503020204020204" pitchFamily="34" charset="-122"/>
              </a:rPr>
              <a:t>为首址的指定消息接收区内。</a:t>
            </a:r>
          </a:p>
        </p:txBody>
      </p:sp>
    </p:spTree>
    <p:extLst>
      <p:ext uri="{BB962C8B-B14F-4D97-AF65-F5344CB8AC3E}">
        <p14:creationId xmlns:p14="http://schemas.microsoft.com/office/powerpoint/2010/main" val="364953094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剪去单角的矩形 3"/>
          <p:cNvSpPr/>
          <p:nvPr/>
        </p:nvSpPr>
        <p:spPr>
          <a:xfrm>
            <a:off x="12934" y="745330"/>
            <a:ext cx="298782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共享存储器系统</a:t>
            </a:r>
          </a:p>
        </p:txBody>
      </p:sp>
      <p:sp>
        <p:nvSpPr>
          <p:cNvPr id="5" name="剪去单角的矩形 4"/>
          <p:cNvSpPr/>
          <p:nvPr/>
        </p:nvSpPr>
        <p:spPr>
          <a:xfrm>
            <a:off x="2987823" y="722584"/>
            <a:ext cx="316835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管道通信</a:t>
            </a:r>
          </a:p>
        </p:txBody>
      </p:sp>
      <p:sp>
        <p:nvSpPr>
          <p:cNvPr id="6" name="剪去单角的矩形 5"/>
          <p:cNvSpPr/>
          <p:nvPr/>
        </p:nvSpPr>
        <p:spPr>
          <a:xfrm>
            <a:off x="6156177" y="722584"/>
            <a:ext cx="298782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消息传递系统</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1759" y="29489"/>
            <a:ext cx="9384777" cy="646331"/>
          </a:xfrm>
          <a:prstGeom prst="rect">
            <a:avLst/>
          </a:prstGeom>
          <a:noFill/>
          <a:ln w="9525">
            <a:noFill/>
            <a:miter lim="800000"/>
            <a:headEnd/>
            <a:tailEnd/>
          </a:ln>
        </p:spPr>
        <p:txBody>
          <a:bodyPr/>
          <a:lstStyle/>
          <a:p>
            <a:r>
              <a:rPr lang="zh-CN" altLang="en-US" sz="3200" b="1" dirty="0">
                <a:solidFill>
                  <a:schemeClr val="tx1"/>
                </a:solidFill>
                <a:latin typeface="微软雅黑" panose="020B0503020204020204" pitchFamily="34" charset="-122"/>
                <a:ea typeface="微软雅黑" panose="020B0503020204020204" pitchFamily="34" charset="-122"/>
              </a:rPr>
              <a:t>进程通信（</a:t>
            </a:r>
            <a:r>
              <a:rPr lang="en-US" altLang="zh-CN" sz="3200" b="1" dirty="0">
                <a:solidFill>
                  <a:schemeClr val="tx1"/>
                </a:solidFill>
                <a:latin typeface="微软雅黑" panose="020B0503020204020204" pitchFamily="34" charset="-122"/>
                <a:ea typeface="微软雅黑" panose="020B0503020204020204" pitchFamily="34" charset="-122"/>
              </a:rPr>
              <a:t>Inter-Process Communication</a:t>
            </a:r>
            <a:r>
              <a:rPr lang="zh-CN" altLang="en-US" sz="3600" b="1" dirty="0">
                <a:solidFill>
                  <a:schemeClr val="tx1"/>
                </a:solidFill>
                <a:latin typeface="微软雅黑" panose="020B0503020204020204" pitchFamily="34" charset="-122"/>
                <a:ea typeface="微软雅黑" panose="020B0503020204020204" pitchFamily="34" charset="-122"/>
              </a:rPr>
              <a:t>）</a:t>
            </a:r>
          </a:p>
        </p:txBody>
      </p:sp>
      <p:sp>
        <p:nvSpPr>
          <p:cNvPr id="7" name="Rectangle 2"/>
          <p:cNvSpPr txBox="1">
            <a:spLocks noRot="1" noChangeArrowheads="1"/>
          </p:cNvSpPr>
          <p:nvPr/>
        </p:nvSpPr>
        <p:spPr bwMode="auto">
          <a:xfrm>
            <a:off x="301624" y="1344952"/>
            <a:ext cx="8540750" cy="75996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3200" b="1" kern="0" noProof="0" dirty="0">
                <a:solidFill>
                  <a:schemeClr val="tx1"/>
                </a:solidFill>
                <a:effectLst/>
                <a:latin typeface="微软雅黑" panose="020B0503020204020204" pitchFamily="34" charset="-122"/>
                <a:ea typeface="微软雅黑" panose="020B0503020204020204" pitchFamily="34" charset="-122"/>
              </a:rPr>
              <a:t>3</a:t>
            </a:r>
            <a:r>
              <a:rPr kumimoji="1" lang="en-US" altLang="zh-CN" sz="3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 </a:t>
            </a:r>
            <a:r>
              <a:rPr lang="zh-CN" altLang="en-US" sz="3200" b="1" kern="0" dirty="0">
                <a:solidFill>
                  <a:srgbClr val="FFC000"/>
                </a:solidFill>
                <a:effectLst/>
                <a:latin typeface="微软雅黑" panose="020B0503020204020204" pitchFamily="34" charset="-122"/>
                <a:ea typeface="微软雅黑" panose="020B0503020204020204" pitchFamily="34" charset="-122"/>
              </a:rPr>
              <a:t>接收原语</a:t>
            </a:r>
            <a:endParaRPr kumimoji="1" lang="zh-CN" altLang="en-US" sz="3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sp>
        <p:nvSpPr>
          <p:cNvPr id="10" name="Text Box 4"/>
          <p:cNvSpPr txBox="1">
            <a:spLocks noChangeArrowheads="1"/>
          </p:cNvSpPr>
          <p:nvPr/>
        </p:nvSpPr>
        <p:spPr bwMode="auto">
          <a:xfrm>
            <a:off x="301624" y="2003652"/>
            <a:ext cx="8540750" cy="4481804"/>
          </a:xfrm>
          <a:prstGeom prst="rect">
            <a:avLst/>
          </a:prstGeom>
          <a:solidFill>
            <a:schemeClr val="bg2">
              <a:lumMod val="20000"/>
              <a:lumOff val="80000"/>
            </a:schemeClr>
          </a:solidFill>
          <a:ln w="9525">
            <a:noFill/>
            <a:miter lim="800000"/>
            <a:headEnd/>
            <a:tailEnd/>
          </a:ln>
        </p:spPr>
        <p:txBody>
          <a:bodyPr wrap="square">
            <a:spAutoFit/>
          </a:bodyPr>
          <a:lstStyle/>
          <a:p>
            <a:pPr lvl="0" algn="just">
              <a:lnSpc>
                <a:spcPct val="150000"/>
              </a:lnSpc>
            </a:pPr>
            <a:r>
              <a:rPr lang="en-US" altLang="zh-CN" sz="1600" b="1" dirty="0">
                <a:solidFill>
                  <a:srgbClr val="000000"/>
                </a:solidFill>
                <a:latin typeface="Arial Unicode MS" pitchFamily="34" charset="-122"/>
                <a:ea typeface="Arial Unicode MS" pitchFamily="34" charset="-122"/>
                <a:cs typeface="Arial Unicode MS" pitchFamily="34" charset="-122"/>
              </a:rPr>
              <a:t>procedure receive(b)</a:t>
            </a:r>
          </a:p>
          <a:p>
            <a:pPr lvl="0" algn="just">
              <a:lnSpc>
                <a:spcPct val="150000"/>
              </a:lnSpc>
            </a:pPr>
            <a:r>
              <a:rPr lang="en-US" altLang="zh-CN" sz="1600" b="1" dirty="0">
                <a:solidFill>
                  <a:srgbClr val="000000"/>
                </a:solidFill>
                <a:latin typeface="Arial Unicode MS" pitchFamily="34" charset="-122"/>
                <a:ea typeface="Arial Unicode MS" pitchFamily="34" charset="-122"/>
                <a:cs typeface="Arial Unicode MS" pitchFamily="34" charset="-122"/>
              </a:rPr>
              <a:t>   begin</a:t>
            </a:r>
          </a:p>
          <a:p>
            <a:pPr lvl="0" algn="just">
              <a:lnSpc>
                <a:spcPct val="150000"/>
              </a:lnSpc>
            </a:pPr>
            <a:r>
              <a:rPr lang="en-US" altLang="zh-CN" sz="1600" b="1" dirty="0">
                <a:solidFill>
                  <a:srgbClr val="000000"/>
                </a:solidFill>
                <a:latin typeface="Arial Unicode MS" pitchFamily="34" charset="-122"/>
                <a:ea typeface="Arial Unicode MS" pitchFamily="34" charset="-122"/>
                <a:cs typeface="Arial Unicode MS" pitchFamily="34" charset="-122"/>
              </a:rPr>
              <a:t>    j∶ =internal name; </a:t>
            </a:r>
            <a:r>
              <a:rPr lang="zh-CN" altLang="en-US" sz="1600" b="1" dirty="0">
                <a:solidFill>
                  <a:srgbClr val="000000"/>
                </a:solidFill>
                <a:latin typeface="Arial Unicode MS" pitchFamily="34" charset="-122"/>
                <a:ea typeface="Arial Unicode MS" pitchFamily="34" charset="-122"/>
                <a:cs typeface="Arial Unicode MS" pitchFamily="34" charset="-122"/>
              </a:rPr>
              <a:t>    </a:t>
            </a:r>
            <a:r>
              <a:rPr lang="en-US" altLang="zh-CN" sz="1600" b="1" dirty="0">
                <a:solidFill>
                  <a:srgbClr val="000000"/>
                </a:solidFill>
                <a:latin typeface="Arial Unicode MS" pitchFamily="34" charset="-122"/>
                <a:ea typeface="Arial Unicode MS" pitchFamily="34" charset="-122"/>
                <a:cs typeface="Arial Unicode MS" pitchFamily="34" charset="-122"/>
              </a:rPr>
              <a:t> j</a:t>
            </a:r>
            <a:r>
              <a:rPr lang="zh-CN" altLang="en-US" sz="1600" b="1" dirty="0">
                <a:solidFill>
                  <a:srgbClr val="000000"/>
                </a:solidFill>
                <a:latin typeface="Arial Unicode MS" pitchFamily="34" charset="-122"/>
                <a:ea typeface="Arial Unicode MS" pitchFamily="34" charset="-122"/>
                <a:cs typeface="Arial Unicode MS" pitchFamily="34" charset="-122"/>
              </a:rPr>
              <a:t>为接收进程内部的标识符；</a:t>
            </a:r>
          </a:p>
          <a:p>
            <a:pPr lvl="0" algn="just">
              <a:lnSpc>
                <a:spcPct val="150000"/>
              </a:lnSpc>
            </a:pPr>
            <a:r>
              <a:rPr lang="zh-CN" altLang="en-US" sz="1600" b="1" dirty="0">
                <a:solidFill>
                  <a:srgbClr val="000000"/>
                </a:solidFill>
                <a:latin typeface="Arial Unicode MS" pitchFamily="34" charset="-122"/>
                <a:ea typeface="Arial Unicode MS" pitchFamily="34" charset="-122"/>
                <a:cs typeface="Arial Unicode MS" pitchFamily="34" charset="-122"/>
              </a:rPr>
              <a:t>    </a:t>
            </a:r>
            <a:r>
              <a:rPr lang="en-US" altLang="zh-CN" sz="1600" b="1" dirty="0">
                <a:solidFill>
                  <a:srgbClr val="000000"/>
                </a:solidFill>
                <a:latin typeface="Arial Unicode MS" pitchFamily="34" charset="-122"/>
                <a:ea typeface="Arial Unicode MS" pitchFamily="34" charset="-122"/>
                <a:cs typeface="Arial Unicode MS" pitchFamily="34" charset="-122"/>
              </a:rPr>
              <a:t>wait(j.sm);</a:t>
            </a:r>
          </a:p>
          <a:p>
            <a:pPr lvl="0" algn="just">
              <a:lnSpc>
                <a:spcPct val="150000"/>
              </a:lnSpc>
            </a:pPr>
            <a:r>
              <a:rPr lang="en-US" altLang="zh-CN" sz="1600" b="1" dirty="0">
                <a:solidFill>
                  <a:srgbClr val="000000"/>
                </a:solidFill>
                <a:latin typeface="Arial Unicode MS" pitchFamily="34" charset="-122"/>
                <a:ea typeface="Arial Unicode MS" pitchFamily="34" charset="-122"/>
                <a:cs typeface="Arial Unicode MS" pitchFamily="34" charset="-122"/>
              </a:rPr>
              <a:t>   </a:t>
            </a:r>
            <a:r>
              <a:rPr lang="zh-CN" altLang="en-US" sz="1600" b="1" dirty="0">
                <a:solidFill>
                  <a:srgbClr val="000000"/>
                </a:solidFill>
                <a:latin typeface="Arial Unicode MS" pitchFamily="34" charset="-122"/>
                <a:ea typeface="Arial Unicode MS" pitchFamily="34" charset="-122"/>
                <a:cs typeface="Arial Unicode MS" pitchFamily="34" charset="-122"/>
              </a:rPr>
              <a:t> </a:t>
            </a:r>
            <a:r>
              <a:rPr lang="en-US" altLang="zh-CN" sz="1600" b="1" dirty="0">
                <a:solidFill>
                  <a:srgbClr val="000000"/>
                </a:solidFill>
                <a:latin typeface="Arial Unicode MS" pitchFamily="34" charset="-122"/>
                <a:ea typeface="Arial Unicode MS" pitchFamily="34" charset="-122"/>
                <a:cs typeface="Arial Unicode MS" pitchFamily="34" charset="-122"/>
              </a:rPr>
              <a:t>wait(</a:t>
            </a:r>
            <a:r>
              <a:rPr lang="en-US" altLang="zh-CN" sz="1600" b="1" dirty="0" err="1">
                <a:solidFill>
                  <a:srgbClr val="000000"/>
                </a:solidFill>
                <a:latin typeface="Arial Unicode MS" pitchFamily="34" charset="-122"/>
                <a:ea typeface="Arial Unicode MS" pitchFamily="34" charset="-122"/>
                <a:cs typeface="Arial Unicode MS" pitchFamily="34" charset="-122"/>
              </a:rPr>
              <a:t>j.mutex</a:t>
            </a:r>
            <a:r>
              <a:rPr lang="en-US" altLang="zh-CN" sz="1600" b="1" dirty="0">
                <a:solidFill>
                  <a:srgbClr val="000000"/>
                </a:solidFill>
                <a:latin typeface="Arial Unicode MS" pitchFamily="34" charset="-122"/>
                <a:ea typeface="Arial Unicode MS" pitchFamily="34" charset="-122"/>
                <a:cs typeface="Arial Unicode MS" pitchFamily="34" charset="-122"/>
              </a:rPr>
              <a:t>);</a:t>
            </a:r>
          </a:p>
          <a:p>
            <a:pPr lvl="0" algn="just">
              <a:lnSpc>
                <a:spcPct val="150000"/>
              </a:lnSpc>
            </a:pPr>
            <a:r>
              <a:rPr lang="en-US" altLang="zh-CN" sz="1600" b="1" dirty="0">
                <a:solidFill>
                  <a:srgbClr val="000000"/>
                </a:solidFill>
                <a:latin typeface="Arial Unicode MS" pitchFamily="34" charset="-122"/>
                <a:ea typeface="Arial Unicode MS" pitchFamily="34" charset="-122"/>
                <a:cs typeface="Arial Unicode MS" pitchFamily="34" charset="-122"/>
              </a:rPr>
              <a:t>    </a:t>
            </a:r>
            <a:r>
              <a:rPr lang="en-US" altLang="zh-CN" sz="1600" b="1" dirty="0">
                <a:solidFill>
                  <a:srgbClr val="CC3300"/>
                </a:solidFill>
                <a:latin typeface="Arial Unicode MS" pitchFamily="34" charset="-122"/>
                <a:ea typeface="Arial Unicode MS" pitchFamily="34" charset="-122"/>
                <a:cs typeface="Arial Unicode MS" pitchFamily="34" charset="-122"/>
              </a:rPr>
              <a:t>remove(j.mq, </a:t>
            </a:r>
            <a:r>
              <a:rPr lang="en-US" altLang="zh-CN" sz="1600" b="1" dirty="0" err="1">
                <a:solidFill>
                  <a:srgbClr val="CC3300"/>
                </a:solidFill>
                <a:latin typeface="Arial Unicode MS" pitchFamily="34" charset="-122"/>
                <a:ea typeface="Arial Unicode MS" pitchFamily="34" charset="-122"/>
                <a:cs typeface="Arial Unicode MS" pitchFamily="34" charset="-122"/>
              </a:rPr>
              <a:t>i</a:t>
            </a:r>
            <a:r>
              <a:rPr lang="en-US" altLang="zh-CN" sz="1600" b="1" dirty="0">
                <a:solidFill>
                  <a:srgbClr val="CC3300"/>
                </a:solidFill>
                <a:latin typeface="Arial Unicode MS" pitchFamily="34" charset="-122"/>
                <a:ea typeface="Arial Unicode MS" pitchFamily="34" charset="-122"/>
                <a:cs typeface="Arial Unicode MS" pitchFamily="34" charset="-122"/>
              </a:rPr>
              <a:t>); </a:t>
            </a:r>
            <a:r>
              <a:rPr lang="zh-CN" altLang="en-US" sz="1600" b="1" dirty="0">
                <a:solidFill>
                  <a:srgbClr val="CC3300"/>
                </a:solidFill>
                <a:latin typeface="Arial Unicode MS" pitchFamily="34" charset="-122"/>
                <a:ea typeface="Arial Unicode MS" pitchFamily="34" charset="-122"/>
                <a:cs typeface="Arial Unicode MS" pitchFamily="34" charset="-122"/>
              </a:rPr>
              <a:t>      </a:t>
            </a:r>
            <a:r>
              <a:rPr lang="en-US" altLang="zh-CN" sz="1600" b="1" dirty="0">
                <a:solidFill>
                  <a:srgbClr val="CC3300"/>
                </a:solidFill>
                <a:latin typeface="Arial Unicode MS" pitchFamily="34" charset="-122"/>
                <a:ea typeface="Arial Unicode MS" pitchFamily="34" charset="-122"/>
                <a:cs typeface="Arial Unicode MS" pitchFamily="34" charset="-122"/>
              </a:rPr>
              <a:t> </a:t>
            </a:r>
            <a:r>
              <a:rPr lang="zh-CN" altLang="en-US" sz="1600" b="1" dirty="0">
                <a:solidFill>
                  <a:srgbClr val="000000"/>
                </a:solidFill>
                <a:latin typeface="Arial Unicode MS" pitchFamily="34" charset="-122"/>
                <a:ea typeface="Arial Unicode MS" pitchFamily="34" charset="-122"/>
                <a:cs typeface="Arial Unicode MS" pitchFamily="34" charset="-122"/>
              </a:rPr>
              <a:t>将消息队列中第一个消息移出；</a:t>
            </a:r>
          </a:p>
          <a:p>
            <a:pPr lvl="0" algn="just">
              <a:lnSpc>
                <a:spcPct val="150000"/>
              </a:lnSpc>
            </a:pPr>
            <a:r>
              <a:rPr lang="zh-CN" altLang="en-US" sz="1600" b="1" dirty="0">
                <a:solidFill>
                  <a:srgbClr val="000000"/>
                </a:solidFill>
                <a:latin typeface="Arial Unicode MS" pitchFamily="34" charset="-122"/>
                <a:ea typeface="Arial Unicode MS" pitchFamily="34" charset="-122"/>
                <a:cs typeface="Arial Unicode MS" pitchFamily="34" charset="-122"/>
              </a:rPr>
              <a:t>    </a:t>
            </a:r>
            <a:r>
              <a:rPr lang="en-US" altLang="zh-CN" sz="1600" b="1" dirty="0">
                <a:solidFill>
                  <a:srgbClr val="000000"/>
                </a:solidFill>
                <a:latin typeface="Arial Unicode MS" pitchFamily="34" charset="-122"/>
                <a:ea typeface="Arial Unicode MS" pitchFamily="34" charset="-122"/>
                <a:cs typeface="Arial Unicode MS" pitchFamily="34" charset="-122"/>
              </a:rPr>
              <a:t>signal(</a:t>
            </a:r>
            <a:r>
              <a:rPr lang="en-US" altLang="zh-CN" sz="1600" b="1" dirty="0" err="1">
                <a:solidFill>
                  <a:srgbClr val="000000"/>
                </a:solidFill>
                <a:latin typeface="Arial Unicode MS" pitchFamily="34" charset="-122"/>
                <a:ea typeface="Arial Unicode MS" pitchFamily="34" charset="-122"/>
                <a:cs typeface="Arial Unicode MS" pitchFamily="34" charset="-122"/>
              </a:rPr>
              <a:t>j.mutex</a:t>
            </a:r>
            <a:r>
              <a:rPr lang="en-US" altLang="zh-CN" sz="1600" b="1" dirty="0">
                <a:solidFill>
                  <a:srgbClr val="000000"/>
                </a:solidFill>
                <a:latin typeface="Arial Unicode MS" pitchFamily="34" charset="-122"/>
                <a:ea typeface="Arial Unicode MS" pitchFamily="34" charset="-122"/>
                <a:cs typeface="Arial Unicode MS" pitchFamily="34" charset="-122"/>
              </a:rPr>
              <a:t>);</a:t>
            </a:r>
          </a:p>
          <a:p>
            <a:pPr lvl="0" algn="just">
              <a:lnSpc>
                <a:spcPct val="150000"/>
              </a:lnSpc>
            </a:pPr>
            <a:r>
              <a:rPr lang="en-US" altLang="zh-CN" sz="1600" b="1" dirty="0">
                <a:solidFill>
                  <a:srgbClr val="000000"/>
                </a:solidFill>
                <a:latin typeface="Arial Unicode MS" pitchFamily="34" charset="-122"/>
                <a:ea typeface="Arial Unicode MS" pitchFamily="34" charset="-122"/>
                <a:cs typeface="Arial Unicode MS" pitchFamily="34" charset="-122"/>
              </a:rPr>
              <a:t>   </a:t>
            </a:r>
            <a:r>
              <a:rPr lang="zh-CN" altLang="en-US" sz="1600" b="1" dirty="0">
                <a:solidFill>
                  <a:srgbClr val="000000"/>
                </a:solidFill>
                <a:latin typeface="Arial Unicode MS" pitchFamily="34" charset="-122"/>
                <a:ea typeface="Arial Unicode MS" pitchFamily="34" charset="-122"/>
                <a:cs typeface="Arial Unicode MS" pitchFamily="34" charset="-122"/>
              </a:rPr>
              <a:t> </a:t>
            </a:r>
            <a:r>
              <a:rPr lang="en-US" altLang="zh-CN" sz="1600" b="1" dirty="0" err="1">
                <a:solidFill>
                  <a:srgbClr val="0033CC"/>
                </a:solidFill>
                <a:latin typeface="Arial Unicode MS" pitchFamily="34" charset="-122"/>
                <a:ea typeface="Arial Unicode MS" pitchFamily="34" charset="-122"/>
                <a:cs typeface="Arial Unicode MS" pitchFamily="34" charset="-122"/>
              </a:rPr>
              <a:t>b.sender</a:t>
            </a:r>
            <a:r>
              <a:rPr lang="en-US" altLang="zh-CN" sz="1600" b="1" dirty="0">
                <a:solidFill>
                  <a:srgbClr val="0033CC"/>
                </a:solidFill>
                <a:latin typeface="Arial Unicode MS" pitchFamily="34" charset="-122"/>
                <a:ea typeface="Arial Unicode MS" pitchFamily="34" charset="-122"/>
                <a:cs typeface="Arial Unicode MS" pitchFamily="34" charset="-122"/>
              </a:rPr>
              <a:t>∶=</a:t>
            </a:r>
            <a:r>
              <a:rPr lang="en-US" altLang="zh-CN" sz="1600" b="1" dirty="0" err="1">
                <a:solidFill>
                  <a:srgbClr val="0033CC"/>
                </a:solidFill>
                <a:latin typeface="Arial Unicode MS" pitchFamily="34" charset="-122"/>
                <a:ea typeface="Arial Unicode MS" pitchFamily="34" charset="-122"/>
                <a:cs typeface="Arial Unicode MS" pitchFamily="34" charset="-122"/>
              </a:rPr>
              <a:t>i.sender</a:t>
            </a:r>
            <a:r>
              <a:rPr lang="en-US" altLang="zh-CN" sz="1600" b="1" dirty="0">
                <a:solidFill>
                  <a:srgbClr val="0033CC"/>
                </a:solidFill>
                <a:latin typeface="Arial Unicode MS" pitchFamily="34" charset="-122"/>
                <a:ea typeface="Arial Unicode MS" pitchFamily="34" charset="-122"/>
                <a:cs typeface="Arial Unicode MS" pitchFamily="34" charset="-122"/>
              </a:rPr>
              <a:t>; </a:t>
            </a:r>
            <a:r>
              <a:rPr lang="zh-CN" altLang="en-US" sz="1600" b="1" dirty="0">
                <a:solidFill>
                  <a:srgbClr val="0033CC"/>
                </a:solidFill>
                <a:latin typeface="Arial Unicode MS" pitchFamily="34" charset="-122"/>
                <a:ea typeface="Arial Unicode MS" pitchFamily="34" charset="-122"/>
                <a:cs typeface="Arial Unicode MS" pitchFamily="34" charset="-122"/>
              </a:rPr>
              <a:t>  将消息缓冲区</a:t>
            </a:r>
            <a:r>
              <a:rPr lang="en-US" altLang="zh-CN" sz="1600" b="1" dirty="0" err="1">
                <a:solidFill>
                  <a:srgbClr val="0033CC"/>
                </a:solidFill>
                <a:latin typeface="Arial Unicode MS" pitchFamily="34" charset="-122"/>
                <a:ea typeface="Arial Unicode MS" pitchFamily="34" charset="-122"/>
                <a:cs typeface="Arial Unicode MS" pitchFamily="34" charset="-122"/>
              </a:rPr>
              <a:t>i</a:t>
            </a:r>
            <a:r>
              <a:rPr lang="zh-CN" altLang="en-US" sz="1600" b="1" dirty="0">
                <a:solidFill>
                  <a:srgbClr val="0033CC"/>
                </a:solidFill>
                <a:latin typeface="Arial Unicode MS" pitchFamily="34" charset="-122"/>
                <a:ea typeface="Arial Unicode MS" pitchFamily="34" charset="-122"/>
                <a:cs typeface="Arial Unicode MS" pitchFamily="34" charset="-122"/>
              </a:rPr>
              <a:t>中的信息复制到接收区</a:t>
            </a:r>
            <a:r>
              <a:rPr lang="en-US" altLang="zh-CN" sz="1600" b="1" dirty="0">
                <a:solidFill>
                  <a:srgbClr val="0033CC"/>
                </a:solidFill>
                <a:latin typeface="Arial Unicode MS" pitchFamily="34" charset="-122"/>
                <a:ea typeface="Arial Unicode MS" pitchFamily="34" charset="-122"/>
                <a:cs typeface="Arial Unicode MS" pitchFamily="34" charset="-122"/>
              </a:rPr>
              <a:t>b;</a:t>
            </a:r>
          </a:p>
          <a:p>
            <a:pPr lvl="0" algn="just">
              <a:lnSpc>
                <a:spcPct val="150000"/>
              </a:lnSpc>
            </a:pPr>
            <a:r>
              <a:rPr lang="en-US" altLang="zh-CN" sz="1600" b="1" dirty="0">
                <a:solidFill>
                  <a:srgbClr val="0033CC"/>
                </a:solidFill>
                <a:latin typeface="Arial Unicode MS" pitchFamily="34" charset="-122"/>
                <a:ea typeface="Arial Unicode MS" pitchFamily="34" charset="-122"/>
                <a:cs typeface="Arial Unicode MS" pitchFamily="34" charset="-122"/>
              </a:rPr>
              <a:t>    </a:t>
            </a:r>
            <a:r>
              <a:rPr lang="zh-CN" altLang="en-US" sz="1600" b="1" dirty="0">
                <a:solidFill>
                  <a:srgbClr val="0033CC"/>
                </a:solidFill>
                <a:latin typeface="Arial Unicode MS" pitchFamily="34" charset="-122"/>
                <a:ea typeface="Arial Unicode MS" pitchFamily="34" charset="-122"/>
                <a:cs typeface="Arial Unicode MS" pitchFamily="34" charset="-122"/>
              </a:rPr>
              <a:t> </a:t>
            </a:r>
            <a:r>
              <a:rPr lang="en-US" altLang="zh-CN" sz="1600" b="1" dirty="0" err="1">
                <a:solidFill>
                  <a:srgbClr val="0033CC"/>
                </a:solidFill>
                <a:latin typeface="Arial Unicode MS" pitchFamily="34" charset="-122"/>
                <a:ea typeface="Arial Unicode MS" pitchFamily="34" charset="-122"/>
                <a:cs typeface="Arial Unicode MS" pitchFamily="34" charset="-122"/>
              </a:rPr>
              <a:t>b.size</a:t>
            </a:r>
            <a:r>
              <a:rPr lang="en-US" altLang="zh-CN" sz="1600" b="1" dirty="0">
                <a:solidFill>
                  <a:srgbClr val="0033CC"/>
                </a:solidFill>
                <a:latin typeface="Arial Unicode MS" pitchFamily="34" charset="-122"/>
                <a:ea typeface="Arial Unicode MS" pitchFamily="34" charset="-122"/>
                <a:cs typeface="Arial Unicode MS" pitchFamily="34" charset="-122"/>
              </a:rPr>
              <a:t>∶=</a:t>
            </a:r>
            <a:r>
              <a:rPr lang="en-US" altLang="zh-CN" sz="1600" b="1" dirty="0" err="1">
                <a:solidFill>
                  <a:srgbClr val="0033CC"/>
                </a:solidFill>
                <a:latin typeface="Arial Unicode MS" pitchFamily="34" charset="-122"/>
                <a:ea typeface="Arial Unicode MS" pitchFamily="34" charset="-122"/>
                <a:cs typeface="Arial Unicode MS" pitchFamily="34" charset="-122"/>
              </a:rPr>
              <a:t>i.size</a:t>
            </a:r>
            <a:r>
              <a:rPr lang="en-US" altLang="zh-CN" sz="1600" b="1" dirty="0">
                <a:solidFill>
                  <a:srgbClr val="0033CC"/>
                </a:solidFill>
                <a:latin typeface="Arial Unicode MS" pitchFamily="34" charset="-122"/>
                <a:ea typeface="Arial Unicode MS" pitchFamily="34" charset="-122"/>
                <a:cs typeface="Arial Unicode MS" pitchFamily="34" charset="-122"/>
              </a:rPr>
              <a:t>;</a:t>
            </a:r>
          </a:p>
          <a:p>
            <a:pPr lvl="0" algn="just">
              <a:lnSpc>
                <a:spcPct val="150000"/>
              </a:lnSpc>
            </a:pPr>
            <a:r>
              <a:rPr lang="en-US" altLang="zh-CN" sz="1600" b="1" dirty="0">
                <a:solidFill>
                  <a:srgbClr val="0033CC"/>
                </a:solidFill>
                <a:latin typeface="Arial Unicode MS" pitchFamily="34" charset="-122"/>
                <a:ea typeface="Arial Unicode MS" pitchFamily="34" charset="-122"/>
                <a:cs typeface="Arial Unicode MS" pitchFamily="34" charset="-122"/>
              </a:rPr>
              <a:t>   </a:t>
            </a:r>
            <a:r>
              <a:rPr lang="zh-CN" altLang="en-US" sz="1600" b="1" dirty="0">
                <a:solidFill>
                  <a:srgbClr val="0033CC"/>
                </a:solidFill>
                <a:latin typeface="Arial Unicode MS" pitchFamily="34" charset="-122"/>
                <a:ea typeface="Arial Unicode MS" pitchFamily="34" charset="-122"/>
                <a:cs typeface="Arial Unicode MS" pitchFamily="34" charset="-122"/>
              </a:rPr>
              <a:t> </a:t>
            </a:r>
            <a:r>
              <a:rPr lang="en-US" altLang="zh-CN" sz="1600" b="1" dirty="0" err="1">
                <a:solidFill>
                  <a:srgbClr val="0033CC"/>
                </a:solidFill>
                <a:latin typeface="Arial Unicode MS" pitchFamily="34" charset="-122"/>
                <a:ea typeface="Arial Unicode MS" pitchFamily="34" charset="-122"/>
                <a:cs typeface="Arial Unicode MS" pitchFamily="34" charset="-122"/>
              </a:rPr>
              <a:t>b.text</a:t>
            </a:r>
            <a:r>
              <a:rPr lang="en-US" altLang="zh-CN" sz="1600" b="1" dirty="0">
                <a:solidFill>
                  <a:srgbClr val="0033CC"/>
                </a:solidFill>
                <a:latin typeface="Arial Unicode MS" pitchFamily="34" charset="-122"/>
                <a:ea typeface="Arial Unicode MS" pitchFamily="34" charset="-122"/>
                <a:cs typeface="Arial Unicode MS" pitchFamily="34" charset="-122"/>
              </a:rPr>
              <a:t>∶=</a:t>
            </a:r>
            <a:r>
              <a:rPr lang="en-US" altLang="zh-CN" sz="1600" b="1" dirty="0" err="1">
                <a:solidFill>
                  <a:srgbClr val="0033CC"/>
                </a:solidFill>
                <a:latin typeface="Arial Unicode MS" pitchFamily="34" charset="-122"/>
                <a:ea typeface="Arial Unicode MS" pitchFamily="34" charset="-122"/>
                <a:cs typeface="Arial Unicode MS" pitchFamily="34" charset="-122"/>
              </a:rPr>
              <a:t>i.text</a:t>
            </a:r>
            <a:r>
              <a:rPr lang="en-US" altLang="zh-CN" sz="1600" b="1" dirty="0">
                <a:solidFill>
                  <a:srgbClr val="0033CC"/>
                </a:solidFill>
                <a:latin typeface="Arial Unicode MS" pitchFamily="34" charset="-122"/>
                <a:ea typeface="Arial Unicode MS" pitchFamily="34" charset="-122"/>
                <a:cs typeface="Arial Unicode MS" pitchFamily="34" charset="-122"/>
              </a:rPr>
              <a:t>;</a:t>
            </a:r>
          </a:p>
          <a:p>
            <a:pPr lvl="0" algn="just">
              <a:lnSpc>
                <a:spcPct val="150000"/>
              </a:lnSpc>
            </a:pPr>
            <a:r>
              <a:rPr lang="en-US" altLang="zh-CN" sz="1600" b="1" dirty="0">
                <a:solidFill>
                  <a:srgbClr val="0033CC"/>
                </a:solidFill>
                <a:latin typeface="Arial Unicode MS" pitchFamily="34" charset="-122"/>
                <a:ea typeface="Arial Unicode MS" pitchFamily="34" charset="-122"/>
                <a:cs typeface="Arial Unicode MS" pitchFamily="34" charset="-122"/>
              </a:rPr>
              <a:t>    </a:t>
            </a:r>
            <a:r>
              <a:rPr lang="en-US" altLang="zh-CN" sz="1600" b="1" dirty="0" err="1">
                <a:solidFill>
                  <a:srgbClr val="0033CC"/>
                </a:solidFill>
                <a:latin typeface="Arial Unicode MS" pitchFamily="34" charset="-122"/>
                <a:ea typeface="Arial Unicode MS" pitchFamily="34" charset="-122"/>
                <a:cs typeface="Arial Unicode MS" pitchFamily="34" charset="-122"/>
              </a:rPr>
              <a:t>releasebuf</a:t>
            </a:r>
            <a:r>
              <a:rPr lang="en-US" altLang="zh-CN" sz="1600" b="1" dirty="0">
                <a:solidFill>
                  <a:srgbClr val="0033CC"/>
                </a:solidFill>
                <a:latin typeface="Arial Unicode MS" pitchFamily="34" charset="-122"/>
                <a:ea typeface="Arial Unicode MS" pitchFamily="34" charset="-122"/>
                <a:cs typeface="Arial Unicode MS" pitchFamily="34" charset="-122"/>
              </a:rPr>
              <a:t>(</a:t>
            </a:r>
            <a:r>
              <a:rPr lang="en-US" altLang="zh-CN" sz="1600" b="1" dirty="0" err="1">
                <a:solidFill>
                  <a:srgbClr val="0033CC"/>
                </a:solidFill>
                <a:latin typeface="Arial Unicode MS" pitchFamily="34" charset="-122"/>
                <a:ea typeface="Arial Unicode MS" pitchFamily="34" charset="-122"/>
                <a:cs typeface="Arial Unicode MS" pitchFamily="34" charset="-122"/>
              </a:rPr>
              <a:t>i</a:t>
            </a:r>
            <a:r>
              <a:rPr lang="en-US" altLang="zh-CN" sz="1600" b="1" dirty="0">
                <a:solidFill>
                  <a:srgbClr val="0033CC"/>
                </a:solidFill>
                <a:latin typeface="Arial Unicode MS" pitchFamily="34" charset="-122"/>
                <a:ea typeface="Arial Unicode MS" pitchFamily="34" charset="-122"/>
                <a:cs typeface="Arial Unicode MS" pitchFamily="34" charset="-122"/>
              </a:rPr>
              <a:t>)</a:t>
            </a:r>
          </a:p>
          <a:p>
            <a:pPr lvl="0" algn="l">
              <a:lnSpc>
                <a:spcPct val="150000"/>
              </a:lnSpc>
            </a:pPr>
            <a:r>
              <a:rPr lang="en-US" altLang="zh-CN" sz="1600" b="1" dirty="0">
                <a:solidFill>
                  <a:srgbClr val="000000"/>
                </a:solidFill>
                <a:latin typeface="Arial Unicode MS" pitchFamily="34" charset="-122"/>
                <a:ea typeface="Arial Unicode MS" pitchFamily="34" charset="-122"/>
                <a:cs typeface="Arial Unicode MS" pitchFamily="34" charset="-122"/>
              </a:rPr>
              <a:t>  end </a:t>
            </a:r>
          </a:p>
        </p:txBody>
      </p:sp>
    </p:spTree>
    <p:extLst>
      <p:ext uri="{BB962C8B-B14F-4D97-AF65-F5344CB8AC3E}">
        <p14:creationId xmlns:p14="http://schemas.microsoft.com/office/powerpoint/2010/main" val="189964949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ChangeArrowheads="1"/>
          </p:cNvSpPr>
          <p:nvPr/>
        </p:nvSpPr>
        <p:spPr bwMode="auto">
          <a:xfrm>
            <a:off x="817212" y="116632"/>
            <a:ext cx="6870700" cy="609600"/>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 纲</a:t>
            </a:r>
          </a:p>
        </p:txBody>
      </p:sp>
      <p:graphicFrame>
        <p:nvGraphicFramePr>
          <p:cNvPr id="2" name="表格 1"/>
          <p:cNvGraphicFramePr>
            <a:graphicFrameLocks noGrp="1"/>
          </p:cNvGraphicFramePr>
          <p:nvPr>
            <p:extLst>
              <p:ext uri="{D42A27DB-BD31-4B8C-83A1-F6EECF244321}">
                <p14:modId xmlns:p14="http://schemas.microsoft.com/office/powerpoint/2010/main" val="2224534362"/>
              </p:ext>
            </p:extLst>
          </p:nvPr>
        </p:nvGraphicFramePr>
        <p:xfrm>
          <a:off x="2051720" y="1988840"/>
          <a:ext cx="4896544" cy="3692772"/>
        </p:xfrm>
        <a:graphic>
          <a:graphicData uri="http://schemas.openxmlformats.org/drawingml/2006/table">
            <a:tbl>
              <a:tblPr>
                <a:tableStyleId>{5C22544A-7EE6-4342-B048-85BDC9FD1C3A}</a:tableStyleId>
              </a:tblPr>
              <a:tblGrid>
                <a:gridCol w="4896544">
                  <a:extLst>
                    <a:ext uri="{9D8B030D-6E8A-4147-A177-3AD203B41FA5}">
                      <a16:colId xmlns:a16="http://schemas.microsoft.com/office/drawing/2014/main" val="20000"/>
                    </a:ext>
                  </a:extLst>
                </a:gridCol>
              </a:tblGrid>
              <a:tr h="601887">
                <a:tc>
                  <a:txBody>
                    <a:bodyPr/>
                    <a:lstStyle/>
                    <a:p>
                      <a:pPr algn="l" fontAlgn="ctr"/>
                      <a:r>
                        <a:rPr lang="en-US" altLang="zh-CN"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2.1  </a:t>
                      </a:r>
                      <a:r>
                        <a:rPr lang="zh-CN" altLang="en-US"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前驱图和</a:t>
                      </a:r>
                      <a:r>
                        <a:rPr lang="zh-CN" altLang="en-US" sz="2800" b="1" u="none" strike="noStrike" baseline="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程序执行</a:t>
                      </a:r>
                    </a:p>
                  </a:txBody>
                  <a:tcPr marL="7620" marR="7620" marT="7620" marB="0" anchor="ctr">
                    <a:solidFill>
                      <a:schemeClr val="bg2">
                        <a:lumMod val="50000"/>
                      </a:schemeClr>
                    </a:solidFill>
                  </a:tcPr>
                </a:tc>
                <a:extLst>
                  <a:ext uri="{0D108BD9-81ED-4DB2-BD59-A6C34878D82A}">
                    <a16:rowId xmlns:a16="http://schemas.microsoft.com/office/drawing/2014/main" val="10000"/>
                  </a:ext>
                </a:extLst>
              </a:tr>
              <a:tr h="601887">
                <a:tc>
                  <a:txBody>
                    <a:bodyPr/>
                    <a:lstStyle/>
                    <a:p>
                      <a:pPr algn="l" fontAlgn="ctr"/>
                      <a:r>
                        <a:rPr lang="en-US"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2.2  </a:t>
                      </a:r>
                      <a:r>
                        <a:rPr lang="zh-CN" altLang="en-US" sz="2800" b="1" u="none" strike="noStrike" baseline="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进程同步</a:t>
                      </a:r>
                    </a:p>
                  </a:txBody>
                  <a:tcPr marL="7620" marR="7620" marT="7620" marB="0" anchor="ctr">
                    <a:solidFill>
                      <a:schemeClr val="bg2">
                        <a:lumMod val="50000"/>
                      </a:schemeClr>
                    </a:solidFill>
                  </a:tcPr>
                </a:tc>
                <a:extLst>
                  <a:ext uri="{0D108BD9-81ED-4DB2-BD59-A6C34878D82A}">
                    <a16:rowId xmlns:a16="http://schemas.microsoft.com/office/drawing/2014/main" val="10002"/>
                  </a:ext>
                </a:extLst>
              </a:tr>
              <a:tr h="601887">
                <a:tc>
                  <a:txBody>
                    <a:bodyPr/>
                    <a:lstStyle/>
                    <a:p>
                      <a:pPr algn="l" fontAlgn="ctr"/>
                      <a:r>
                        <a:rPr lang="en-US" altLang="zh-CN"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2.3  </a:t>
                      </a:r>
                      <a:r>
                        <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经典进程的同步问题</a:t>
                      </a:r>
                    </a:p>
                  </a:txBody>
                  <a:tcPr marL="7620" marR="7620" marT="7620" marB="0" anchor="ctr">
                    <a:solidFill>
                      <a:schemeClr val="bg2">
                        <a:lumMod val="50000"/>
                      </a:schemeClr>
                    </a:solidFill>
                  </a:tcPr>
                </a:tc>
                <a:extLst>
                  <a:ext uri="{0D108BD9-81ED-4DB2-BD59-A6C34878D82A}">
                    <a16:rowId xmlns:a16="http://schemas.microsoft.com/office/drawing/2014/main" val="10003"/>
                  </a:ext>
                </a:extLst>
              </a:tr>
              <a:tr h="601887">
                <a:tc>
                  <a:txBody>
                    <a:bodyPr/>
                    <a:lstStyle/>
                    <a:p>
                      <a:pPr algn="l" fontAlgn="ctr"/>
                      <a:r>
                        <a:rPr lang="en-US" altLang="zh-CN"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2.4  </a:t>
                      </a:r>
                      <a:r>
                        <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进程通信 </a:t>
                      </a:r>
                    </a:p>
                  </a:txBody>
                  <a:tcPr marL="7620" marR="7620" marT="7620" marB="0" anchor="ctr">
                    <a:solidFill>
                      <a:schemeClr val="bg2">
                        <a:lumMod val="50000"/>
                      </a:schemeClr>
                    </a:solidFill>
                  </a:tcPr>
                </a:tc>
                <a:extLst>
                  <a:ext uri="{0D108BD9-81ED-4DB2-BD59-A6C34878D82A}">
                    <a16:rowId xmlns:a16="http://schemas.microsoft.com/office/drawing/2014/main" val="476529507"/>
                  </a:ext>
                </a:extLst>
              </a:tr>
              <a:tr h="642612">
                <a:tc>
                  <a:txBody>
                    <a:bodyPr/>
                    <a:lstStyle/>
                    <a:p>
                      <a:pPr algn="l" fontAlgn="ctr"/>
                      <a:r>
                        <a:rPr lang="en-US" altLang="zh-CN" sz="28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2.5  </a:t>
                      </a:r>
                      <a:r>
                        <a:rPr lang="zh-CN" altLang="en-US" sz="28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线程的基本概念</a:t>
                      </a:r>
                    </a:p>
                  </a:txBody>
                  <a:tcPr marL="7620" marR="7620" marT="7620" marB="0" anchor="ctr">
                    <a:solidFill>
                      <a:srgbClr val="0070C0"/>
                    </a:solidFill>
                  </a:tcPr>
                </a:tc>
                <a:extLst>
                  <a:ext uri="{0D108BD9-81ED-4DB2-BD59-A6C34878D82A}">
                    <a16:rowId xmlns:a16="http://schemas.microsoft.com/office/drawing/2014/main" val="2465618291"/>
                  </a:ext>
                </a:extLst>
              </a:tr>
              <a:tr h="642612">
                <a:tc>
                  <a:txBody>
                    <a:bodyPr/>
                    <a:lstStyle/>
                    <a:p>
                      <a:pPr algn="l" fontAlgn="ctr"/>
                      <a:r>
                        <a:rPr lang="en-US" altLang="zh-CN"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2.6  </a:t>
                      </a:r>
                      <a:r>
                        <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线程的实现</a:t>
                      </a:r>
                    </a:p>
                  </a:txBody>
                  <a:tcPr marL="7620" marR="7620" marT="7620" marB="0" anchor="ctr">
                    <a:solidFill>
                      <a:schemeClr val="bg2">
                        <a:lumMod val="50000"/>
                      </a:schemeClr>
                    </a:solidFill>
                  </a:tcPr>
                </a:tc>
                <a:extLst>
                  <a:ext uri="{0D108BD9-81ED-4DB2-BD59-A6C34878D82A}">
                    <a16:rowId xmlns:a16="http://schemas.microsoft.com/office/drawing/2014/main" val="2489781414"/>
                  </a:ext>
                </a:extLst>
              </a:tr>
            </a:tbl>
          </a:graphicData>
        </a:graphic>
      </p:graphicFrame>
    </p:spTree>
    <p:extLst>
      <p:ext uri="{BB962C8B-B14F-4D97-AF65-F5344CB8AC3E}">
        <p14:creationId xmlns:p14="http://schemas.microsoft.com/office/powerpoint/2010/main" val="121410928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线程的基本概念</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6" name="Rectangle 3"/>
          <p:cNvSpPr txBox="1">
            <a:spLocks noRot="1" noChangeArrowheads="1"/>
          </p:cNvSpPr>
          <p:nvPr/>
        </p:nvSpPr>
        <p:spPr bwMode="auto">
          <a:xfrm>
            <a:off x="285750" y="1571625"/>
            <a:ext cx="8540750" cy="48097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marL="457200" indent="-457200" eaLnBrk="1" hangingPunct="1">
              <a:lnSpc>
                <a:spcPct val="150000"/>
              </a:lnSpc>
              <a:buFont typeface="+mj-lt"/>
              <a:buAutoNum type="arabicPeriod"/>
            </a:pPr>
            <a:r>
              <a:rPr kumimoji="0" lang="en-US" altLang="zh-CN" sz="2400" b="1" kern="0" dirty="0">
                <a:latin typeface="微软雅黑" panose="020B0503020204020204" pitchFamily="34" charset="-122"/>
                <a:ea typeface="微软雅黑" panose="020B0503020204020204" pitchFamily="34" charset="-122"/>
              </a:rPr>
              <a:t>20</a:t>
            </a:r>
            <a:r>
              <a:rPr kumimoji="0" lang="zh-CN" altLang="en-US" sz="2400" b="1" kern="0" dirty="0">
                <a:latin typeface="微软雅黑" panose="020B0503020204020204" pitchFamily="34" charset="-122"/>
                <a:ea typeface="微软雅黑" panose="020B0503020204020204" pitchFamily="34" charset="-122"/>
              </a:rPr>
              <a:t>世纪</a:t>
            </a:r>
            <a:r>
              <a:rPr kumimoji="0" lang="en-US" altLang="zh-CN" sz="2400" b="1" kern="0" dirty="0">
                <a:latin typeface="微软雅黑" panose="020B0503020204020204" pitchFamily="34" charset="-122"/>
                <a:ea typeface="微软雅黑" panose="020B0503020204020204" pitchFamily="34" charset="-122"/>
              </a:rPr>
              <a:t>60</a:t>
            </a:r>
            <a:r>
              <a:rPr kumimoji="0" lang="zh-CN" altLang="en-US" sz="2400" b="1" kern="0" dirty="0">
                <a:latin typeface="微软雅黑" panose="020B0503020204020204" pitchFamily="34" charset="-122"/>
                <a:ea typeface="微软雅黑" panose="020B0503020204020204" pitchFamily="34" charset="-122"/>
              </a:rPr>
              <a:t>年代提出进程概念以后，在</a:t>
            </a:r>
            <a:r>
              <a:rPr kumimoji="0" lang="en-US" altLang="zh-CN" sz="2400" b="1" kern="0" dirty="0">
                <a:latin typeface="微软雅黑" panose="020B0503020204020204" pitchFamily="34" charset="-122"/>
                <a:ea typeface="微软雅黑" panose="020B0503020204020204" pitchFamily="34" charset="-122"/>
              </a:rPr>
              <a:t>OS</a:t>
            </a:r>
            <a:r>
              <a:rPr kumimoji="0" lang="zh-CN" altLang="en-US" sz="2400" b="1" kern="0" dirty="0">
                <a:latin typeface="微软雅黑" panose="020B0503020204020204" pitchFamily="34" charset="-122"/>
                <a:ea typeface="微软雅黑" panose="020B0503020204020204" pitchFamily="34" charset="-122"/>
              </a:rPr>
              <a:t>中一直以进程作为</a:t>
            </a:r>
            <a:r>
              <a:rPr kumimoji="0" lang="zh-CN" altLang="en-US" sz="2400" b="1" kern="0" dirty="0">
                <a:solidFill>
                  <a:srgbClr val="FFC000"/>
                </a:solidFill>
                <a:latin typeface="微软雅黑" panose="020B0503020204020204" pitchFamily="34" charset="-122"/>
                <a:ea typeface="微软雅黑" panose="020B0503020204020204" pitchFamily="34" charset="-122"/>
              </a:rPr>
              <a:t>拥有资源</a:t>
            </a:r>
            <a:r>
              <a:rPr kumimoji="0" lang="zh-CN" altLang="en-US" sz="2400" b="1" kern="0" dirty="0">
                <a:latin typeface="微软雅黑" panose="020B0503020204020204" pitchFamily="34" charset="-122"/>
                <a:ea typeface="微软雅黑" panose="020B0503020204020204" pitchFamily="34" charset="-122"/>
              </a:rPr>
              <a:t>和</a:t>
            </a:r>
            <a:r>
              <a:rPr kumimoji="0" lang="zh-CN" altLang="en-US" sz="2400" b="1" kern="0" dirty="0">
                <a:solidFill>
                  <a:srgbClr val="FFC000"/>
                </a:solidFill>
                <a:latin typeface="微软雅黑" panose="020B0503020204020204" pitchFamily="34" charset="-122"/>
                <a:ea typeface="微软雅黑" panose="020B0503020204020204" pitchFamily="34" charset="-122"/>
              </a:rPr>
              <a:t>独立运行</a:t>
            </a:r>
            <a:r>
              <a:rPr kumimoji="0" lang="zh-CN" altLang="en-US" sz="2400" b="1" kern="0" dirty="0">
                <a:latin typeface="微软雅黑" panose="020B0503020204020204" pitchFamily="34" charset="-122"/>
                <a:ea typeface="微软雅黑" panose="020B0503020204020204" pitchFamily="34" charset="-122"/>
              </a:rPr>
              <a:t>的基本单位。</a:t>
            </a:r>
          </a:p>
          <a:p>
            <a:pPr marL="457200" indent="-457200" eaLnBrk="1" hangingPunct="1">
              <a:lnSpc>
                <a:spcPct val="150000"/>
              </a:lnSpc>
              <a:buFont typeface="+mj-lt"/>
              <a:buAutoNum type="arabicPeriod"/>
            </a:pPr>
            <a:r>
              <a:rPr kumimoji="0" lang="en-US" altLang="zh-CN" sz="2400" b="1" kern="0" dirty="0">
                <a:latin typeface="微软雅黑" panose="020B0503020204020204" pitchFamily="34" charset="-122"/>
                <a:ea typeface="微软雅黑" panose="020B0503020204020204" pitchFamily="34" charset="-122"/>
              </a:rPr>
              <a:t>20</a:t>
            </a:r>
            <a:r>
              <a:rPr kumimoji="0" lang="zh-CN" altLang="en-US" sz="2400" b="1" kern="0" dirty="0">
                <a:latin typeface="微软雅黑" panose="020B0503020204020204" pitchFamily="34" charset="-122"/>
                <a:ea typeface="微软雅黑" panose="020B0503020204020204" pitchFamily="34" charset="-122"/>
              </a:rPr>
              <a:t>世纪</a:t>
            </a:r>
            <a:r>
              <a:rPr kumimoji="0" lang="en-US" altLang="zh-CN" sz="2400" b="1" kern="0" dirty="0">
                <a:latin typeface="微软雅黑" panose="020B0503020204020204" pitchFamily="34" charset="-122"/>
                <a:ea typeface="微软雅黑" panose="020B0503020204020204" pitchFamily="34" charset="-122"/>
              </a:rPr>
              <a:t>80</a:t>
            </a:r>
            <a:r>
              <a:rPr kumimoji="0" lang="zh-CN" altLang="en-US" sz="2400" b="1" kern="0" dirty="0">
                <a:latin typeface="微软雅黑" panose="020B0503020204020204" pitchFamily="34" charset="-122"/>
                <a:ea typeface="微软雅黑" panose="020B0503020204020204" pitchFamily="34" charset="-122"/>
              </a:rPr>
              <a:t>年代中期，</a:t>
            </a:r>
            <a:r>
              <a:rPr kumimoji="0" lang="zh-CN" altLang="en-US" sz="2400" b="1" kern="0" dirty="0">
                <a:solidFill>
                  <a:srgbClr val="FFC000"/>
                </a:solidFill>
                <a:latin typeface="微软雅黑" panose="020B0503020204020204" pitchFamily="34" charset="-122"/>
                <a:ea typeface="微软雅黑" panose="020B0503020204020204" pitchFamily="34" charset="-122"/>
              </a:rPr>
              <a:t>提出线程</a:t>
            </a:r>
            <a:r>
              <a:rPr kumimoji="0" lang="zh-CN" altLang="en-US" sz="2400" b="1" kern="0" dirty="0">
                <a:latin typeface="微软雅黑" panose="020B0503020204020204" pitchFamily="34" charset="-122"/>
                <a:ea typeface="微软雅黑" panose="020B0503020204020204" pitchFamily="34" charset="-122"/>
              </a:rPr>
              <a:t>（比进程更小的独立运行的基本单位），以</a:t>
            </a:r>
            <a:r>
              <a:rPr kumimoji="0" lang="zh-CN" altLang="en-US" sz="2400" b="1" kern="0" dirty="0">
                <a:solidFill>
                  <a:srgbClr val="FFC000"/>
                </a:solidFill>
                <a:latin typeface="微软雅黑" panose="020B0503020204020204" pitchFamily="34" charset="-122"/>
                <a:ea typeface="微软雅黑" panose="020B0503020204020204" pitchFamily="34" charset="-122"/>
              </a:rPr>
              <a:t>提高并发执行程度</a:t>
            </a:r>
            <a:r>
              <a:rPr kumimoji="0" lang="zh-CN" altLang="en-US" sz="2400" b="1" kern="0" dirty="0">
                <a:latin typeface="微软雅黑" panose="020B0503020204020204" pitchFamily="34" charset="-122"/>
                <a:ea typeface="微软雅黑" panose="020B0503020204020204" pitchFamily="34" charset="-122"/>
              </a:rPr>
              <a:t>。</a:t>
            </a:r>
          </a:p>
          <a:p>
            <a:pPr marL="457200" indent="-457200" eaLnBrk="1" hangingPunct="1">
              <a:lnSpc>
                <a:spcPct val="150000"/>
              </a:lnSpc>
              <a:buFont typeface="+mj-lt"/>
              <a:buAutoNum type="arabicPeriod"/>
            </a:pPr>
            <a:r>
              <a:rPr kumimoji="0" lang="en-US" altLang="zh-CN" sz="2400" b="1" kern="0" dirty="0">
                <a:latin typeface="微软雅黑" panose="020B0503020204020204" pitchFamily="34" charset="-122"/>
                <a:ea typeface="微软雅黑" panose="020B0503020204020204" pitchFamily="34" charset="-122"/>
              </a:rPr>
              <a:t>20</a:t>
            </a:r>
            <a:r>
              <a:rPr kumimoji="0" lang="zh-CN" altLang="en-US" sz="2400" b="1" kern="0" dirty="0">
                <a:latin typeface="微软雅黑" panose="020B0503020204020204" pitchFamily="34" charset="-122"/>
                <a:ea typeface="微软雅黑" panose="020B0503020204020204" pitchFamily="34" charset="-122"/>
              </a:rPr>
              <a:t>世纪</a:t>
            </a:r>
            <a:r>
              <a:rPr kumimoji="0" lang="en-US" altLang="zh-CN" sz="2400" b="1" kern="0" dirty="0">
                <a:latin typeface="微软雅黑" panose="020B0503020204020204" pitchFamily="34" charset="-122"/>
                <a:ea typeface="微软雅黑" panose="020B0503020204020204" pitchFamily="34" charset="-122"/>
              </a:rPr>
              <a:t>90</a:t>
            </a:r>
            <a:r>
              <a:rPr kumimoji="0" lang="zh-CN" altLang="en-US" sz="2400" b="1" kern="0" dirty="0">
                <a:latin typeface="微软雅黑" panose="020B0503020204020204" pitchFamily="34" charset="-122"/>
                <a:ea typeface="微软雅黑" panose="020B0503020204020204" pitchFamily="34" charset="-122"/>
              </a:rPr>
              <a:t>年代后，</a:t>
            </a:r>
            <a:r>
              <a:rPr kumimoji="0" lang="zh-CN" altLang="en-US" sz="2400" b="1" kern="0" dirty="0">
                <a:solidFill>
                  <a:srgbClr val="FFC000"/>
                </a:solidFill>
                <a:latin typeface="微软雅黑" panose="020B0503020204020204" pitchFamily="34" charset="-122"/>
                <a:ea typeface="微软雅黑" panose="020B0503020204020204" pitchFamily="34" charset="-122"/>
              </a:rPr>
              <a:t>多处理机系统</a:t>
            </a:r>
            <a:r>
              <a:rPr kumimoji="0" lang="zh-CN" altLang="en-US" sz="2400" b="1" kern="0" dirty="0">
                <a:latin typeface="微软雅黑" panose="020B0503020204020204" pitchFamily="34" charset="-122"/>
                <a:ea typeface="微软雅黑" panose="020B0503020204020204" pitchFamily="34" charset="-122"/>
              </a:rPr>
              <a:t>得到迅速发展，线程能比进程</a:t>
            </a:r>
            <a:r>
              <a:rPr kumimoji="0" lang="zh-CN" altLang="en-US" sz="2400" b="1" kern="0" dirty="0">
                <a:solidFill>
                  <a:srgbClr val="FFC000"/>
                </a:solidFill>
                <a:latin typeface="微软雅黑" panose="020B0503020204020204" pitchFamily="34" charset="-122"/>
                <a:ea typeface="微软雅黑" panose="020B0503020204020204" pitchFamily="34" charset="-122"/>
              </a:rPr>
              <a:t>更好</a:t>
            </a:r>
            <a:r>
              <a:rPr kumimoji="0" lang="zh-CN" altLang="en-US" sz="2400" b="1" kern="0" dirty="0">
                <a:latin typeface="微软雅黑" panose="020B0503020204020204" pitchFamily="34" charset="-122"/>
                <a:ea typeface="微软雅黑" panose="020B0503020204020204" pitchFamily="34" charset="-122"/>
              </a:rPr>
              <a:t>地提高程序的并行执行程度。</a:t>
            </a:r>
          </a:p>
          <a:p>
            <a:pPr marL="457200" indent="-457200" eaLnBrk="1" hangingPunct="1">
              <a:lnSpc>
                <a:spcPct val="150000"/>
              </a:lnSpc>
              <a:buFont typeface="+mj-lt"/>
              <a:buAutoNum type="arabicPeriod"/>
            </a:pPr>
            <a:r>
              <a:rPr kumimoji="1" lang="zh-CN" altLang="zh-CN" sz="2400" b="1" kern="0" dirty="0">
                <a:solidFill>
                  <a:srgbClr val="FFC000"/>
                </a:solidFill>
                <a:latin typeface="微软雅黑" panose="020B0503020204020204" pitchFamily="34" charset="-122"/>
                <a:ea typeface="微软雅黑" panose="020B0503020204020204" pitchFamily="34" charset="-122"/>
              </a:rPr>
              <a:t>对象、线程和进程三者构成</a:t>
            </a:r>
            <a:r>
              <a:rPr kumimoji="1" lang="en-US" altLang="zh-CN" sz="2400" b="1" kern="0" dirty="0">
                <a:solidFill>
                  <a:srgbClr val="FFC000"/>
                </a:solidFill>
                <a:latin typeface="微软雅黑" panose="020B0503020204020204" pitchFamily="34" charset="-122"/>
                <a:ea typeface="微软雅黑" panose="020B0503020204020204" pitchFamily="34" charset="-122"/>
              </a:rPr>
              <a:t>Windows NT </a:t>
            </a:r>
            <a:r>
              <a:rPr kumimoji="1" lang="zh-CN" altLang="zh-CN" sz="2400" b="1" kern="0" dirty="0">
                <a:solidFill>
                  <a:srgbClr val="FFC000"/>
                </a:solidFill>
                <a:latin typeface="微软雅黑" panose="020B0503020204020204" pitchFamily="34" charset="-122"/>
                <a:ea typeface="微软雅黑" panose="020B0503020204020204" pitchFamily="34" charset="-122"/>
              </a:rPr>
              <a:t>操作系统基本元成分。线</a:t>
            </a:r>
            <a:r>
              <a:rPr kumimoji="1" lang="zh-CN" altLang="en-US" sz="2400" b="1" kern="0" dirty="0">
                <a:solidFill>
                  <a:srgbClr val="FFC000"/>
                </a:solidFill>
                <a:latin typeface="微软雅黑" panose="020B0503020204020204" pitchFamily="34" charset="-122"/>
                <a:ea typeface="微软雅黑" panose="020B0503020204020204" pitchFamily="34" charset="-122"/>
              </a:rPr>
              <a:t>程</a:t>
            </a:r>
            <a:r>
              <a:rPr kumimoji="1" lang="zh-CN" altLang="zh-CN" sz="2400" b="1" kern="0" dirty="0">
                <a:solidFill>
                  <a:srgbClr val="FFC000"/>
                </a:solidFill>
                <a:latin typeface="微软雅黑" panose="020B0503020204020204" pitchFamily="34" charset="-122"/>
                <a:ea typeface="微软雅黑" panose="020B0503020204020204" pitchFamily="34" charset="-122"/>
              </a:rPr>
              <a:t>概念在微型机多任务系统中十分重要。</a:t>
            </a:r>
            <a:endParaRPr kumimoji="1" lang="zh-CN" altLang="en-US" sz="2400" b="1" kern="0" dirty="0">
              <a:solidFill>
                <a:srgbClr val="FFC000"/>
              </a:solidFill>
              <a:latin typeface="微软雅黑" panose="020B0503020204020204" pitchFamily="34" charset="-122"/>
              <a:ea typeface="微软雅黑" panose="020B0503020204020204" pitchFamily="34" charset="-122"/>
            </a:endParaRPr>
          </a:p>
          <a:p>
            <a:pPr eaLnBrk="1" hangingPunct="1">
              <a:lnSpc>
                <a:spcPct val="150000"/>
              </a:lnSpc>
            </a:pPr>
            <a:endParaRPr kumimoji="0" lang="zh-CN" altLang="en-US" sz="2000" kern="0" dirty="0">
              <a:solidFill>
                <a:srgbClr val="FFC000"/>
              </a:solidFill>
              <a:latin typeface="黑体" pitchFamily="2" charset="-122"/>
              <a:ea typeface="黑体" pitchFamily="2" charset="-122"/>
            </a:endParaRPr>
          </a:p>
          <a:p>
            <a:pPr eaLnBrk="1" hangingPunct="1">
              <a:lnSpc>
                <a:spcPct val="150000"/>
              </a:lnSpc>
            </a:pPr>
            <a:endParaRPr kumimoji="0" lang="zh-CN" altLang="en-US" sz="2000" kern="0" dirty="0">
              <a:latin typeface="黑体" pitchFamily="2" charset="-122"/>
              <a:ea typeface="黑体" pitchFamily="2" charset="-122"/>
            </a:endParaRPr>
          </a:p>
        </p:txBody>
      </p:sp>
    </p:spTree>
    <p:extLst>
      <p:ext uri="{BB962C8B-B14F-4D97-AF65-F5344CB8AC3E}">
        <p14:creationId xmlns:p14="http://schemas.microsoft.com/office/powerpoint/2010/main" val="206949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线程的基本概念</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4" name="Rectangle 2"/>
          <p:cNvSpPr txBox="1">
            <a:spLocks noRot="1" noChangeArrowheads="1"/>
          </p:cNvSpPr>
          <p:nvPr/>
        </p:nvSpPr>
        <p:spPr bwMode="auto">
          <a:xfrm>
            <a:off x="179512" y="836712"/>
            <a:ext cx="8540750" cy="11124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4400" b="0" i="0" u="none" strike="noStrike" kern="0" cap="none" spc="0" normalizeH="0" baseline="0" noProof="0" dirty="0">
                <a:ln>
                  <a:noFill/>
                </a:ln>
                <a:solidFill>
                  <a:schemeClr val="tx1"/>
                </a:solidFill>
                <a:effectLst/>
                <a:uLnTx/>
                <a:uFillTx/>
                <a:latin typeface="黑体" pitchFamily="2" charset="-122"/>
                <a:ea typeface="黑体" pitchFamily="2" charset="-122"/>
                <a:cs typeface="+mj-cs"/>
              </a:rPr>
              <a:t>线程的引入</a:t>
            </a:r>
          </a:p>
        </p:txBody>
      </p:sp>
      <p:sp>
        <p:nvSpPr>
          <p:cNvPr id="5" name="Rectangle 3"/>
          <p:cNvSpPr txBox="1">
            <a:spLocks noRot="1" noChangeArrowheads="1"/>
          </p:cNvSpPr>
          <p:nvPr/>
        </p:nvSpPr>
        <p:spPr bwMode="auto">
          <a:xfrm>
            <a:off x="179512" y="2420888"/>
            <a:ext cx="8540750" cy="27363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marL="342900" marR="0" lvl="0" indent="-342900" algn="l" defTabSz="914400" rtl="0" eaLnBrk="1" fontAlgn="base" latinLnBrk="0" hangingPunct="1">
              <a:lnSpc>
                <a:spcPct val="150000"/>
              </a:lnSpc>
              <a:spcBef>
                <a:spcPct val="0"/>
              </a:spcBef>
              <a:spcAft>
                <a:spcPct val="0"/>
              </a:spcAft>
              <a:buClr>
                <a:srgbClr val="0099FF"/>
              </a:buClr>
              <a:buSzPct val="80000"/>
              <a:buFont typeface="Wingdings 2" pitchFamily="18" charset="2"/>
              <a:buChar char="®"/>
              <a:tabLst/>
              <a:defRPr/>
            </a:pPr>
            <a:r>
              <a:rPr kumimoji="0" lang="zh-CN" altLang="en-US" sz="2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引入进程，是为了使多个程序能并发执行，以提高资源利用率和系统吞吐量；</a:t>
            </a:r>
            <a:endParaRPr kumimoji="0" lang="en-US" altLang="zh-CN" sz="2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base" latinLnBrk="0" hangingPunct="1">
              <a:lnSpc>
                <a:spcPct val="150000"/>
              </a:lnSpc>
              <a:spcBef>
                <a:spcPct val="0"/>
              </a:spcBef>
              <a:spcAft>
                <a:spcPct val="0"/>
              </a:spcAft>
              <a:buClr>
                <a:srgbClr val="0099FF"/>
              </a:buClr>
              <a:buSzPct val="80000"/>
              <a:buFont typeface="Wingdings 2" pitchFamily="18" charset="2"/>
              <a:buChar char="®"/>
              <a:tabLst/>
              <a:defRPr/>
            </a:pPr>
            <a:r>
              <a:rPr kumimoji="0" lang="zh-CN" altLang="en-US" sz="2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引入线程，是为了减少程序在并发执行时的时空开销，使</a:t>
            </a:r>
            <a:r>
              <a:rPr kumimoji="0" lang="en-US" altLang="zh-CN" sz="2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OS</a:t>
            </a:r>
            <a:r>
              <a:rPr kumimoji="0" lang="zh-CN" altLang="en-US" sz="2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有更好的并行性。</a:t>
            </a:r>
          </a:p>
        </p:txBody>
      </p:sp>
    </p:spTree>
    <p:extLst>
      <p:ext uri="{BB962C8B-B14F-4D97-AF65-F5344CB8AC3E}">
        <p14:creationId xmlns:p14="http://schemas.microsoft.com/office/powerpoint/2010/main" val="28417898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线程的基本概念</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4" name="Rectangle 2"/>
          <p:cNvSpPr txBox="1">
            <a:spLocks noRot="1" noChangeArrowheads="1"/>
          </p:cNvSpPr>
          <p:nvPr/>
        </p:nvSpPr>
        <p:spPr bwMode="auto">
          <a:xfrm>
            <a:off x="107504" y="836712"/>
            <a:ext cx="8540750" cy="11124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4400" b="0" i="0" u="none" strike="noStrike" kern="0" cap="none" spc="0" normalizeH="0" baseline="0" noProof="0" dirty="0">
                <a:ln>
                  <a:noFill/>
                </a:ln>
                <a:solidFill>
                  <a:schemeClr val="tx1"/>
                </a:solidFill>
                <a:effectLst/>
                <a:uLnTx/>
                <a:uFillTx/>
                <a:latin typeface="黑体" pitchFamily="2" charset="-122"/>
                <a:ea typeface="黑体" pitchFamily="2" charset="-122"/>
                <a:cs typeface="+mj-cs"/>
              </a:rPr>
              <a:t>线程的引入</a:t>
            </a:r>
          </a:p>
        </p:txBody>
      </p:sp>
      <p:sp>
        <p:nvSpPr>
          <p:cNvPr id="6" name="Rectangle 3"/>
          <p:cNvSpPr txBox="1">
            <a:spLocks noRot="1" noChangeArrowheads="1"/>
          </p:cNvSpPr>
          <p:nvPr/>
        </p:nvSpPr>
        <p:spPr bwMode="auto">
          <a:xfrm>
            <a:off x="251520" y="2106832"/>
            <a:ext cx="8540750"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eaLnBrk="1" hangingPunct="1">
              <a:lnSpc>
                <a:spcPct val="120000"/>
              </a:lnSpc>
            </a:pPr>
            <a:r>
              <a:rPr kumimoji="1" lang="zh-CN" altLang="en-US" sz="2000" b="1" kern="0" dirty="0">
                <a:latin typeface="微软雅黑" panose="020B0503020204020204" pitchFamily="34" charset="-122"/>
                <a:ea typeface="微软雅黑" panose="020B0503020204020204" pitchFamily="34" charset="-122"/>
              </a:rPr>
              <a:t>人在现实中分身是办不到的。但进程可以办到，办法就是线程。线程就是为了让进程同时干多件事情而发明的</a:t>
            </a:r>
            <a:r>
              <a:rPr kumimoji="1" lang="zh-CN" altLang="en-US" sz="2000" b="1" kern="0" dirty="0">
                <a:solidFill>
                  <a:srgbClr val="FF0000"/>
                </a:solidFill>
                <a:latin typeface="微软雅黑" panose="020B0503020204020204" pitchFamily="34" charset="-122"/>
                <a:ea typeface="微软雅黑" panose="020B0503020204020204" pitchFamily="34" charset="-122"/>
              </a:rPr>
              <a:t>分身术</a:t>
            </a:r>
            <a:endParaRPr kumimoji="1" lang="en-US" altLang="zh-CN" sz="2000" b="1" kern="0" dirty="0">
              <a:latin typeface="微软雅黑" panose="020B0503020204020204" pitchFamily="34" charset="-122"/>
              <a:ea typeface="微软雅黑" panose="020B0503020204020204" pitchFamily="34" charset="-122"/>
            </a:endParaRPr>
          </a:p>
          <a:p>
            <a:pPr>
              <a:lnSpc>
                <a:spcPct val="150000"/>
              </a:lnSpc>
            </a:pPr>
            <a:r>
              <a:rPr kumimoji="0" lang="zh-CN" altLang="en-US" sz="2000" b="1" kern="0" dirty="0">
                <a:latin typeface="微软雅黑" panose="020B0503020204020204" pitchFamily="34" charset="-122"/>
                <a:ea typeface="微软雅黑" panose="020B0503020204020204" pitchFamily="34" charset="-122"/>
              </a:rPr>
              <a:t>将进程分解为线程可以有效利用多处理器和多核计算机</a:t>
            </a:r>
            <a:endParaRPr kumimoji="0" lang="en-US" altLang="zh-CN" sz="2000" b="1" kern="0" dirty="0">
              <a:latin typeface="微软雅黑" panose="020B0503020204020204" pitchFamily="34" charset="-122"/>
              <a:ea typeface="微软雅黑" panose="020B0503020204020204" pitchFamily="34" charset="-122"/>
            </a:endParaRPr>
          </a:p>
          <a:p>
            <a:pPr>
              <a:lnSpc>
                <a:spcPct val="150000"/>
              </a:lnSpc>
            </a:pPr>
            <a:r>
              <a:rPr kumimoji="0" lang="zh-CN" altLang="en-US" sz="2000" b="1" kern="0" dirty="0">
                <a:latin typeface="微软雅黑" panose="020B0503020204020204" pitchFamily="34" charset="-122"/>
                <a:ea typeface="微软雅黑" panose="020B0503020204020204" pitchFamily="34" charset="-122"/>
              </a:rPr>
              <a:t>当使用</a:t>
            </a:r>
            <a:r>
              <a:rPr kumimoji="0" lang="en-US" altLang="zh-CN" sz="2000" b="1" kern="0" dirty="0">
                <a:latin typeface="微软雅黑" panose="020B0503020204020204" pitchFamily="34" charset="-122"/>
                <a:ea typeface="微软雅黑" panose="020B0503020204020204" pitchFamily="34" charset="-122"/>
              </a:rPr>
              <a:t>Microsoft word</a:t>
            </a:r>
            <a:r>
              <a:rPr kumimoji="0" lang="zh-CN" altLang="en-US" sz="2000" b="1" kern="0" dirty="0">
                <a:latin typeface="微软雅黑" panose="020B0503020204020204" pitchFamily="34" charset="-122"/>
                <a:ea typeface="微软雅黑" panose="020B0503020204020204" pitchFamily="34" charset="-122"/>
              </a:rPr>
              <a:t>时，实际上打开了多个线程。这些线程一个负责显示，一个接受输入，一个定时进行存盘。这些线程一起运转，让我们感觉到输入和屏幕显示同时发生，而不是键入字符，等待一会才看到屏幕显示。在我们不经意间，还自动存盘</a:t>
            </a:r>
            <a:endParaRPr kumimoji="0" lang="en-US" altLang="zh-CN" sz="2000" b="1" kern="0" dirty="0">
              <a:latin typeface="微软雅黑" panose="020B0503020204020204" pitchFamily="34" charset="-122"/>
              <a:ea typeface="微软雅黑" panose="020B0503020204020204" pitchFamily="34" charset="-122"/>
            </a:endParaRPr>
          </a:p>
          <a:p>
            <a:pPr>
              <a:lnSpc>
                <a:spcPct val="150000"/>
              </a:lnSpc>
            </a:pPr>
            <a:r>
              <a:rPr kumimoji="0" lang="zh-CN" altLang="en-US" sz="2000" b="1" kern="0" dirty="0">
                <a:latin typeface="微软雅黑" panose="020B0503020204020204" pitchFamily="34" charset="-122"/>
                <a:ea typeface="微软雅黑" panose="020B0503020204020204" pitchFamily="34" charset="-122"/>
              </a:rPr>
              <a:t>当然，这取决于系统当时的状况，有时我们会感觉存盘时，计算机接受输入的速度慢下来了，但在绝大多数情况下，一切还是令人满意的。</a:t>
            </a:r>
          </a:p>
          <a:p>
            <a:pPr eaLnBrk="1" hangingPunct="1">
              <a:lnSpc>
                <a:spcPct val="120000"/>
              </a:lnSpc>
            </a:pPr>
            <a:endParaRPr kumimoji="1" lang="zh-CN" altLang="en-US" sz="2000" kern="0" dirty="0">
              <a:latin typeface="黑体" pitchFamily="2" charset="-122"/>
              <a:ea typeface="黑体" pitchFamily="2" charset="-122"/>
            </a:endParaRPr>
          </a:p>
        </p:txBody>
      </p:sp>
    </p:spTree>
    <p:extLst>
      <p:ext uri="{BB962C8B-B14F-4D97-AF65-F5344CB8AC3E}">
        <p14:creationId xmlns:p14="http://schemas.microsoft.com/office/powerpoint/2010/main" val="142353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线程的基本概念</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4" name="Rectangle 2"/>
          <p:cNvSpPr txBox="1">
            <a:spLocks noRot="1" noChangeArrowheads="1"/>
          </p:cNvSpPr>
          <p:nvPr/>
        </p:nvSpPr>
        <p:spPr bwMode="auto">
          <a:xfrm>
            <a:off x="107504" y="836712"/>
            <a:ext cx="8540750" cy="11124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4400" b="0" i="0" u="none" strike="noStrike" kern="0" cap="none" spc="0" normalizeH="0" baseline="0" noProof="0" dirty="0">
                <a:ln>
                  <a:noFill/>
                </a:ln>
                <a:solidFill>
                  <a:schemeClr val="tx1"/>
                </a:solidFill>
                <a:effectLst/>
                <a:uLnTx/>
                <a:uFillTx/>
                <a:latin typeface="黑体" pitchFamily="2" charset="-122"/>
                <a:ea typeface="黑体" pitchFamily="2" charset="-122"/>
                <a:cs typeface="+mj-cs"/>
              </a:rPr>
              <a:t>线程的引入</a:t>
            </a:r>
          </a:p>
        </p:txBody>
      </p:sp>
      <p:sp>
        <p:nvSpPr>
          <p:cNvPr id="5" name="Rectangle 3"/>
          <p:cNvSpPr txBox="1">
            <a:spLocks noRot="1" noChangeArrowheads="1"/>
          </p:cNvSpPr>
          <p:nvPr/>
        </p:nvSpPr>
        <p:spPr bwMode="auto">
          <a:xfrm>
            <a:off x="755576" y="2327924"/>
            <a:ext cx="7754962" cy="34053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eaLnBrk="1" hangingPunct="1">
              <a:lnSpc>
                <a:spcPct val="150000"/>
              </a:lnSpc>
              <a:buFont typeface="Wingdings 2" pitchFamily="18" charset="2"/>
              <a:buNone/>
            </a:pPr>
            <a:r>
              <a:rPr kumimoji="1" lang="en-US" altLang="zh-CN" sz="2400" b="1" kern="0" dirty="0">
                <a:latin typeface="微软雅黑" panose="020B0503020204020204" pitchFamily="34" charset="-122"/>
                <a:ea typeface="微软雅黑" panose="020B0503020204020204" pitchFamily="34" charset="-122"/>
              </a:rPr>
              <a:t>1</a:t>
            </a:r>
            <a:r>
              <a:rPr kumimoji="1" lang="zh-CN" altLang="en-US" sz="2400" b="1" kern="0" dirty="0">
                <a:latin typeface="微软雅黑" panose="020B0503020204020204" pitchFamily="34" charset="-122"/>
                <a:ea typeface="微软雅黑" panose="020B0503020204020204" pitchFamily="34" charset="-122"/>
              </a:rPr>
              <a:t>、进程的两个基本属性</a:t>
            </a:r>
            <a:endParaRPr kumimoji="1" lang="en-US" altLang="zh-CN" sz="2400" b="1" kern="0" dirty="0">
              <a:latin typeface="微软雅黑" panose="020B0503020204020204" pitchFamily="34" charset="-122"/>
              <a:ea typeface="微软雅黑" panose="020B0503020204020204" pitchFamily="34" charset="-122"/>
            </a:endParaRPr>
          </a:p>
          <a:p>
            <a:pPr lvl="1" eaLnBrk="1" hangingPunct="1">
              <a:lnSpc>
                <a:spcPct val="150000"/>
              </a:lnSpc>
              <a:buFont typeface="Wingdings" pitchFamily="2" charset="2"/>
              <a:buNone/>
            </a:pPr>
            <a:r>
              <a:rPr kumimoji="1" lang="en-US" altLang="zh-CN" sz="2000" b="1" kern="0" dirty="0">
                <a:latin typeface="微软雅黑" panose="020B0503020204020204" pitchFamily="34" charset="-122"/>
                <a:ea typeface="微软雅黑" panose="020B0503020204020204" pitchFamily="34" charset="-122"/>
              </a:rPr>
              <a:t>1</a:t>
            </a:r>
            <a:r>
              <a:rPr kumimoji="1" lang="zh-CN" altLang="en-US" sz="2000" b="1" kern="0" dirty="0">
                <a:latin typeface="微软雅黑" panose="020B0503020204020204" pitchFamily="34" charset="-122"/>
                <a:ea typeface="微软雅黑" panose="020B0503020204020204" pitchFamily="34" charset="-122"/>
              </a:rPr>
              <a:t>）</a:t>
            </a:r>
            <a:r>
              <a:rPr kumimoji="1" lang="zh-CN" altLang="en-US" sz="2400" b="1" kern="0" dirty="0">
                <a:solidFill>
                  <a:srgbClr val="C00000"/>
                </a:solidFill>
                <a:latin typeface="微软雅黑" panose="020B0503020204020204" pitchFamily="34" charset="-122"/>
                <a:ea typeface="微软雅黑" panose="020B0503020204020204" pitchFamily="34" charset="-122"/>
              </a:rPr>
              <a:t>拥有资源</a:t>
            </a:r>
            <a:r>
              <a:rPr kumimoji="1" lang="zh-CN" altLang="en-US" sz="2400" b="1" kern="0" dirty="0">
                <a:latin typeface="微软雅黑" panose="020B0503020204020204" pitchFamily="34" charset="-122"/>
                <a:ea typeface="微软雅黑" panose="020B0503020204020204" pitchFamily="34" charset="-122"/>
              </a:rPr>
              <a:t>的独立单位；</a:t>
            </a:r>
            <a:endParaRPr kumimoji="1" lang="en-US" altLang="zh-CN" sz="2400" b="1" kern="0" dirty="0">
              <a:latin typeface="微软雅黑" panose="020B0503020204020204" pitchFamily="34" charset="-122"/>
              <a:ea typeface="微软雅黑" panose="020B0503020204020204" pitchFamily="34" charset="-122"/>
            </a:endParaRPr>
          </a:p>
          <a:p>
            <a:pPr lvl="1" eaLnBrk="1" hangingPunct="1">
              <a:lnSpc>
                <a:spcPct val="150000"/>
              </a:lnSpc>
              <a:buFont typeface="Wingdings" pitchFamily="2" charset="2"/>
              <a:buNone/>
            </a:pPr>
            <a:r>
              <a:rPr kumimoji="1" lang="en-US" altLang="zh-CN" sz="2400" b="1" kern="0" dirty="0">
                <a:latin typeface="微软雅黑" panose="020B0503020204020204" pitchFamily="34" charset="-122"/>
                <a:ea typeface="微软雅黑" panose="020B0503020204020204" pitchFamily="34" charset="-122"/>
              </a:rPr>
              <a:t>2)</a:t>
            </a:r>
            <a:r>
              <a:rPr kumimoji="1" lang="zh-CN" altLang="en-US" sz="2400" b="1" kern="0" dirty="0">
                <a:solidFill>
                  <a:srgbClr val="FF0000"/>
                </a:solidFill>
                <a:latin typeface="微软雅黑" panose="020B0503020204020204" pitchFamily="34" charset="-122"/>
                <a:ea typeface="微软雅黑" panose="020B0503020204020204" pitchFamily="34" charset="-122"/>
              </a:rPr>
              <a:t>可独立调度和分派</a:t>
            </a:r>
            <a:r>
              <a:rPr kumimoji="1" lang="zh-CN" altLang="en-US" sz="2400" b="1" kern="0" dirty="0">
                <a:latin typeface="微软雅黑" panose="020B0503020204020204" pitchFamily="34" charset="-122"/>
                <a:ea typeface="微软雅黑" panose="020B0503020204020204" pitchFamily="34" charset="-122"/>
              </a:rPr>
              <a:t>的基本单位</a:t>
            </a:r>
            <a:endParaRPr kumimoji="1" lang="en-US" altLang="zh-CN" sz="2400" b="1" kern="0" dirty="0">
              <a:latin typeface="微软雅黑" panose="020B0503020204020204" pitchFamily="34" charset="-122"/>
              <a:ea typeface="微软雅黑" panose="020B0503020204020204" pitchFamily="34" charset="-122"/>
            </a:endParaRPr>
          </a:p>
          <a:p>
            <a:pPr lvl="1" eaLnBrk="1" hangingPunct="1">
              <a:lnSpc>
                <a:spcPct val="150000"/>
              </a:lnSpc>
              <a:buFont typeface="Wingdings" pitchFamily="2" charset="2"/>
              <a:buNone/>
            </a:pPr>
            <a:endParaRPr kumimoji="1" lang="en-US" altLang="zh-CN" sz="2400" b="1" kern="0" dirty="0">
              <a:latin typeface="微软雅黑" panose="020B0503020204020204" pitchFamily="34" charset="-122"/>
              <a:ea typeface="微软雅黑" panose="020B0503020204020204" pitchFamily="34" charset="-122"/>
            </a:endParaRPr>
          </a:p>
          <a:p>
            <a:pPr lvl="1" eaLnBrk="1" hangingPunct="1">
              <a:lnSpc>
                <a:spcPct val="150000"/>
              </a:lnSpc>
              <a:buFont typeface="Wingdings" pitchFamily="2" charset="2"/>
              <a:buNone/>
            </a:pPr>
            <a:r>
              <a:rPr kumimoji="1" lang="zh-CN" altLang="en-US" sz="2400" b="1" kern="0" dirty="0">
                <a:latin typeface="微软雅黑" panose="020B0503020204020204" pitchFamily="34" charset="-122"/>
                <a:ea typeface="微软雅黑" panose="020B0503020204020204" pitchFamily="34" charset="-122"/>
              </a:rPr>
              <a:t>独立运行的基本单位，并发执行的基础</a:t>
            </a:r>
          </a:p>
        </p:txBody>
      </p:sp>
    </p:spTree>
    <p:extLst>
      <p:ext uri="{BB962C8B-B14F-4D97-AF65-F5344CB8AC3E}">
        <p14:creationId xmlns:p14="http://schemas.microsoft.com/office/powerpoint/2010/main" val="60636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线程的基本概念</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4" name="Rectangle 2"/>
          <p:cNvSpPr txBox="1">
            <a:spLocks noRot="1" noChangeArrowheads="1"/>
          </p:cNvSpPr>
          <p:nvPr/>
        </p:nvSpPr>
        <p:spPr bwMode="auto">
          <a:xfrm>
            <a:off x="107504" y="836712"/>
            <a:ext cx="8540750" cy="11124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4400" b="0" i="0" u="none" strike="noStrike" kern="0" cap="none" spc="0" normalizeH="0" baseline="0" noProof="0" dirty="0">
                <a:ln>
                  <a:noFill/>
                </a:ln>
                <a:solidFill>
                  <a:schemeClr val="tx1"/>
                </a:solidFill>
                <a:effectLst/>
                <a:uLnTx/>
                <a:uFillTx/>
                <a:latin typeface="黑体" pitchFamily="2" charset="-122"/>
                <a:ea typeface="黑体" pitchFamily="2" charset="-122"/>
                <a:cs typeface="+mj-cs"/>
              </a:rPr>
              <a:t>线程的引入</a:t>
            </a:r>
          </a:p>
        </p:txBody>
      </p:sp>
      <p:sp>
        <p:nvSpPr>
          <p:cNvPr id="5" name="Rectangle 3"/>
          <p:cNvSpPr txBox="1">
            <a:spLocks noRot="1" noChangeArrowheads="1"/>
          </p:cNvSpPr>
          <p:nvPr/>
        </p:nvSpPr>
        <p:spPr bwMode="auto">
          <a:xfrm>
            <a:off x="467544" y="1949178"/>
            <a:ext cx="8286808"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eaLnBrk="1" hangingPunct="1">
              <a:lnSpc>
                <a:spcPct val="150000"/>
              </a:lnSpc>
              <a:buFont typeface="Wingdings 2" pitchFamily="18" charset="2"/>
              <a:buNone/>
            </a:pPr>
            <a:r>
              <a:rPr kumimoji="1" lang="en-US" altLang="zh-CN" sz="2400" b="1" kern="0" dirty="0">
                <a:latin typeface="微软雅黑" panose="020B0503020204020204" pitchFamily="34" charset="-122"/>
                <a:ea typeface="微软雅黑" panose="020B0503020204020204" pitchFamily="34" charset="-122"/>
              </a:rPr>
              <a:t>2</a:t>
            </a:r>
            <a:r>
              <a:rPr kumimoji="1" lang="zh-CN" altLang="en-US" sz="2400" b="1" kern="0" dirty="0">
                <a:latin typeface="微软雅黑" panose="020B0503020204020204" pitchFamily="34" charset="-122"/>
                <a:ea typeface="微软雅黑" panose="020B0503020204020204" pitchFamily="34" charset="-122"/>
              </a:rPr>
              <a:t>、程序并发执性的时空开销</a:t>
            </a:r>
            <a:endParaRPr kumimoji="1" lang="en-US" altLang="zh-CN" sz="2400" b="1" kern="0" dirty="0">
              <a:latin typeface="微软雅黑" panose="020B0503020204020204" pitchFamily="34" charset="-122"/>
              <a:ea typeface="微软雅黑" panose="020B0503020204020204" pitchFamily="34" charset="-122"/>
            </a:endParaRPr>
          </a:p>
          <a:p>
            <a:pPr eaLnBrk="1" hangingPunct="1">
              <a:lnSpc>
                <a:spcPct val="150000"/>
              </a:lnSpc>
            </a:pPr>
            <a:r>
              <a:rPr kumimoji="1" lang="zh-CN" altLang="en-US" sz="2400" b="1" kern="0" dirty="0">
                <a:latin typeface="微软雅黑" panose="020B0503020204020204" pitchFamily="34" charset="-122"/>
                <a:ea typeface="微软雅黑" panose="020B0503020204020204" pitchFamily="34" charset="-122"/>
              </a:rPr>
              <a:t>为使程序能并发执行，系统还必须进行以下的一系列操作</a:t>
            </a:r>
            <a:endParaRPr kumimoji="1" lang="en-US" altLang="zh-CN" sz="2400" b="1" kern="0" dirty="0">
              <a:latin typeface="微软雅黑" panose="020B0503020204020204" pitchFamily="34" charset="-122"/>
              <a:ea typeface="微软雅黑" panose="020B0503020204020204" pitchFamily="34" charset="-122"/>
            </a:endParaRPr>
          </a:p>
          <a:p>
            <a:pPr lvl="2" eaLnBrk="1" hangingPunct="1">
              <a:lnSpc>
                <a:spcPct val="150000"/>
              </a:lnSpc>
              <a:buFont typeface="Wingdings 2" pitchFamily="18" charset="2"/>
              <a:buNone/>
            </a:pPr>
            <a:r>
              <a:rPr kumimoji="1" lang="en-US" altLang="zh-CN" b="1" kern="0" dirty="0">
                <a:latin typeface="微软雅黑" panose="020B0503020204020204" pitchFamily="34" charset="-122"/>
                <a:ea typeface="微软雅黑" panose="020B0503020204020204" pitchFamily="34" charset="-122"/>
              </a:rPr>
              <a:t>1)</a:t>
            </a:r>
            <a:r>
              <a:rPr kumimoji="1" lang="zh-CN" altLang="en-US" b="1" kern="0" dirty="0">
                <a:latin typeface="微软雅黑" panose="020B0503020204020204" pitchFamily="34" charset="-122"/>
                <a:ea typeface="微软雅黑" panose="020B0503020204020204" pitchFamily="34" charset="-122"/>
              </a:rPr>
              <a:t>创建进程 </a:t>
            </a:r>
            <a:endParaRPr kumimoji="1" lang="en-US" altLang="zh-CN" b="1" kern="0" dirty="0">
              <a:latin typeface="微软雅黑" panose="020B0503020204020204" pitchFamily="34" charset="-122"/>
              <a:ea typeface="微软雅黑" panose="020B0503020204020204" pitchFamily="34" charset="-122"/>
            </a:endParaRPr>
          </a:p>
          <a:p>
            <a:pPr lvl="2" eaLnBrk="1" hangingPunct="1">
              <a:lnSpc>
                <a:spcPct val="150000"/>
              </a:lnSpc>
              <a:buFont typeface="Wingdings 2" pitchFamily="18" charset="2"/>
              <a:buNone/>
            </a:pPr>
            <a:r>
              <a:rPr kumimoji="1" lang="en-US" altLang="zh-CN" b="1" kern="0" dirty="0">
                <a:latin typeface="微软雅黑" panose="020B0503020204020204" pitchFamily="34" charset="-122"/>
                <a:ea typeface="微软雅黑" panose="020B0503020204020204" pitchFamily="34" charset="-122"/>
              </a:rPr>
              <a:t>2)</a:t>
            </a:r>
            <a:r>
              <a:rPr kumimoji="1" lang="zh-CN" altLang="en-US" b="1" kern="0" dirty="0">
                <a:latin typeface="微软雅黑" panose="020B0503020204020204" pitchFamily="34" charset="-122"/>
                <a:ea typeface="微软雅黑" panose="020B0503020204020204" pitchFamily="34" charset="-122"/>
              </a:rPr>
              <a:t>撤消进程 </a:t>
            </a:r>
            <a:endParaRPr kumimoji="1" lang="en-US" altLang="zh-CN" b="1" kern="0" dirty="0">
              <a:latin typeface="微软雅黑" panose="020B0503020204020204" pitchFamily="34" charset="-122"/>
              <a:ea typeface="微软雅黑" panose="020B0503020204020204" pitchFamily="34" charset="-122"/>
            </a:endParaRPr>
          </a:p>
          <a:p>
            <a:pPr lvl="2" eaLnBrk="1" hangingPunct="1">
              <a:lnSpc>
                <a:spcPct val="150000"/>
              </a:lnSpc>
              <a:buFont typeface="Wingdings 2" pitchFamily="18" charset="2"/>
              <a:buNone/>
            </a:pPr>
            <a:r>
              <a:rPr kumimoji="1" lang="en-US" altLang="zh-CN" b="1" kern="0" dirty="0">
                <a:latin typeface="微软雅黑" panose="020B0503020204020204" pitchFamily="34" charset="-122"/>
                <a:ea typeface="微软雅黑" panose="020B0503020204020204" pitchFamily="34" charset="-122"/>
              </a:rPr>
              <a:t>3)</a:t>
            </a:r>
            <a:r>
              <a:rPr kumimoji="1" lang="zh-CN" altLang="en-US" b="1" kern="0" dirty="0">
                <a:latin typeface="微软雅黑" panose="020B0503020204020204" pitchFamily="34" charset="-122"/>
                <a:ea typeface="微软雅黑" panose="020B0503020204020204" pitchFamily="34" charset="-122"/>
              </a:rPr>
              <a:t>进程切换</a:t>
            </a:r>
            <a:endParaRPr kumimoji="1" lang="en-US" altLang="zh-CN" sz="1600" b="1" kern="0" dirty="0">
              <a:latin typeface="微软雅黑" panose="020B0503020204020204" pitchFamily="34" charset="-122"/>
              <a:ea typeface="微软雅黑" panose="020B0503020204020204" pitchFamily="34" charset="-122"/>
            </a:endParaRPr>
          </a:p>
          <a:p>
            <a:pPr eaLnBrk="1" hangingPunct="1">
              <a:lnSpc>
                <a:spcPct val="150000"/>
              </a:lnSpc>
            </a:pPr>
            <a:r>
              <a:rPr kumimoji="1" lang="zh-CN" altLang="en-US" sz="2400" b="1" kern="0" dirty="0">
                <a:solidFill>
                  <a:srgbClr val="FF0000"/>
                </a:solidFill>
                <a:latin typeface="微软雅黑" panose="020B0503020204020204" pitchFamily="34" charset="-122"/>
                <a:ea typeface="微软雅黑" panose="020B0503020204020204" pitchFamily="34" charset="-122"/>
              </a:rPr>
              <a:t>时空开销较大，</a:t>
            </a:r>
            <a:r>
              <a:rPr kumimoji="1" lang="zh-CN" altLang="en-US" sz="2400" b="1" kern="0" dirty="0">
                <a:latin typeface="微软雅黑" panose="020B0503020204020204" pitchFamily="34" charset="-122"/>
                <a:ea typeface="微软雅黑" panose="020B0503020204020204" pitchFamily="34" charset="-122"/>
              </a:rPr>
              <a:t>进程数不宜过多，切换频率不宜过高，限制了</a:t>
            </a:r>
            <a:r>
              <a:rPr kumimoji="1" lang="zh-CN" altLang="en-US" sz="2400" b="1" kern="0" dirty="0">
                <a:solidFill>
                  <a:srgbClr val="FF0000"/>
                </a:solidFill>
                <a:latin typeface="微软雅黑" panose="020B0503020204020204" pitchFamily="34" charset="-122"/>
                <a:ea typeface="微软雅黑" panose="020B0503020204020204" pitchFamily="34" charset="-122"/>
              </a:rPr>
              <a:t>并发程度</a:t>
            </a:r>
            <a:endParaRPr kumimoji="1" lang="zh-CN" altLang="en-US" sz="2400" b="1"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833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线程的基本概念</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4" name="Rectangle 2"/>
          <p:cNvSpPr txBox="1">
            <a:spLocks noRot="1" noChangeArrowheads="1"/>
          </p:cNvSpPr>
          <p:nvPr/>
        </p:nvSpPr>
        <p:spPr bwMode="auto">
          <a:xfrm>
            <a:off x="107504" y="836712"/>
            <a:ext cx="8540750" cy="11124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4400" b="0" i="0" u="none" strike="noStrike" kern="0" cap="none" spc="0" normalizeH="0" baseline="0" noProof="0" dirty="0">
                <a:ln>
                  <a:noFill/>
                </a:ln>
                <a:solidFill>
                  <a:schemeClr val="tx1"/>
                </a:solidFill>
                <a:effectLst/>
                <a:uLnTx/>
                <a:uFillTx/>
                <a:latin typeface="黑体" pitchFamily="2" charset="-122"/>
                <a:ea typeface="黑体" pitchFamily="2" charset="-122"/>
                <a:cs typeface="+mj-cs"/>
              </a:rPr>
              <a:t>线程的引入</a:t>
            </a:r>
          </a:p>
        </p:txBody>
      </p:sp>
      <p:sp>
        <p:nvSpPr>
          <p:cNvPr id="6" name="内容占位符 2"/>
          <p:cNvSpPr txBox="1">
            <a:spLocks/>
          </p:cNvSpPr>
          <p:nvPr/>
        </p:nvSpPr>
        <p:spPr bwMode="auto">
          <a:xfrm>
            <a:off x="640060" y="2276872"/>
            <a:ext cx="7143800" cy="424181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marL="0" indent="0">
              <a:lnSpc>
                <a:spcPct val="150000"/>
              </a:lnSpc>
              <a:buNone/>
            </a:pP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、线程</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作为调度和分派的基本单位</a:t>
            </a:r>
            <a:endParaRPr kumimoji="0" lang="en-US" altLang="zh-CN" sz="2400" b="1" kern="0" dirty="0">
              <a:latin typeface="微软雅黑" panose="020B0503020204020204" pitchFamily="34" charset="-122"/>
              <a:ea typeface="微软雅黑" panose="020B0503020204020204" pitchFamily="34" charset="-122"/>
            </a:endParaRPr>
          </a:p>
          <a:p>
            <a:pPr>
              <a:lnSpc>
                <a:spcPct val="150000"/>
              </a:lnSpc>
            </a:pPr>
            <a:r>
              <a:rPr kumimoji="0" lang="zh-CN" altLang="en-US" sz="2400" b="1" kern="0" dirty="0">
                <a:latin typeface="微软雅黑" panose="020B0503020204020204" pitchFamily="34" charset="-122"/>
                <a:ea typeface="微软雅黑" panose="020B0503020204020204" pitchFamily="34" charset="-122"/>
              </a:rPr>
              <a:t>使多个程序并发运行的同时，尽量减少系统的开销，是</a:t>
            </a:r>
            <a:r>
              <a:rPr kumimoji="0" lang="en-US" altLang="zh-CN" sz="2400" b="1" kern="0" dirty="0">
                <a:latin typeface="微软雅黑" panose="020B0503020204020204" pitchFamily="34" charset="-122"/>
                <a:ea typeface="微软雅黑" panose="020B0503020204020204" pitchFamily="34" charset="-122"/>
              </a:rPr>
              <a:t>OS</a:t>
            </a:r>
            <a:r>
              <a:rPr kumimoji="0" lang="zh-CN" altLang="en-US" sz="2400" b="1" kern="0" dirty="0">
                <a:latin typeface="微软雅黑" panose="020B0503020204020204" pitchFamily="34" charset="-122"/>
                <a:ea typeface="微软雅黑" panose="020B0503020204020204" pitchFamily="34" charset="-122"/>
              </a:rPr>
              <a:t>追求的目标</a:t>
            </a:r>
            <a:endParaRPr kumimoji="0" lang="en-US" altLang="zh-CN" sz="2400" b="1" kern="0" dirty="0">
              <a:latin typeface="微软雅黑" panose="020B0503020204020204" pitchFamily="34" charset="-122"/>
              <a:ea typeface="微软雅黑" panose="020B0503020204020204" pitchFamily="34" charset="-122"/>
            </a:endParaRPr>
          </a:p>
          <a:p>
            <a:pPr>
              <a:lnSpc>
                <a:spcPct val="150000"/>
              </a:lnSpc>
            </a:pPr>
            <a:r>
              <a:rPr kumimoji="0" lang="zh-CN" altLang="en-US" sz="2400" b="1" kern="0" dirty="0">
                <a:latin typeface="微软雅黑" panose="020B0503020204020204" pitchFamily="34" charset="-122"/>
                <a:ea typeface="微软雅黑" panose="020B0503020204020204" pitchFamily="34" charset="-122"/>
              </a:rPr>
              <a:t>将进程的两个属性分开，不把调度的基本单位同时作为拥有资源的基本单位</a:t>
            </a:r>
            <a:endParaRPr kumimoji="0" lang="en-US" altLang="zh-CN" sz="2400" b="1" kern="0" dirty="0">
              <a:latin typeface="微软雅黑" panose="020B0503020204020204" pitchFamily="34" charset="-122"/>
              <a:ea typeface="微软雅黑" panose="020B0503020204020204" pitchFamily="34" charset="-122"/>
            </a:endParaRPr>
          </a:p>
          <a:p>
            <a:pPr>
              <a:lnSpc>
                <a:spcPct val="150000"/>
              </a:lnSpc>
            </a:pPr>
            <a:r>
              <a:rPr kumimoji="0" lang="zh-CN" altLang="en-US" sz="2400" b="1" kern="0" dirty="0">
                <a:latin typeface="微软雅黑" panose="020B0503020204020204" pitchFamily="34" charset="-122"/>
                <a:ea typeface="微软雅黑" panose="020B0503020204020204" pitchFamily="34" charset="-122"/>
              </a:rPr>
              <a:t>形成了线程的概念</a:t>
            </a:r>
          </a:p>
        </p:txBody>
      </p:sp>
    </p:spTree>
    <p:extLst>
      <p:ext uri="{BB962C8B-B14F-4D97-AF65-F5344CB8AC3E}">
        <p14:creationId xmlns:p14="http://schemas.microsoft.com/office/powerpoint/2010/main" val="1639206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a:t>
            </a: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99118" y="1966281"/>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5904656"/>
          </a:xfrm>
          <a:prstGeom prst="wedgeRectCallout">
            <a:avLst>
              <a:gd name="adj1" fmla="val -57762"/>
              <a:gd name="adj2" fmla="val -26707"/>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457200" algn="l">
              <a:lnSpc>
                <a:spcPct val="150000"/>
              </a:lnSpc>
              <a:spcBef>
                <a:spcPct val="20000"/>
              </a:spcBef>
              <a:buFont typeface="+mj-lt"/>
              <a:buAutoNum type="arabicPeriod"/>
              <a:defRPr/>
            </a:pPr>
            <a:r>
              <a:rPr kumimoji="0" lang="zh-CN" altLang="en-US" sz="2000" b="1" dirty="0">
                <a:solidFill>
                  <a:schemeClr val="tx1"/>
                </a:solidFill>
                <a:latin typeface="微软雅黑" panose="020B0503020204020204" pitchFamily="34" charset="-122"/>
                <a:ea typeface="微软雅黑" panose="020B0503020204020204" pitchFamily="34" charset="-122"/>
              </a:rPr>
              <a:t>现在假设科学家的儿子哭着跑了进来，说他被一只蜜蜂螫了。科学家就记录下他照着食谱做到哪儿了</a:t>
            </a:r>
            <a:r>
              <a:rPr kumimoji="0" lang="en-US" altLang="zh-CN" sz="2000" b="1" dirty="0">
                <a:solidFill>
                  <a:schemeClr val="tx1"/>
                </a:solidFill>
                <a:latin typeface="微软雅黑" panose="020B0503020204020204" pitchFamily="34" charset="-122"/>
                <a:ea typeface="微软雅黑" panose="020B0503020204020204" pitchFamily="34" charset="-122"/>
              </a:rPr>
              <a:t>(</a:t>
            </a:r>
            <a:r>
              <a:rPr kumimoji="0" lang="zh-CN" altLang="en-US" sz="2000" b="1" dirty="0">
                <a:solidFill>
                  <a:schemeClr val="tx1"/>
                </a:solidFill>
                <a:latin typeface="微软雅黑" panose="020B0503020204020204" pitchFamily="34" charset="-122"/>
                <a:ea typeface="微软雅黑" panose="020B0503020204020204" pitchFamily="34" charset="-122"/>
              </a:rPr>
              <a:t>保存进程的当前状态</a:t>
            </a:r>
            <a:r>
              <a:rPr kumimoji="0" lang="en-US" altLang="zh-CN" sz="2000" b="1" dirty="0">
                <a:solidFill>
                  <a:schemeClr val="tx1"/>
                </a:solidFill>
                <a:latin typeface="微软雅黑" panose="020B0503020204020204" pitchFamily="34" charset="-122"/>
                <a:ea typeface="微软雅黑" panose="020B0503020204020204" pitchFamily="34" charset="-122"/>
              </a:rPr>
              <a:t>)</a:t>
            </a:r>
            <a:r>
              <a:rPr kumimoji="0" lang="zh-CN" altLang="en-US" sz="2000" b="1" dirty="0">
                <a:solidFill>
                  <a:schemeClr val="tx1"/>
                </a:solidFill>
                <a:latin typeface="微软雅黑" panose="020B0503020204020204" pitchFamily="34" charset="-122"/>
                <a:ea typeface="微软雅黑" panose="020B0503020204020204" pitchFamily="34" charset="-122"/>
              </a:rPr>
              <a:t>，然后拿出一本急救手册，按照其中的指示处理螫伤。</a:t>
            </a:r>
            <a:endParaRPr kumimoji="0" lang="en-US" altLang="zh-CN" sz="2000" b="1" dirty="0">
              <a:solidFill>
                <a:schemeClr val="tx1"/>
              </a:solidFill>
              <a:latin typeface="微软雅黑" panose="020B0503020204020204" pitchFamily="34" charset="-122"/>
              <a:ea typeface="微软雅黑" panose="020B0503020204020204" pitchFamily="34" charset="-122"/>
            </a:endParaRPr>
          </a:p>
          <a:p>
            <a:pPr marL="457200" lvl="0" indent="-457200" algn="l">
              <a:lnSpc>
                <a:spcPct val="150000"/>
              </a:lnSpc>
              <a:spcBef>
                <a:spcPct val="20000"/>
              </a:spcBef>
              <a:buFont typeface="+mj-lt"/>
              <a:buAutoNum type="arabicPeriod"/>
              <a:defRPr/>
            </a:pPr>
            <a:r>
              <a:rPr kumimoji="0" lang="zh-CN" altLang="en-US" sz="2000" b="1" dirty="0">
                <a:solidFill>
                  <a:schemeClr val="tx1"/>
                </a:solidFill>
                <a:latin typeface="微软雅黑" panose="020B0503020204020204" pitchFamily="34" charset="-122"/>
                <a:ea typeface="微软雅黑" panose="020B0503020204020204" pitchFamily="34" charset="-122"/>
              </a:rPr>
              <a:t>这里，我们看到</a:t>
            </a:r>
            <a:r>
              <a:rPr kumimoji="0" lang="zh-CN" altLang="en-US" sz="2000" b="1" dirty="0">
                <a:solidFill>
                  <a:srgbClr val="FF0000"/>
                </a:solidFill>
                <a:latin typeface="微软雅黑" panose="020B0503020204020204" pitchFamily="34" charset="-122"/>
                <a:ea typeface="微软雅黑" panose="020B0503020204020204" pitchFamily="34" charset="-122"/>
              </a:rPr>
              <a:t>处理机从一个进程</a:t>
            </a:r>
            <a:r>
              <a:rPr kumimoji="0" lang="en-US" altLang="zh-CN" sz="2000" b="1" dirty="0">
                <a:solidFill>
                  <a:schemeClr val="tx1"/>
                </a:solidFill>
                <a:latin typeface="微软雅黑" panose="020B0503020204020204" pitchFamily="34" charset="-122"/>
                <a:ea typeface="微软雅黑" panose="020B0503020204020204" pitchFamily="34" charset="-122"/>
              </a:rPr>
              <a:t>(</a:t>
            </a:r>
            <a:r>
              <a:rPr kumimoji="0" lang="zh-CN" altLang="en-US" sz="2000" b="1" dirty="0">
                <a:solidFill>
                  <a:schemeClr val="tx1"/>
                </a:solidFill>
                <a:latin typeface="微软雅黑" panose="020B0503020204020204" pitchFamily="34" charset="-122"/>
                <a:ea typeface="微软雅黑" panose="020B0503020204020204" pitchFamily="34" charset="-122"/>
              </a:rPr>
              <a:t>做蛋糕</a:t>
            </a:r>
            <a:r>
              <a:rPr kumimoji="0" lang="en-US" altLang="zh-CN" sz="2000" b="1" dirty="0">
                <a:solidFill>
                  <a:schemeClr val="tx1"/>
                </a:solidFill>
                <a:latin typeface="微软雅黑" panose="020B0503020204020204" pitchFamily="34" charset="-122"/>
                <a:ea typeface="微软雅黑" panose="020B0503020204020204" pitchFamily="34" charset="-122"/>
              </a:rPr>
              <a:t>)</a:t>
            </a:r>
            <a:r>
              <a:rPr kumimoji="0" lang="zh-CN" altLang="en-US" sz="2000" b="1" dirty="0">
                <a:solidFill>
                  <a:srgbClr val="FF0000"/>
                </a:solidFill>
                <a:latin typeface="微软雅黑" panose="020B0503020204020204" pitchFamily="34" charset="-122"/>
                <a:ea typeface="微软雅黑" panose="020B0503020204020204" pitchFamily="34" charset="-122"/>
              </a:rPr>
              <a:t>切换到另一个高优先级的进程</a:t>
            </a:r>
            <a:r>
              <a:rPr kumimoji="0" lang="en-US" altLang="zh-CN" sz="2000" b="1" dirty="0">
                <a:solidFill>
                  <a:schemeClr val="tx1"/>
                </a:solidFill>
                <a:latin typeface="微软雅黑" panose="020B0503020204020204" pitchFamily="34" charset="-122"/>
                <a:ea typeface="微软雅黑" panose="020B0503020204020204" pitchFamily="34" charset="-122"/>
              </a:rPr>
              <a:t>(</a:t>
            </a:r>
            <a:r>
              <a:rPr kumimoji="0" lang="zh-CN" altLang="en-US" sz="2000" b="1" dirty="0">
                <a:solidFill>
                  <a:schemeClr val="tx1"/>
                </a:solidFill>
                <a:latin typeface="微软雅黑" panose="020B0503020204020204" pitchFamily="34" charset="-122"/>
                <a:ea typeface="微软雅黑" panose="020B0503020204020204" pitchFamily="34" charset="-122"/>
              </a:rPr>
              <a:t>实施医疗救治</a:t>
            </a:r>
            <a:r>
              <a:rPr kumimoji="0" lang="en-US" altLang="zh-CN" sz="2000" b="1" dirty="0">
                <a:solidFill>
                  <a:schemeClr val="tx1"/>
                </a:solidFill>
                <a:latin typeface="微软雅黑" panose="020B0503020204020204" pitchFamily="34" charset="-122"/>
                <a:ea typeface="微软雅黑" panose="020B0503020204020204" pitchFamily="34" charset="-122"/>
              </a:rPr>
              <a:t>)</a:t>
            </a:r>
            <a:r>
              <a:rPr kumimoji="0" lang="zh-CN" altLang="en-US" sz="2000" b="1" dirty="0">
                <a:solidFill>
                  <a:schemeClr val="tx1"/>
                </a:solidFill>
                <a:latin typeface="微软雅黑" panose="020B0503020204020204" pitchFamily="34" charset="-122"/>
                <a:ea typeface="微软雅黑" panose="020B0503020204020204" pitchFamily="34" charset="-122"/>
              </a:rPr>
              <a:t>，每个</a:t>
            </a:r>
            <a:r>
              <a:rPr kumimoji="0" lang="en-US" altLang="zh-CN" sz="2000" b="1" dirty="0">
                <a:solidFill>
                  <a:schemeClr val="tx1"/>
                </a:solidFill>
                <a:latin typeface="微软雅黑" panose="020B0503020204020204" pitchFamily="34" charset="-122"/>
                <a:ea typeface="微软雅黑" panose="020B0503020204020204" pitchFamily="34" charset="-122"/>
              </a:rPr>
              <a:t>(</a:t>
            </a:r>
            <a:r>
              <a:rPr kumimoji="0" lang="zh-CN" altLang="en-US" sz="2000" b="1" dirty="0">
                <a:solidFill>
                  <a:schemeClr val="tx1"/>
                </a:solidFill>
                <a:latin typeface="微软雅黑" panose="020B0503020204020204" pitchFamily="34" charset="-122"/>
                <a:ea typeface="微软雅黑" panose="020B0503020204020204" pitchFamily="34" charset="-122"/>
              </a:rPr>
              <a:t>进程</a:t>
            </a:r>
            <a:r>
              <a:rPr kumimoji="0" lang="en-US" altLang="zh-CN" sz="2000" b="1" dirty="0">
                <a:solidFill>
                  <a:schemeClr val="tx1"/>
                </a:solidFill>
                <a:latin typeface="微软雅黑" panose="020B0503020204020204" pitchFamily="34" charset="-122"/>
                <a:ea typeface="微软雅黑" panose="020B0503020204020204" pitchFamily="34" charset="-122"/>
              </a:rPr>
              <a:t>)</a:t>
            </a:r>
            <a:r>
              <a:rPr kumimoji="0" lang="zh-CN" altLang="en-US" sz="2000" b="1" dirty="0">
                <a:solidFill>
                  <a:schemeClr val="tx1"/>
                </a:solidFill>
                <a:latin typeface="微软雅黑" panose="020B0503020204020204" pitchFamily="34" charset="-122"/>
                <a:ea typeface="微软雅黑" panose="020B0503020204020204" pitchFamily="34" charset="-122"/>
              </a:rPr>
              <a:t>拥有各自的程序</a:t>
            </a:r>
            <a:r>
              <a:rPr kumimoji="0" lang="en-US" altLang="zh-CN" sz="2000" b="1" dirty="0">
                <a:solidFill>
                  <a:schemeClr val="tx1"/>
                </a:solidFill>
                <a:latin typeface="微软雅黑" panose="020B0503020204020204" pitchFamily="34" charset="-122"/>
                <a:ea typeface="微软雅黑" panose="020B0503020204020204" pitchFamily="34" charset="-122"/>
              </a:rPr>
              <a:t>(</a:t>
            </a:r>
            <a:r>
              <a:rPr kumimoji="0" lang="zh-CN" altLang="en-US" sz="2000" b="1" dirty="0">
                <a:solidFill>
                  <a:schemeClr val="tx1"/>
                </a:solidFill>
                <a:latin typeface="微软雅黑" panose="020B0503020204020204" pitchFamily="34" charset="-122"/>
                <a:ea typeface="微软雅黑" panose="020B0503020204020204" pitchFamily="34" charset="-122"/>
              </a:rPr>
              <a:t>食谱和急救书</a:t>
            </a:r>
            <a:r>
              <a:rPr kumimoji="0" lang="en-US" altLang="zh-CN" sz="2000" b="1" dirty="0">
                <a:solidFill>
                  <a:schemeClr val="tx1"/>
                </a:solidFill>
                <a:latin typeface="微软雅黑" panose="020B0503020204020204" pitchFamily="34" charset="-122"/>
                <a:ea typeface="微软雅黑" panose="020B0503020204020204" pitchFamily="34" charset="-122"/>
              </a:rPr>
              <a:t>)</a:t>
            </a:r>
            <a:r>
              <a:rPr kumimoji="0" lang="zh-CN" altLang="en-US" sz="2000" b="1" dirty="0">
                <a:solidFill>
                  <a:schemeClr val="tx1"/>
                </a:solidFill>
                <a:latin typeface="微软雅黑" panose="020B0503020204020204" pitchFamily="34" charset="-122"/>
                <a:ea typeface="微软雅黑" panose="020B0503020204020204" pitchFamily="34" charset="-122"/>
              </a:rPr>
              <a:t>。当蜜蜂螫伤处理完之后，科学家又回来做蛋糕，从他离开时的那一步继续做下去。</a:t>
            </a:r>
            <a:endParaRPr kumimoji="0" lang="en-US" altLang="zh-CN" sz="2000"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8201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线程的基本概念</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4" name="Rectangle 2"/>
          <p:cNvSpPr txBox="1">
            <a:spLocks noRot="1" noChangeArrowheads="1"/>
          </p:cNvSpPr>
          <p:nvPr/>
        </p:nvSpPr>
        <p:spPr bwMode="auto">
          <a:xfrm>
            <a:off x="107504" y="836712"/>
            <a:ext cx="8540750" cy="11124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4400" b="0" i="0" u="none" strike="noStrike" kern="0" cap="none" spc="0" normalizeH="0" baseline="0" noProof="0" dirty="0">
                <a:ln>
                  <a:noFill/>
                </a:ln>
                <a:solidFill>
                  <a:schemeClr val="tx1"/>
                </a:solidFill>
                <a:effectLst/>
                <a:uLnTx/>
                <a:uFillTx/>
                <a:latin typeface="黑体" pitchFamily="2" charset="-122"/>
                <a:ea typeface="黑体" pitchFamily="2" charset="-122"/>
                <a:cs typeface="+mj-cs"/>
              </a:rPr>
              <a:t>线程的引入</a:t>
            </a:r>
          </a:p>
        </p:txBody>
      </p:sp>
      <p:sp>
        <p:nvSpPr>
          <p:cNvPr id="5" name="Rectangle 3"/>
          <p:cNvSpPr txBox="1">
            <a:spLocks noRot="1" noChangeArrowheads="1"/>
          </p:cNvSpPr>
          <p:nvPr/>
        </p:nvSpPr>
        <p:spPr bwMode="auto">
          <a:xfrm>
            <a:off x="323528" y="2139559"/>
            <a:ext cx="8540750" cy="41417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eaLnBrk="1" hangingPunct="1">
              <a:lnSpc>
                <a:spcPct val="150000"/>
              </a:lnSpc>
            </a:pPr>
            <a:r>
              <a:rPr kumimoji="1" lang="zh-CN" altLang="en-US" sz="2000" b="1" kern="0" dirty="0">
                <a:latin typeface="微软雅黑" panose="020B0503020204020204" pitchFamily="34" charset="-122"/>
                <a:ea typeface="微软雅黑" panose="020B0503020204020204" pitchFamily="34" charset="-122"/>
              </a:rPr>
              <a:t>许多应用想并发执行彼此间独立的任务，但又必须要共享一个公共的地址空间和其他资源。但</a:t>
            </a:r>
            <a:r>
              <a:rPr kumimoji="1" lang="zh-CN" altLang="en-US" sz="2000" b="1" kern="0" dirty="0">
                <a:solidFill>
                  <a:srgbClr val="FF0000"/>
                </a:solidFill>
                <a:latin typeface="微软雅黑" panose="020B0503020204020204" pitchFamily="34" charset="-122"/>
                <a:ea typeface="微软雅黑" panose="020B0503020204020204" pitchFamily="34" charset="-122"/>
              </a:rPr>
              <a:t>传统的进程</a:t>
            </a:r>
            <a:r>
              <a:rPr kumimoji="1" lang="zh-CN" altLang="en-US" sz="2000" b="1" kern="0" dirty="0">
                <a:latin typeface="微软雅黑" panose="020B0503020204020204" pitchFamily="34" charset="-122"/>
                <a:ea typeface="微软雅黑" panose="020B0503020204020204" pitchFamily="34" charset="-122"/>
              </a:rPr>
              <a:t>概念对它们以上的要求难以支持，往往把这些应用中的独立的任务串行化，效率很低</a:t>
            </a:r>
          </a:p>
          <a:p>
            <a:pPr eaLnBrk="1" hangingPunct="1">
              <a:lnSpc>
                <a:spcPct val="150000"/>
              </a:lnSpc>
            </a:pPr>
            <a:r>
              <a:rPr kumimoji="1" lang="zh-CN" altLang="en-US" sz="2000" b="1" kern="0" dirty="0">
                <a:solidFill>
                  <a:srgbClr val="FF0000"/>
                </a:solidFill>
                <a:latin typeface="微软雅黑" panose="020B0503020204020204" pitchFamily="34" charset="-122"/>
                <a:ea typeface="微软雅黑" panose="020B0503020204020204" pitchFamily="34" charset="-122"/>
              </a:rPr>
              <a:t>传统的进程</a:t>
            </a:r>
            <a:r>
              <a:rPr kumimoji="1" lang="zh-CN" altLang="en-US" sz="2000" b="1" kern="0" dirty="0">
                <a:latin typeface="微软雅黑" panose="020B0503020204020204" pitchFamily="34" charset="-122"/>
                <a:ea typeface="微软雅黑" panose="020B0503020204020204" pitchFamily="34" charset="-122"/>
              </a:rPr>
              <a:t>不能很好地利用多处理器系统。因为一个进程在某个时刻只能使用一个处理器。一个应用固然可以创建多个进程，并把它们分到多个处理器上执行，但如何做到使用</a:t>
            </a:r>
            <a:r>
              <a:rPr kumimoji="1" lang="zh-CN" altLang="en-US" sz="2000" b="1" kern="0" dirty="0">
                <a:solidFill>
                  <a:srgbClr val="FF0000"/>
                </a:solidFill>
                <a:latin typeface="微软雅黑" panose="020B0503020204020204" pitchFamily="34" charset="-122"/>
                <a:ea typeface="微软雅黑" panose="020B0503020204020204" pitchFamily="34" charset="-122"/>
              </a:rPr>
              <a:t>相同的地址空间和资源？</a:t>
            </a:r>
            <a:r>
              <a:rPr kumimoji="1" lang="zh-CN" altLang="en-US" sz="2000" b="1" kern="0" dirty="0">
                <a:latin typeface="微软雅黑" panose="020B0503020204020204" pitchFamily="34" charset="-122"/>
                <a:ea typeface="微软雅黑" panose="020B0503020204020204" pitchFamily="34" charset="-122"/>
              </a:rPr>
              <a:t>这些促使人们引起</a:t>
            </a:r>
            <a:r>
              <a:rPr kumimoji="1" lang="zh-CN" altLang="en-US" sz="2000" b="1" kern="0" dirty="0">
                <a:solidFill>
                  <a:srgbClr val="C00000"/>
                </a:solidFill>
                <a:latin typeface="微软雅黑" panose="020B0503020204020204" pitchFamily="34" charset="-122"/>
                <a:ea typeface="微软雅黑" panose="020B0503020204020204" pitchFamily="34" charset="-122"/>
              </a:rPr>
              <a:t>线程机制</a:t>
            </a:r>
            <a:endParaRPr kumimoji="1" lang="zh-CN" altLang="en-US" sz="2000" b="1" kern="0" dirty="0">
              <a:latin typeface="微软雅黑" panose="020B0503020204020204" pitchFamily="34" charset="-122"/>
              <a:ea typeface="微软雅黑" panose="020B0503020204020204" pitchFamily="34" charset="-122"/>
            </a:endParaRPr>
          </a:p>
          <a:p>
            <a:pPr eaLnBrk="1" hangingPunct="1">
              <a:lnSpc>
                <a:spcPct val="150000"/>
              </a:lnSpc>
            </a:pPr>
            <a:endParaRPr kumimoji="1" lang="zh-CN" altLang="en-US" sz="2000" kern="0" dirty="0">
              <a:latin typeface="黑体" pitchFamily="2" charset="-122"/>
              <a:ea typeface="黑体" pitchFamily="2" charset="-122"/>
            </a:endParaRPr>
          </a:p>
        </p:txBody>
      </p:sp>
    </p:spTree>
    <p:extLst>
      <p:ext uri="{BB962C8B-B14F-4D97-AF65-F5344CB8AC3E}">
        <p14:creationId xmlns:p14="http://schemas.microsoft.com/office/powerpoint/2010/main" val="26050461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线程的基本概念</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4" name="Rectangle 2"/>
          <p:cNvSpPr txBox="1">
            <a:spLocks noRot="1" noChangeArrowheads="1"/>
          </p:cNvSpPr>
          <p:nvPr/>
        </p:nvSpPr>
        <p:spPr bwMode="auto">
          <a:xfrm>
            <a:off x="107504" y="836712"/>
            <a:ext cx="8540750" cy="11124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4400" b="0" i="0" u="none" strike="noStrike" kern="0" cap="none" spc="0" normalizeH="0" baseline="0" noProof="0" dirty="0">
                <a:ln>
                  <a:noFill/>
                </a:ln>
                <a:solidFill>
                  <a:schemeClr val="tx1"/>
                </a:solidFill>
                <a:effectLst/>
                <a:uLnTx/>
                <a:uFillTx/>
                <a:latin typeface="黑体" pitchFamily="2" charset="-122"/>
                <a:ea typeface="黑体" pitchFamily="2" charset="-122"/>
                <a:cs typeface="+mj-cs"/>
              </a:rPr>
              <a:t>线程的概念</a:t>
            </a:r>
          </a:p>
        </p:txBody>
      </p:sp>
      <p:sp>
        <p:nvSpPr>
          <p:cNvPr id="5" name="Rectangle 3"/>
          <p:cNvSpPr txBox="1">
            <a:spLocks noRot="1" noChangeArrowheads="1"/>
          </p:cNvSpPr>
          <p:nvPr/>
        </p:nvSpPr>
        <p:spPr bwMode="auto">
          <a:xfrm>
            <a:off x="323528" y="2276872"/>
            <a:ext cx="8540750" cy="435611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eaLnBrk="1" hangingPunct="1">
              <a:lnSpc>
                <a:spcPct val="150000"/>
              </a:lnSpc>
            </a:pPr>
            <a:r>
              <a:rPr kumimoji="1" lang="zh-CN" altLang="en-US" sz="2400" b="1" kern="0" dirty="0">
                <a:latin typeface="微软雅黑" panose="020B0503020204020204" pitchFamily="34" charset="-122"/>
                <a:ea typeface="微软雅黑" panose="020B0503020204020204" pitchFamily="34" charset="-122"/>
              </a:rPr>
              <a:t>线程是</a:t>
            </a:r>
            <a:r>
              <a:rPr kumimoji="1" lang="zh-CN" altLang="en-US" sz="2400" b="1" kern="0" dirty="0">
                <a:solidFill>
                  <a:srgbClr val="C00000"/>
                </a:solidFill>
                <a:latin typeface="微软雅黑" panose="020B0503020204020204" pitchFamily="34" charset="-122"/>
                <a:ea typeface="微软雅黑" panose="020B0503020204020204" pitchFamily="34" charset="-122"/>
              </a:rPr>
              <a:t>进程内</a:t>
            </a:r>
            <a:r>
              <a:rPr kumimoji="1" lang="zh-CN" altLang="en-US" sz="2400" b="1" kern="0" dirty="0">
                <a:latin typeface="微软雅黑" panose="020B0503020204020204" pitchFamily="34" charset="-122"/>
                <a:ea typeface="微软雅黑" panose="020B0503020204020204" pitchFamily="34" charset="-122"/>
              </a:rPr>
              <a:t>一个相对独立的、</a:t>
            </a:r>
            <a:r>
              <a:rPr kumimoji="1" lang="zh-CN" altLang="en-US" sz="2400" b="1" kern="0" dirty="0">
                <a:solidFill>
                  <a:srgbClr val="C00000"/>
                </a:solidFill>
                <a:latin typeface="微软雅黑" panose="020B0503020204020204" pitchFamily="34" charset="-122"/>
                <a:ea typeface="微软雅黑" panose="020B0503020204020204" pitchFamily="34" charset="-122"/>
              </a:rPr>
              <a:t>可调度</a:t>
            </a:r>
            <a:r>
              <a:rPr kumimoji="1" lang="zh-CN" altLang="en-US" sz="2400" b="1" kern="0" dirty="0">
                <a:latin typeface="微软雅黑" panose="020B0503020204020204" pitchFamily="34" charset="-122"/>
                <a:ea typeface="微软雅黑" panose="020B0503020204020204" pitchFamily="34" charset="-122"/>
              </a:rPr>
              <a:t>的执行单元</a:t>
            </a:r>
          </a:p>
          <a:p>
            <a:pPr eaLnBrk="1" hangingPunct="1">
              <a:lnSpc>
                <a:spcPct val="150000"/>
              </a:lnSpc>
            </a:pPr>
            <a:r>
              <a:rPr kumimoji="1" lang="zh-CN" altLang="en-US" sz="2400" b="1" kern="0" dirty="0">
                <a:latin typeface="微软雅黑" panose="020B0503020204020204" pitchFamily="34" charset="-122"/>
                <a:ea typeface="微软雅黑" panose="020B0503020204020204" pitchFamily="34" charset="-122"/>
              </a:rPr>
              <a:t>线程是操作系统中的</a:t>
            </a:r>
            <a:r>
              <a:rPr kumimoji="1" lang="zh-CN" altLang="en-US" sz="2400" b="1" kern="0" dirty="0">
                <a:solidFill>
                  <a:srgbClr val="FF0000"/>
                </a:solidFill>
                <a:latin typeface="微软雅黑" panose="020B0503020204020204" pitchFamily="34" charset="-122"/>
                <a:ea typeface="微软雅黑" panose="020B0503020204020204" pitchFamily="34" charset="-122"/>
              </a:rPr>
              <a:t>基本调度单元</a:t>
            </a:r>
            <a:r>
              <a:rPr kumimoji="1" lang="zh-CN" altLang="en-US" sz="2400" b="1" kern="0" dirty="0">
                <a:latin typeface="微软雅黑" panose="020B0503020204020204" pitchFamily="34" charset="-122"/>
                <a:ea typeface="微软雅黑" panose="020B0503020204020204" pitchFamily="34" charset="-122"/>
              </a:rPr>
              <a:t>，应包含有调度所需的必要信息</a:t>
            </a:r>
          </a:p>
          <a:p>
            <a:pPr eaLnBrk="1" hangingPunct="1">
              <a:lnSpc>
                <a:spcPct val="150000"/>
              </a:lnSpc>
            </a:pPr>
            <a:r>
              <a:rPr kumimoji="1" lang="zh-CN" altLang="en-US" sz="2400" b="1" kern="0" dirty="0">
                <a:latin typeface="微软雅黑" panose="020B0503020204020204" pitchFamily="34" charset="-122"/>
                <a:ea typeface="微软雅黑" panose="020B0503020204020204" pitchFamily="34" charset="-122"/>
              </a:rPr>
              <a:t>每个进程在创建时，至少需要同时为该进程创建一个线程</a:t>
            </a:r>
            <a:endParaRPr kumimoji="1" lang="en-US" altLang="zh-CN" sz="2400" b="1" kern="0" dirty="0">
              <a:latin typeface="微软雅黑" panose="020B0503020204020204" pitchFamily="34" charset="-122"/>
              <a:ea typeface="微软雅黑" panose="020B0503020204020204" pitchFamily="34" charset="-122"/>
            </a:endParaRPr>
          </a:p>
          <a:p>
            <a:pPr eaLnBrk="1" hangingPunct="1">
              <a:lnSpc>
                <a:spcPct val="150000"/>
              </a:lnSpc>
            </a:pPr>
            <a:r>
              <a:rPr kumimoji="1" lang="zh-CN" altLang="en-US" sz="2400" b="1" kern="0" dirty="0">
                <a:latin typeface="微软雅黑" panose="020B0503020204020204" pitchFamily="34" charset="-122"/>
                <a:ea typeface="微软雅黑" panose="020B0503020204020204" pitchFamily="34" charset="-122"/>
              </a:rPr>
              <a:t>需要时，线程可以创建其他线程</a:t>
            </a:r>
          </a:p>
        </p:txBody>
      </p:sp>
    </p:spTree>
    <p:extLst>
      <p:ext uri="{BB962C8B-B14F-4D97-AF65-F5344CB8AC3E}">
        <p14:creationId xmlns:p14="http://schemas.microsoft.com/office/powerpoint/2010/main" val="184622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线程的基本概念</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5" name="Rectangle 3"/>
          <p:cNvSpPr txBox="1">
            <a:spLocks noRot="1" noChangeArrowheads="1"/>
          </p:cNvSpPr>
          <p:nvPr/>
        </p:nvSpPr>
        <p:spPr bwMode="auto">
          <a:xfrm>
            <a:off x="323528" y="1412776"/>
            <a:ext cx="8540750" cy="45875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eaLnBrk="1" hangingPunct="1">
              <a:lnSpc>
                <a:spcPct val="120000"/>
              </a:lnSpc>
            </a:pPr>
            <a:r>
              <a:rPr kumimoji="1" lang="zh-CN" altLang="en-US" sz="2400" b="1" kern="0" dirty="0">
                <a:latin typeface="微软雅黑" panose="020B0503020204020204" pitchFamily="34" charset="-122"/>
                <a:ea typeface="微软雅黑" panose="020B0503020204020204" pitchFamily="34" charset="-122"/>
              </a:rPr>
              <a:t>对于多线程机制而言，</a:t>
            </a:r>
            <a:r>
              <a:rPr kumimoji="1" lang="zh-CN" altLang="en-US" sz="2400" b="1" kern="0" dirty="0">
                <a:solidFill>
                  <a:srgbClr val="FF0000"/>
                </a:solidFill>
                <a:latin typeface="微软雅黑" panose="020B0503020204020204" pitchFamily="34" charset="-122"/>
                <a:ea typeface="微软雅黑" panose="020B0503020204020204" pitchFamily="34" charset="-122"/>
              </a:rPr>
              <a:t>一个进程可以有多个线程</a:t>
            </a:r>
          </a:p>
          <a:p>
            <a:pPr eaLnBrk="1" hangingPunct="1">
              <a:lnSpc>
                <a:spcPct val="120000"/>
              </a:lnSpc>
            </a:pPr>
            <a:r>
              <a:rPr kumimoji="1" lang="zh-CN" altLang="en-US" sz="2400" b="1" kern="0" dirty="0">
                <a:latin typeface="微软雅黑" panose="020B0503020204020204" pitchFamily="34" charset="-122"/>
                <a:ea typeface="微软雅黑" panose="020B0503020204020204" pitchFamily="34" charset="-122"/>
              </a:rPr>
              <a:t>这些线程</a:t>
            </a:r>
            <a:r>
              <a:rPr kumimoji="1" lang="zh-CN" altLang="en-US" sz="2400" b="1" kern="0" dirty="0">
                <a:solidFill>
                  <a:srgbClr val="FF0000"/>
                </a:solidFill>
                <a:latin typeface="微软雅黑" panose="020B0503020204020204" pitchFamily="34" charset="-122"/>
                <a:ea typeface="微软雅黑" panose="020B0503020204020204" pitchFamily="34" charset="-122"/>
              </a:rPr>
              <a:t>共享该进程资源</a:t>
            </a:r>
          </a:p>
          <a:p>
            <a:pPr eaLnBrk="1" hangingPunct="1">
              <a:lnSpc>
                <a:spcPct val="150000"/>
              </a:lnSpc>
            </a:pPr>
            <a:r>
              <a:rPr kumimoji="1" lang="zh-CN" altLang="en-US" sz="2400" b="1" kern="0" dirty="0">
                <a:latin typeface="微软雅黑" panose="020B0503020204020204" pitchFamily="34" charset="-122"/>
                <a:ea typeface="微软雅黑" panose="020B0503020204020204" pitchFamily="34" charset="-122"/>
              </a:rPr>
              <a:t>这些线程驻留在相同的地址空间，共享数据和文件</a:t>
            </a:r>
          </a:p>
          <a:p>
            <a:pPr eaLnBrk="1" hangingPunct="1">
              <a:lnSpc>
                <a:spcPct val="120000"/>
              </a:lnSpc>
            </a:pPr>
            <a:r>
              <a:rPr kumimoji="1" lang="zh-CN" altLang="en-US" sz="2400" b="1" kern="0" dirty="0">
                <a:latin typeface="微软雅黑" panose="020B0503020204020204" pitchFamily="34" charset="-122"/>
                <a:ea typeface="微软雅黑" panose="020B0503020204020204" pitchFamily="34" charset="-122"/>
              </a:rPr>
              <a:t>如果一个线程修改了一个数据项，其他线程可以了解和使用此结果数据</a:t>
            </a:r>
          </a:p>
          <a:p>
            <a:pPr eaLnBrk="1" hangingPunct="1">
              <a:lnSpc>
                <a:spcPct val="120000"/>
              </a:lnSpc>
            </a:pPr>
            <a:r>
              <a:rPr kumimoji="1" lang="zh-CN" altLang="en-US" sz="2400" b="1" kern="0" dirty="0">
                <a:latin typeface="微软雅黑" panose="020B0503020204020204" pitchFamily="34" charset="-122"/>
                <a:ea typeface="微软雅黑" panose="020B0503020204020204" pitchFamily="34" charset="-122"/>
              </a:rPr>
              <a:t>一个线程打开并读一个文件时，同一进程中的其他线程也可以同时读此文件</a:t>
            </a:r>
          </a:p>
          <a:p>
            <a:pPr eaLnBrk="1" hangingPunct="1">
              <a:lnSpc>
                <a:spcPct val="120000"/>
              </a:lnSpc>
            </a:pPr>
            <a:r>
              <a:rPr kumimoji="1" lang="zh-CN" altLang="en-US" sz="2400" b="1" kern="0" dirty="0">
                <a:latin typeface="微软雅黑" panose="020B0503020204020204" pitchFamily="34" charset="-122"/>
                <a:ea typeface="微软雅黑" panose="020B0503020204020204" pitchFamily="34" charset="-122"/>
              </a:rPr>
              <a:t>这些线程运行在</a:t>
            </a:r>
            <a:r>
              <a:rPr kumimoji="1" lang="zh-CN" altLang="en-US" sz="2400" b="1" kern="0" dirty="0">
                <a:solidFill>
                  <a:srgbClr val="FF0000"/>
                </a:solidFill>
                <a:latin typeface="微软雅黑" panose="020B0503020204020204" pitchFamily="34" charset="-122"/>
                <a:ea typeface="微软雅黑" panose="020B0503020204020204" pitchFamily="34" charset="-122"/>
              </a:rPr>
              <a:t>同一进程的相同的地址空间内</a:t>
            </a:r>
          </a:p>
          <a:p>
            <a:pPr eaLnBrk="1" hangingPunct="1">
              <a:lnSpc>
                <a:spcPct val="120000"/>
              </a:lnSpc>
            </a:pPr>
            <a:endParaRPr kumimoji="1" lang="zh-CN" altLang="en-US" sz="2400" kern="0" dirty="0">
              <a:latin typeface="黑体" pitchFamily="2" charset="-122"/>
              <a:ea typeface="黑体" pitchFamily="2" charset="-122"/>
            </a:endParaRPr>
          </a:p>
        </p:txBody>
      </p:sp>
    </p:spTree>
    <p:extLst>
      <p:ext uri="{BB962C8B-B14F-4D97-AF65-F5344CB8AC3E}">
        <p14:creationId xmlns:p14="http://schemas.microsoft.com/office/powerpoint/2010/main" val="364125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线程的基本概念</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4" name="Rectangle 2"/>
          <p:cNvSpPr txBox="1">
            <a:spLocks noRot="1" noChangeArrowheads="1"/>
          </p:cNvSpPr>
          <p:nvPr/>
        </p:nvSpPr>
        <p:spPr bwMode="auto">
          <a:xfrm>
            <a:off x="107504" y="836712"/>
            <a:ext cx="8540750" cy="11124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4400" b="0" i="0" u="none" strike="noStrike" kern="0" cap="none" spc="0" normalizeH="0" baseline="0" noProof="0" dirty="0">
                <a:ln>
                  <a:noFill/>
                </a:ln>
                <a:solidFill>
                  <a:schemeClr val="tx1"/>
                </a:solidFill>
                <a:effectLst/>
                <a:uLnTx/>
                <a:uFillTx/>
                <a:latin typeface="黑体" pitchFamily="2" charset="-122"/>
                <a:ea typeface="黑体" pitchFamily="2" charset="-122"/>
                <a:cs typeface="+mj-cs"/>
              </a:rPr>
              <a:t>线程与进程的比较</a:t>
            </a:r>
          </a:p>
        </p:txBody>
      </p:sp>
      <p:sp>
        <p:nvSpPr>
          <p:cNvPr id="5" name="Rectangle 3"/>
          <p:cNvSpPr txBox="1">
            <a:spLocks noRot="1" noChangeArrowheads="1"/>
          </p:cNvSpPr>
          <p:nvPr/>
        </p:nvSpPr>
        <p:spPr bwMode="auto">
          <a:xfrm>
            <a:off x="323528" y="2359025"/>
            <a:ext cx="8540750" cy="373427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eaLnBrk="1" hangingPunct="1">
              <a:lnSpc>
                <a:spcPct val="150000"/>
              </a:lnSpc>
            </a:pPr>
            <a:r>
              <a:rPr kumimoji="1" lang="zh-CN" altLang="en-US" sz="2400" b="1" kern="0" dirty="0">
                <a:latin typeface="微软雅黑" panose="020B0503020204020204" pitchFamily="34" charset="-122"/>
                <a:ea typeface="微软雅黑" panose="020B0503020204020204" pitchFamily="34" charset="-122"/>
              </a:rPr>
              <a:t>线程具有许多传统进程所具有的特征，故又称为</a:t>
            </a:r>
            <a:r>
              <a:rPr kumimoji="1" lang="zh-CN" altLang="en-US" sz="2400" b="1" kern="0" dirty="0">
                <a:solidFill>
                  <a:srgbClr val="C00000"/>
                </a:solidFill>
                <a:latin typeface="微软雅黑" panose="020B0503020204020204" pitchFamily="34" charset="-122"/>
                <a:ea typeface="微软雅黑" panose="020B0503020204020204" pitchFamily="34" charset="-122"/>
              </a:rPr>
              <a:t>轻型进程</a:t>
            </a:r>
            <a:r>
              <a:rPr kumimoji="1" lang="en-US" altLang="zh-CN" sz="2400" b="1" kern="0" dirty="0">
                <a:latin typeface="微软雅黑" panose="020B0503020204020204" pitchFamily="34" charset="-122"/>
                <a:ea typeface="微软雅黑" panose="020B0503020204020204" pitchFamily="34" charset="-122"/>
              </a:rPr>
              <a:t>(Light-Weight Process)</a:t>
            </a:r>
            <a:r>
              <a:rPr kumimoji="1" lang="zh-CN" altLang="en-US" sz="2400" b="1" kern="0" dirty="0">
                <a:latin typeface="微软雅黑" panose="020B0503020204020204" pitchFamily="34" charset="-122"/>
                <a:ea typeface="微软雅黑" panose="020B0503020204020204" pitchFamily="34" charset="-122"/>
              </a:rPr>
              <a:t>或进程元；</a:t>
            </a:r>
            <a:endParaRPr kumimoji="1" lang="en-US" altLang="zh-CN" sz="2400" b="1" kern="0" dirty="0">
              <a:latin typeface="微软雅黑" panose="020B0503020204020204" pitchFamily="34" charset="-122"/>
              <a:ea typeface="微软雅黑" panose="020B0503020204020204" pitchFamily="34" charset="-122"/>
            </a:endParaRPr>
          </a:p>
          <a:p>
            <a:pPr eaLnBrk="1" hangingPunct="1">
              <a:lnSpc>
                <a:spcPct val="150000"/>
              </a:lnSpc>
            </a:pPr>
            <a:r>
              <a:rPr kumimoji="1" lang="zh-CN" altLang="en-US" sz="2400" b="1" kern="0" dirty="0">
                <a:latin typeface="微软雅黑" panose="020B0503020204020204" pitchFamily="34" charset="-122"/>
                <a:ea typeface="微软雅黑" panose="020B0503020204020204" pitchFamily="34" charset="-122"/>
              </a:rPr>
              <a:t>而把传统的进程称为</a:t>
            </a:r>
            <a:r>
              <a:rPr kumimoji="1" lang="zh-CN" altLang="en-US" sz="2400" b="1" kern="0" dirty="0">
                <a:solidFill>
                  <a:srgbClr val="C00000"/>
                </a:solidFill>
                <a:latin typeface="微软雅黑" panose="020B0503020204020204" pitchFamily="34" charset="-122"/>
                <a:ea typeface="微软雅黑" panose="020B0503020204020204" pitchFamily="34" charset="-122"/>
              </a:rPr>
              <a:t>重型进程</a:t>
            </a:r>
            <a:r>
              <a:rPr kumimoji="1" lang="zh-CN" altLang="en-US" sz="2400" b="1" kern="0" dirty="0">
                <a:latin typeface="微软雅黑" panose="020B0503020204020204" pitchFamily="34" charset="-122"/>
                <a:ea typeface="微软雅黑" panose="020B0503020204020204" pitchFamily="34" charset="-122"/>
              </a:rPr>
              <a:t>（</a:t>
            </a:r>
            <a:r>
              <a:rPr kumimoji="1" lang="en-US" altLang="zh-CN" sz="2400" b="1" kern="0" dirty="0">
                <a:latin typeface="微软雅黑" panose="020B0503020204020204" pitchFamily="34" charset="-122"/>
                <a:ea typeface="微软雅黑" panose="020B0503020204020204" pitchFamily="34" charset="-122"/>
              </a:rPr>
              <a:t>Heavy-Weight Process</a:t>
            </a:r>
            <a:r>
              <a:rPr kumimoji="1" lang="zh-CN" altLang="en-US" sz="2400" b="1" kern="0" dirty="0">
                <a:latin typeface="微软雅黑" panose="020B0503020204020204" pitchFamily="34" charset="-122"/>
                <a:ea typeface="微软雅黑" panose="020B0503020204020204" pitchFamily="34" charset="-122"/>
              </a:rPr>
              <a:t>），它相当于只有一个线程的任务</a:t>
            </a:r>
          </a:p>
        </p:txBody>
      </p:sp>
    </p:spTree>
    <p:extLst>
      <p:ext uri="{BB962C8B-B14F-4D97-AF65-F5344CB8AC3E}">
        <p14:creationId xmlns:p14="http://schemas.microsoft.com/office/powerpoint/2010/main" val="59102991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线程的基本概念</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4" name="Rectangle 2"/>
          <p:cNvSpPr txBox="1">
            <a:spLocks noRot="1" noChangeArrowheads="1"/>
          </p:cNvSpPr>
          <p:nvPr/>
        </p:nvSpPr>
        <p:spPr bwMode="auto">
          <a:xfrm>
            <a:off x="107504" y="836712"/>
            <a:ext cx="8540750" cy="11124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4400" b="0" i="0" u="none" strike="noStrike" kern="0" cap="none" spc="0" normalizeH="0" baseline="0" noProof="0" dirty="0">
                <a:ln>
                  <a:noFill/>
                </a:ln>
                <a:solidFill>
                  <a:schemeClr val="tx1"/>
                </a:solidFill>
                <a:effectLst/>
                <a:uLnTx/>
                <a:uFillTx/>
                <a:latin typeface="黑体" pitchFamily="2" charset="-122"/>
                <a:ea typeface="黑体" pitchFamily="2" charset="-122"/>
                <a:cs typeface="+mj-cs"/>
              </a:rPr>
              <a:t>线程与进程的比较</a:t>
            </a:r>
          </a:p>
        </p:txBody>
      </p:sp>
      <p:sp>
        <p:nvSpPr>
          <p:cNvPr id="5" name="Rectangle 3"/>
          <p:cNvSpPr txBox="1">
            <a:spLocks noRot="1" noChangeArrowheads="1"/>
          </p:cNvSpPr>
          <p:nvPr/>
        </p:nvSpPr>
        <p:spPr bwMode="auto">
          <a:xfrm>
            <a:off x="323528" y="1844824"/>
            <a:ext cx="8540750" cy="4498975"/>
          </a:xfrm>
          <a:prstGeom prst="rect">
            <a:avLst/>
          </a:prstGeom>
          <a:solidFill>
            <a:schemeClr val="bg2">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eaLnBrk="1" hangingPunct="1">
              <a:lnSpc>
                <a:spcPct val="150000"/>
              </a:lnSpc>
              <a:buFont typeface="Wingdings 2" pitchFamily="18" charset="2"/>
              <a:buNone/>
            </a:pPr>
            <a:r>
              <a:rPr kumimoji="1" lang="en-US" altLang="zh-CN" sz="2000" kern="0" dirty="0">
                <a:solidFill>
                  <a:srgbClr val="000066"/>
                </a:solidFill>
                <a:latin typeface="黑体" pitchFamily="2" charset="-122"/>
                <a:ea typeface="黑体" pitchFamily="2" charset="-122"/>
              </a:rPr>
              <a:t>1</a:t>
            </a:r>
            <a:r>
              <a:rPr kumimoji="1" lang="zh-CN" altLang="en-US" sz="2000" kern="0" dirty="0">
                <a:solidFill>
                  <a:srgbClr val="000066"/>
                </a:solidFill>
                <a:latin typeface="黑体" pitchFamily="2" charset="-122"/>
                <a:ea typeface="黑体" pitchFamily="2" charset="-122"/>
              </a:rPr>
              <a:t>、</a:t>
            </a:r>
            <a:r>
              <a:rPr kumimoji="1" lang="zh-CN" altLang="en-US" sz="2000" kern="0" dirty="0">
                <a:solidFill>
                  <a:srgbClr val="C00000"/>
                </a:solidFill>
                <a:latin typeface="黑体" pitchFamily="2" charset="-122"/>
                <a:ea typeface="黑体" pitchFamily="2" charset="-122"/>
              </a:rPr>
              <a:t>调度</a:t>
            </a:r>
          </a:p>
          <a:p>
            <a:pPr lvl="1" eaLnBrk="1" hangingPunct="1">
              <a:lnSpc>
                <a:spcPct val="150000"/>
              </a:lnSpc>
            </a:pPr>
            <a:r>
              <a:rPr kumimoji="1" lang="zh-CN" altLang="en-US" sz="2000" kern="0" dirty="0">
                <a:solidFill>
                  <a:srgbClr val="000066"/>
                </a:solidFill>
                <a:latin typeface="黑体" pitchFamily="2" charset="-122"/>
                <a:ea typeface="黑体" pitchFamily="2" charset="-122"/>
              </a:rPr>
              <a:t>在传统的操作系统中，拥有资源的基本单位和独立调度、分派的基本单位都是进程</a:t>
            </a:r>
          </a:p>
          <a:p>
            <a:pPr lvl="1" eaLnBrk="1" hangingPunct="1">
              <a:lnSpc>
                <a:spcPct val="150000"/>
              </a:lnSpc>
            </a:pPr>
            <a:r>
              <a:rPr kumimoji="1" lang="zh-CN" altLang="en-US" sz="2000" kern="0" dirty="0">
                <a:solidFill>
                  <a:srgbClr val="000066"/>
                </a:solidFill>
                <a:latin typeface="黑体" pitchFamily="2" charset="-122"/>
                <a:ea typeface="黑体" pitchFamily="2" charset="-122"/>
              </a:rPr>
              <a:t>在引人线程的</a:t>
            </a:r>
            <a:r>
              <a:rPr kumimoji="1" lang="en-US" altLang="zh-CN" sz="2000" kern="0" dirty="0">
                <a:solidFill>
                  <a:srgbClr val="000066"/>
                </a:solidFill>
                <a:latin typeface="黑体" pitchFamily="2" charset="-122"/>
                <a:ea typeface="黑体" pitchFamily="2" charset="-122"/>
              </a:rPr>
              <a:t>OS</a:t>
            </a:r>
            <a:r>
              <a:rPr kumimoji="1" lang="zh-CN" altLang="en-US" sz="2000" kern="0" dirty="0">
                <a:solidFill>
                  <a:srgbClr val="000066"/>
                </a:solidFill>
                <a:latin typeface="黑体" pitchFamily="2" charset="-122"/>
                <a:ea typeface="黑体" pitchFamily="2" charset="-122"/>
              </a:rPr>
              <a:t>中，则把</a:t>
            </a:r>
            <a:r>
              <a:rPr kumimoji="1" lang="zh-CN" altLang="en-US" sz="2000" kern="0" dirty="0">
                <a:solidFill>
                  <a:srgbClr val="FF0000"/>
                </a:solidFill>
                <a:latin typeface="黑体" pitchFamily="2" charset="-122"/>
                <a:ea typeface="黑体" pitchFamily="2" charset="-122"/>
              </a:rPr>
              <a:t>线程作为调度和分派的基本单位，</a:t>
            </a:r>
            <a:r>
              <a:rPr kumimoji="1" lang="zh-CN" altLang="en-US" sz="2000" kern="0" dirty="0">
                <a:solidFill>
                  <a:srgbClr val="000066"/>
                </a:solidFill>
                <a:latin typeface="黑体" pitchFamily="2" charset="-122"/>
                <a:ea typeface="黑体" pitchFamily="2" charset="-122"/>
              </a:rPr>
              <a:t>而把</a:t>
            </a:r>
            <a:r>
              <a:rPr kumimoji="1" lang="zh-CN" altLang="en-US" sz="2000" kern="0" dirty="0">
                <a:solidFill>
                  <a:srgbClr val="9900FF"/>
                </a:solidFill>
                <a:latin typeface="黑体" pitchFamily="2" charset="-122"/>
                <a:ea typeface="黑体" pitchFamily="2" charset="-122"/>
              </a:rPr>
              <a:t>进程作为资源拥有的基本单位</a:t>
            </a:r>
            <a:r>
              <a:rPr kumimoji="1" lang="zh-CN" altLang="en-US" sz="2000" kern="0" dirty="0">
                <a:solidFill>
                  <a:srgbClr val="000066"/>
                </a:solidFill>
                <a:latin typeface="黑体" pitchFamily="2" charset="-122"/>
                <a:ea typeface="黑体" pitchFamily="2" charset="-122"/>
              </a:rPr>
              <a:t>，使传统进程的两个属性分开，线程便能轻装运行，从而可显著地提高系统的并发程度</a:t>
            </a:r>
          </a:p>
          <a:p>
            <a:pPr lvl="1" eaLnBrk="1" hangingPunct="1">
              <a:lnSpc>
                <a:spcPct val="150000"/>
              </a:lnSpc>
            </a:pPr>
            <a:r>
              <a:rPr kumimoji="1" lang="zh-CN" altLang="en-US" sz="2000" kern="0" dirty="0">
                <a:solidFill>
                  <a:srgbClr val="000066"/>
                </a:solidFill>
                <a:latin typeface="黑体" pitchFamily="2" charset="-122"/>
                <a:ea typeface="黑体" pitchFamily="2" charset="-122"/>
              </a:rPr>
              <a:t>在同一进程中，线程的切换不会引起进程切换，在由一个进程中的线程切换到另一进程中的线程时，将会引起进程切换</a:t>
            </a:r>
          </a:p>
          <a:p>
            <a:pPr lvl="1" eaLnBrk="1" hangingPunct="1">
              <a:lnSpc>
                <a:spcPct val="150000"/>
              </a:lnSpc>
            </a:pPr>
            <a:endParaRPr kumimoji="1" lang="zh-CN" altLang="en-US" sz="2000" kern="0" dirty="0">
              <a:solidFill>
                <a:srgbClr val="000066"/>
              </a:solidFill>
              <a:latin typeface="黑体" pitchFamily="2" charset="-122"/>
              <a:ea typeface="黑体" pitchFamily="2" charset="-122"/>
            </a:endParaRPr>
          </a:p>
        </p:txBody>
      </p:sp>
    </p:spTree>
    <p:extLst>
      <p:ext uri="{BB962C8B-B14F-4D97-AF65-F5344CB8AC3E}">
        <p14:creationId xmlns:p14="http://schemas.microsoft.com/office/powerpoint/2010/main" val="150623462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线程的基本概念</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4" name="Rectangle 2"/>
          <p:cNvSpPr txBox="1">
            <a:spLocks noRot="1" noChangeArrowheads="1"/>
          </p:cNvSpPr>
          <p:nvPr/>
        </p:nvSpPr>
        <p:spPr bwMode="auto">
          <a:xfrm>
            <a:off x="107504" y="836712"/>
            <a:ext cx="8540750" cy="11124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4400" b="0" i="0" u="none" strike="noStrike" kern="0" cap="none" spc="0" normalizeH="0" baseline="0" noProof="0" dirty="0">
                <a:ln>
                  <a:noFill/>
                </a:ln>
                <a:solidFill>
                  <a:schemeClr val="tx1"/>
                </a:solidFill>
                <a:effectLst/>
                <a:uLnTx/>
                <a:uFillTx/>
                <a:latin typeface="黑体" pitchFamily="2" charset="-122"/>
                <a:ea typeface="黑体" pitchFamily="2" charset="-122"/>
                <a:cs typeface="+mj-cs"/>
              </a:rPr>
              <a:t>线程与进程的比较</a:t>
            </a:r>
          </a:p>
        </p:txBody>
      </p:sp>
      <p:sp>
        <p:nvSpPr>
          <p:cNvPr id="5" name="Rectangle 3"/>
          <p:cNvSpPr txBox="1">
            <a:spLocks noRot="1" noChangeArrowheads="1"/>
          </p:cNvSpPr>
          <p:nvPr/>
        </p:nvSpPr>
        <p:spPr bwMode="auto">
          <a:xfrm>
            <a:off x="323528" y="2132326"/>
            <a:ext cx="8553450" cy="4032978"/>
          </a:xfrm>
          <a:prstGeom prst="rect">
            <a:avLst/>
          </a:prstGeom>
          <a:solidFill>
            <a:schemeClr val="bg2">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eaLnBrk="1" hangingPunct="1">
              <a:lnSpc>
                <a:spcPct val="150000"/>
              </a:lnSpc>
              <a:buFont typeface="Wingdings 2" pitchFamily="18" charset="2"/>
              <a:buNone/>
            </a:pPr>
            <a:r>
              <a:rPr kumimoji="1" lang="en-US" altLang="zh-CN" sz="2400" kern="0" dirty="0">
                <a:solidFill>
                  <a:srgbClr val="000066"/>
                </a:solidFill>
                <a:latin typeface="黑体" pitchFamily="2" charset="-122"/>
                <a:ea typeface="黑体" pitchFamily="2" charset="-122"/>
              </a:rPr>
              <a:t>2</a:t>
            </a:r>
            <a:r>
              <a:rPr kumimoji="1" lang="zh-CN" altLang="en-US" sz="2400" kern="0" dirty="0">
                <a:solidFill>
                  <a:srgbClr val="000066"/>
                </a:solidFill>
                <a:latin typeface="黑体" pitchFamily="2" charset="-122"/>
                <a:ea typeface="黑体" pitchFamily="2" charset="-122"/>
              </a:rPr>
              <a:t>、</a:t>
            </a:r>
            <a:r>
              <a:rPr kumimoji="1" lang="zh-CN" altLang="en-US" sz="2400" kern="0" dirty="0">
                <a:solidFill>
                  <a:srgbClr val="C00000"/>
                </a:solidFill>
                <a:latin typeface="黑体" pitchFamily="2" charset="-122"/>
                <a:ea typeface="黑体" pitchFamily="2" charset="-122"/>
              </a:rPr>
              <a:t>并发性。</a:t>
            </a:r>
            <a:r>
              <a:rPr kumimoji="1" lang="zh-CN" altLang="en-US" sz="2400" kern="0" dirty="0">
                <a:solidFill>
                  <a:srgbClr val="000066"/>
                </a:solidFill>
                <a:latin typeface="黑体" pitchFamily="2" charset="-122"/>
                <a:ea typeface="黑体" pitchFamily="2" charset="-122"/>
              </a:rPr>
              <a:t>在引人线程的操作系统中，不仅进程之间可以并发执行，而且在多个线程之间，亦可并发执行。因而使</a:t>
            </a:r>
            <a:r>
              <a:rPr kumimoji="1" lang="en-US" altLang="zh-CN" sz="2400" kern="0" dirty="0">
                <a:solidFill>
                  <a:srgbClr val="000066"/>
                </a:solidFill>
                <a:latin typeface="黑体" pitchFamily="2" charset="-122"/>
                <a:ea typeface="黑体" pitchFamily="2" charset="-122"/>
              </a:rPr>
              <a:t>OS</a:t>
            </a:r>
            <a:r>
              <a:rPr kumimoji="1" lang="zh-CN" altLang="en-US" sz="2400" kern="0" dirty="0">
                <a:solidFill>
                  <a:srgbClr val="000066"/>
                </a:solidFill>
                <a:latin typeface="黑体" pitchFamily="2" charset="-122"/>
                <a:ea typeface="黑体" pitchFamily="2" charset="-122"/>
              </a:rPr>
              <a:t>具有更好的并发性</a:t>
            </a:r>
          </a:p>
          <a:p>
            <a:pPr eaLnBrk="1" hangingPunct="1">
              <a:lnSpc>
                <a:spcPct val="150000"/>
              </a:lnSpc>
              <a:buFont typeface="Wingdings 2" pitchFamily="18" charset="2"/>
              <a:buNone/>
            </a:pPr>
            <a:r>
              <a:rPr kumimoji="1" lang="en-US" altLang="zh-CN" sz="2400" kern="0" dirty="0">
                <a:solidFill>
                  <a:srgbClr val="000066"/>
                </a:solidFill>
                <a:latin typeface="黑体" pitchFamily="2" charset="-122"/>
                <a:ea typeface="黑体" pitchFamily="2" charset="-122"/>
              </a:rPr>
              <a:t>3</a:t>
            </a:r>
            <a:r>
              <a:rPr kumimoji="1" lang="zh-CN" altLang="en-US" sz="2400" kern="0" dirty="0">
                <a:solidFill>
                  <a:srgbClr val="000066"/>
                </a:solidFill>
                <a:latin typeface="黑体" pitchFamily="2" charset="-122"/>
                <a:ea typeface="黑体" pitchFamily="2" charset="-122"/>
              </a:rPr>
              <a:t>、</a:t>
            </a:r>
            <a:r>
              <a:rPr kumimoji="1" lang="zh-CN" altLang="en-US" sz="2400" kern="0" dirty="0">
                <a:solidFill>
                  <a:srgbClr val="C00000"/>
                </a:solidFill>
                <a:latin typeface="黑体" pitchFamily="2" charset="-122"/>
                <a:ea typeface="黑体" pitchFamily="2" charset="-122"/>
              </a:rPr>
              <a:t>拥有资源。</a:t>
            </a:r>
            <a:r>
              <a:rPr kumimoji="1" lang="zh-CN" altLang="en-US" sz="2400" kern="0" dirty="0">
                <a:solidFill>
                  <a:srgbClr val="000066"/>
                </a:solidFill>
                <a:latin typeface="黑体" pitchFamily="2" charset="-122"/>
                <a:ea typeface="黑体" pitchFamily="2" charset="-122"/>
              </a:rPr>
              <a:t>进程是拥有资源的一个独立单位，它可以拥有自己的资源。一般他说，</a:t>
            </a:r>
            <a:r>
              <a:rPr kumimoji="1" lang="zh-CN" altLang="en-US" sz="2400" kern="0" dirty="0">
                <a:solidFill>
                  <a:srgbClr val="C00000"/>
                </a:solidFill>
                <a:latin typeface="黑体" pitchFamily="2" charset="-122"/>
                <a:ea typeface="黑体" pitchFamily="2" charset="-122"/>
              </a:rPr>
              <a:t>线程自己不拥有系统资源</a:t>
            </a:r>
            <a:r>
              <a:rPr kumimoji="1" lang="zh-CN" altLang="en-US" sz="2400" kern="0" dirty="0">
                <a:solidFill>
                  <a:srgbClr val="000066"/>
                </a:solidFill>
                <a:latin typeface="黑体" pitchFamily="2" charset="-122"/>
                <a:ea typeface="黑体" pitchFamily="2" charset="-122"/>
              </a:rPr>
              <a:t>（也有一点必不可少的资源），但它可以访问其隶属进程的资源</a:t>
            </a:r>
          </a:p>
          <a:p>
            <a:pPr eaLnBrk="1" hangingPunct="1">
              <a:lnSpc>
                <a:spcPct val="150000"/>
              </a:lnSpc>
              <a:buFont typeface="Wingdings 2" pitchFamily="18" charset="2"/>
              <a:buNone/>
            </a:pPr>
            <a:endParaRPr kumimoji="1" lang="zh-CN" altLang="en-US" sz="2400" kern="0" dirty="0">
              <a:solidFill>
                <a:srgbClr val="000066"/>
              </a:solidFill>
              <a:latin typeface="黑体" pitchFamily="2" charset="-122"/>
              <a:ea typeface="黑体" pitchFamily="2" charset="-122"/>
            </a:endParaRPr>
          </a:p>
        </p:txBody>
      </p:sp>
    </p:spTree>
    <p:extLst>
      <p:ext uri="{BB962C8B-B14F-4D97-AF65-F5344CB8AC3E}">
        <p14:creationId xmlns:p14="http://schemas.microsoft.com/office/powerpoint/2010/main" val="43877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 calcmode="lin" valueType="num">
                                      <p:cBhvr additive="base">
                                        <p:cTn id="7" dur="500" fill="hold"/>
                                        <p:tgtEl>
                                          <p:spTgt spid="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5">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 calcmode="lin" valueType="num">
                                      <p:cBhvr additive="base">
                                        <p:cTn id="1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线程的基本概念</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4" name="Rectangle 2"/>
          <p:cNvSpPr txBox="1">
            <a:spLocks noRot="1" noChangeArrowheads="1"/>
          </p:cNvSpPr>
          <p:nvPr/>
        </p:nvSpPr>
        <p:spPr bwMode="auto">
          <a:xfrm>
            <a:off x="107504" y="836712"/>
            <a:ext cx="8540750" cy="11124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4400" b="0" i="0" u="none" strike="noStrike" kern="0" cap="none" spc="0" normalizeH="0" baseline="0" noProof="0" dirty="0">
                <a:ln>
                  <a:noFill/>
                </a:ln>
                <a:solidFill>
                  <a:schemeClr val="tx1"/>
                </a:solidFill>
                <a:effectLst/>
                <a:uLnTx/>
                <a:uFillTx/>
                <a:latin typeface="黑体" pitchFamily="2" charset="-122"/>
                <a:ea typeface="黑体" pitchFamily="2" charset="-122"/>
                <a:cs typeface="+mj-cs"/>
              </a:rPr>
              <a:t>线程与进程的比较</a:t>
            </a:r>
          </a:p>
        </p:txBody>
      </p:sp>
      <p:sp>
        <p:nvSpPr>
          <p:cNvPr id="5" name="Rectangle 3"/>
          <p:cNvSpPr txBox="1">
            <a:spLocks noRot="1" noChangeArrowheads="1"/>
          </p:cNvSpPr>
          <p:nvPr/>
        </p:nvSpPr>
        <p:spPr bwMode="auto">
          <a:xfrm>
            <a:off x="323528" y="1949178"/>
            <a:ext cx="8553450" cy="4160490"/>
          </a:xfrm>
          <a:prstGeom prst="rect">
            <a:avLst/>
          </a:prstGeom>
          <a:solidFill>
            <a:schemeClr val="bg2">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eaLnBrk="1" hangingPunct="1">
              <a:lnSpc>
                <a:spcPct val="150000"/>
              </a:lnSpc>
              <a:buFont typeface="Wingdings 2" pitchFamily="18" charset="2"/>
              <a:buNone/>
            </a:pPr>
            <a:r>
              <a:rPr kumimoji="1" lang="en-US" altLang="zh-CN" sz="2000" kern="0">
                <a:solidFill>
                  <a:srgbClr val="000066"/>
                </a:solidFill>
                <a:latin typeface="黑体" pitchFamily="2" charset="-122"/>
                <a:ea typeface="黑体" pitchFamily="2" charset="-122"/>
              </a:rPr>
              <a:t>4</a:t>
            </a:r>
            <a:r>
              <a:rPr kumimoji="1" lang="zh-CN" altLang="en-US" sz="2000" kern="0">
                <a:solidFill>
                  <a:srgbClr val="000066"/>
                </a:solidFill>
                <a:latin typeface="黑体" pitchFamily="2" charset="-122"/>
                <a:ea typeface="黑体" pitchFamily="2" charset="-122"/>
              </a:rPr>
              <a:t>、</a:t>
            </a:r>
            <a:r>
              <a:rPr kumimoji="1" lang="zh-CN" altLang="en-US" sz="2000" kern="0">
                <a:solidFill>
                  <a:srgbClr val="FF0000"/>
                </a:solidFill>
                <a:latin typeface="黑体" pitchFamily="2" charset="-122"/>
                <a:ea typeface="黑体" pitchFamily="2" charset="-122"/>
              </a:rPr>
              <a:t>独立性。</a:t>
            </a:r>
            <a:r>
              <a:rPr kumimoji="1" lang="zh-CN" altLang="en-US" sz="2000" kern="0">
                <a:solidFill>
                  <a:srgbClr val="000066"/>
                </a:solidFill>
                <a:latin typeface="黑体" pitchFamily="2" charset="-122"/>
                <a:ea typeface="黑体" pitchFamily="2" charset="-122"/>
              </a:rPr>
              <a:t>同一进程的不同线程之间的独立性要比不同进程之间的独立性低得多</a:t>
            </a:r>
            <a:endParaRPr kumimoji="1" lang="en-US" altLang="zh-CN" sz="2000" kern="0">
              <a:solidFill>
                <a:srgbClr val="000066"/>
              </a:solidFill>
              <a:latin typeface="黑体" pitchFamily="2" charset="-122"/>
              <a:ea typeface="黑体" pitchFamily="2" charset="-122"/>
            </a:endParaRPr>
          </a:p>
          <a:p>
            <a:pPr eaLnBrk="1" hangingPunct="1">
              <a:lnSpc>
                <a:spcPct val="150000"/>
              </a:lnSpc>
              <a:buFont typeface="Wingdings 2" pitchFamily="18" charset="2"/>
              <a:buNone/>
            </a:pPr>
            <a:r>
              <a:rPr kumimoji="1" lang="en-US" altLang="zh-CN" sz="2000" kern="0">
                <a:solidFill>
                  <a:srgbClr val="000066"/>
                </a:solidFill>
                <a:latin typeface="黑体" pitchFamily="2" charset="-122"/>
                <a:ea typeface="黑体" pitchFamily="2" charset="-122"/>
              </a:rPr>
              <a:t>5</a:t>
            </a:r>
            <a:r>
              <a:rPr kumimoji="1" lang="zh-CN" altLang="en-US" sz="2000" kern="0">
                <a:solidFill>
                  <a:srgbClr val="000066"/>
                </a:solidFill>
                <a:latin typeface="黑体" pitchFamily="2" charset="-122"/>
                <a:ea typeface="黑体" pitchFamily="2" charset="-122"/>
              </a:rPr>
              <a:t>、</a:t>
            </a:r>
            <a:r>
              <a:rPr kumimoji="1" lang="zh-CN" altLang="en-US" sz="2000" kern="0">
                <a:solidFill>
                  <a:srgbClr val="C00000"/>
                </a:solidFill>
                <a:latin typeface="黑体" pitchFamily="2" charset="-122"/>
                <a:ea typeface="黑体" pitchFamily="2" charset="-122"/>
              </a:rPr>
              <a:t>系统开销</a:t>
            </a:r>
          </a:p>
          <a:p>
            <a:pPr lvl="1" eaLnBrk="1" hangingPunct="1">
              <a:lnSpc>
                <a:spcPct val="150000"/>
              </a:lnSpc>
            </a:pPr>
            <a:r>
              <a:rPr kumimoji="1" lang="zh-CN" altLang="en-US" sz="2000" kern="0">
                <a:solidFill>
                  <a:srgbClr val="000066"/>
                </a:solidFill>
                <a:latin typeface="黑体" pitchFamily="2" charset="-122"/>
                <a:ea typeface="黑体" pitchFamily="2" charset="-122"/>
              </a:rPr>
              <a:t>创建或撤消和切换进程时的系统开销远高于线程</a:t>
            </a:r>
          </a:p>
          <a:p>
            <a:pPr lvl="1" eaLnBrk="1" hangingPunct="1">
              <a:lnSpc>
                <a:spcPct val="150000"/>
              </a:lnSpc>
            </a:pPr>
            <a:r>
              <a:rPr kumimoji="1" lang="zh-CN" altLang="en-US" sz="2000" kern="0">
                <a:solidFill>
                  <a:srgbClr val="000066"/>
                </a:solidFill>
                <a:latin typeface="黑体" pitchFamily="2" charset="-122"/>
                <a:ea typeface="黑体" pitchFamily="2" charset="-122"/>
              </a:rPr>
              <a:t>由于同一进程中的多个线程具有相同的地址空间，致使它们之间的</a:t>
            </a:r>
            <a:r>
              <a:rPr kumimoji="1" lang="zh-CN" altLang="en-US" sz="2000" kern="0">
                <a:solidFill>
                  <a:srgbClr val="FF0000"/>
                </a:solidFill>
                <a:latin typeface="黑体" pitchFamily="2" charset="-122"/>
                <a:ea typeface="黑体" pitchFamily="2" charset="-122"/>
              </a:rPr>
              <a:t>同步和通信</a:t>
            </a:r>
            <a:r>
              <a:rPr kumimoji="1" lang="zh-CN" altLang="en-US" sz="2000" kern="0">
                <a:solidFill>
                  <a:srgbClr val="000066"/>
                </a:solidFill>
                <a:latin typeface="黑体" pitchFamily="2" charset="-122"/>
                <a:ea typeface="黑体" pitchFamily="2" charset="-122"/>
              </a:rPr>
              <a:t>的实现，也变得比较容易</a:t>
            </a:r>
          </a:p>
          <a:p>
            <a:pPr eaLnBrk="1" hangingPunct="1">
              <a:lnSpc>
                <a:spcPct val="150000"/>
              </a:lnSpc>
              <a:buFont typeface="Wingdings 2" pitchFamily="18" charset="2"/>
              <a:buNone/>
            </a:pPr>
            <a:r>
              <a:rPr kumimoji="1" lang="en-US" altLang="zh-CN" sz="2000" kern="0">
                <a:solidFill>
                  <a:srgbClr val="000066"/>
                </a:solidFill>
                <a:latin typeface="黑体" pitchFamily="2" charset="-122"/>
                <a:ea typeface="黑体" pitchFamily="2" charset="-122"/>
              </a:rPr>
              <a:t>6</a:t>
            </a:r>
            <a:r>
              <a:rPr kumimoji="1" lang="zh-CN" altLang="en-US" sz="2000" kern="0">
                <a:solidFill>
                  <a:srgbClr val="000066"/>
                </a:solidFill>
                <a:latin typeface="黑体" pitchFamily="2" charset="-122"/>
                <a:ea typeface="黑体" pitchFamily="2" charset="-122"/>
              </a:rPr>
              <a:t>、</a:t>
            </a:r>
            <a:r>
              <a:rPr kumimoji="1" lang="zh-CN" altLang="en-US" sz="2000" kern="0">
                <a:solidFill>
                  <a:srgbClr val="FF0000"/>
                </a:solidFill>
                <a:latin typeface="黑体" pitchFamily="2" charset="-122"/>
                <a:ea typeface="黑体" pitchFamily="2" charset="-122"/>
              </a:rPr>
              <a:t>支持多处理机系统</a:t>
            </a:r>
            <a:r>
              <a:rPr kumimoji="1" lang="zh-CN" altLang="en-US" sz="2000" kern="0">
                <a:solidFill>
                  <a:srgbClr val="000066"/>
                </a:solidFill>
                <a:latin typeface="黑体" pitchFamily="2" charset="-122"/>
                <a:ea typeface="黑体" pitchFamily="2" charset="-122"/>
              </a:rPr>
              <a:t>。传统的进程，即单线程进程，只能运行在一个处理机上；多线程进程，可以将同一进程的多个线程分配到多个处理机上</a:t>
            </a:r>
            <a:endParaRPr kumimoji="1" lang="zh-CN" altLang="en-US" kern="0" dirty="0">
              <a:solidFill>
                <a:srgbClr val="000066"/>
              </a:solidFill>
              <a:latin typeface="黑体" pitchFamily="2" charset="-122"/>
              <a:ea typeface="黑体" pitchFamily="2" charset="-122"/>
            </a:endParaRPr>
          </a:p>
        </p:txBody>
      </p:sp>
    </p:spTree>
    <p:extLst>
      <p:ext uri="{BB962C8B-B14F-4D97-AF65-F5344CB8AC3E}">
        <p14:creationId xmlns:p14="http://schemas.microsoft.com/office/powerpoint/2010/main" val="167165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 calcmode="lin" valueType="num">
                                      <p:cBhvr additive="base">
                                        <p:cTn id="7" dur="500" fill="hold"/>
                                        <p:tgtEl>
                                          <p:spTgt spid="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5">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 calcmode="lin" valueType="num">
                                      <p:cBhvr additive="base">
                                        <p:cTn id="1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 calcmode="lin" valueType="num">
                                      <p:cBhvr additive="base">
                                        <p:cTn id="2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线程的基本概念</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pic>
        <p:nvPicPr>
          <p:cNvPr id="5" name="Picture 4"/>
          <p:cNvPicPr>
            <a:picLocks noChangeAspect="1" noChangeArrowheads="1"/>
          </p:cNvPicPr>
          <p:nvPr/>
        </p:nvPicPr>
        <p:blipFill>
          <a:blip r:embed="rId3" cstate="print"/>
          <a:srcRect l="1257" t="11810" r="2359" b="11565"/>
          <a:stretch>
            <a:fillRect/>
          </a:stretch>
        </p:blipFill>
        <p:spPr bwMode="auto">
          <a:xfrm>
            <a:off x="1331640" y="2636912"/>
            <a:ext cx="6553200" cy="3906837"/>
          </a:xfrm>
          <a:prstGeom prst="rect">
            <a:avLst/>
          </a:prstGeom>
          <a:solidFill>
            <a:schemeClr val="bg2">
              <a:lumMod val="20000"/>
              <a:lumOff val="80000"/>
            </a:schemeClr>
          </a:solidFill>
          <a:ln w="57150" cmpd="thickThin">
            <a:solidFill>
              <a:srgbClr val="000000"/>
            </a:solidFill>
            <a:miter lim="800000"/>
            <a:headEnd/>
            <a:tailEnd/>
          </a:ln>
        </p:spPr>
      </p:pic>
      <p:sp>
        <p:nvSpPr>
          <p:cNvPr id="6" name="Rectangle 5"/>
          <p:cNvSpPr>
            <a:spLocks noChangeArrowheads="1"/>
          </p:cNvSpPr>
          <p:nvPr/>
        </p:nvSpPr>
        <p:spPr bwMode="auto">
          <a:xfrm>
            <a:off x="323577" y="1197049"/>
            <a:ext cx="8316913" cy="844550"/>
          </a:xfrm>
          <a:prstGeom prst="rect">
            <a:avLst/>
          </a:prstGeom>
          <a:solidFill>
            <a:schemeClr val="bg2">
              <a:lumMod val="20000"/>
              <a:lumOff val="80000"/>
            </a:schemeClr>
          </a:solidFill>
          <a:ln w="9525">
            <a:noFill/>
            <a:miter lim="800000"/>
            <a:headEnd/>
            <a:tailEnd/>
          </a:ln>
        </p:spPr>
        <p:txBody>
          <a:bodyPr anchor="ctr"/>
          <a:lstStyle/>
          <a:p>
            <a:r>
              <a:rPr kumimoji="0" lang="en-US" altLang="zh-CN" sz="3600">
                <a:solidFill>
                  <a:srgbClr val="0033CC"/>
                </a:solidFill>
                <a:latin typeface="Arial" charset="0"/>
              </a:rPr>
              <a:t>Single and </a:t>
            </a:r>
            <a:r>
              <a:rPr kumimoji="0" lang="en-US" altLang="zh-CN" sz="3600">
                <a:solidFill>
                  <a:srgbClr val="0033CC"/>
                </a:solidFill>
                <a:latin typeface="Arial" charset="0"/>
                <a:ea typeface="Arial Unicode MS" pitchFamily="34" charset="-122"/>
                <a:cs typeface="Arial Unicode MS" pitchFamily="34" charset="-122"/>
              </a:rPr>
              <a:t>Multithreaded</a:t>
            </a:r>
            <a:r>
              <a:rPr kumimoji="0" lang="en-US" altLang="zh-CN" sz="3600">
                <a:solidFill>
                  <a:srgbClr val="0033CC"/>
                </a:solidFill>
                <a:latin typeface="Arial" charset="0"/>
              </a:rPr>
              <a:t> Processes</a:t>
            </a:r>
          </a:p>
        </p:txBody>
      </p:sp>
    </p:spTree>
    <p:extLst>
      <p:ext uri="{BB962C8B-B14F-4D97-AF65-F5344CB8AC3E}">
        <p14:creationId xmlns:p14="http://schemas.microsoft.com/office/powerpoint/2010/main" val="244357121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线程的基本概念</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pic>
        <p:nvPicPr>
          <p:cNvPr id="5" name="Picture 4"/>
          <p:cNvPicPr>
            <a:picLocks noChangeAspect="1" noChangeArrowheads="1"/>
          </p:cNvPicPr>
          <p:nvPr/>
        </p:nvPicPr>
        <p:blipFill>
          <a:blip r:embed="rId3" cstate="print"/>
          <a:srcRect/>
          <a:stretch>
            <a:fillRect/>
          </a:stretch>
        </p:blipFill>
        <p:spPr bwMode="auto">
          <a:xfrm>
            <a:off x="971600" y="1196752"/>
            <a:ext cx="7343775" cy="5464175"/>
          </a:xfrm>
          <a:prstGeom prst="rect">
            <a:avLst/>
          </a:prstGeom>
          <a:noFill/>
          <a:ln w="9525">
            <a:noFill/>
            <a:miter lim="800000"/>
            <a:headEnd/>
            <a:tailEnd/>
          </a:ln>
        </p:spPr>
      </p:pic>
    </p:spTree>
    <p:extLst>
      <p:ext uri="{BB962C8B-B14F-4D97-AF65-F5344CB8AC3E}">
        <p14:creationId xmlns:p14="http://schemas.microsoft.com/office/powerpoint/2010/main" val="315410020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线程的基本概念</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4" name="Rectangle 2"/>
          <p:cNvSpPr txBox="1">
            <a:spLocks noRot="1" noChangeArrowheads="1"/>
          </p:cNvSpPr>
          <p:nvPr/>
        </p:nvSpPr>
        <p:spPr bwMode="auto">
          <a:xfrm>
            <a:off x="107504" y="836712"/>
            <a:ext cx="8540750" cy="11124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lvl="0" eaLnBrk="1" hangingPunct="1"/>
            <a:r>
              <a:rPr lang="zh-CN" altLang="en-US" kern="0" dirty="0">
                <a:solidFill>
                  <a:schemeClr val="tx1"/>
                </a:solidFill>
                <a:effectLst/>
                <a:latin typeface="黑体" pitchFamily="2" charset="-122"/>
                <a:ea typeface="黑体" pitchFamily="2" charset="-122"/>
              </a:rPr>
              <a:t>线程的状态和线程控制块</a:t>
            </a:r>
            <a:endParaRPr kumimoji="1" lang="zh-CN" altLang="en-US" sz="4400" b="0" i="0" u="none" strike="noStrike" kern="0" cap="none" spc="0" normalizeH="0" baseline="0" noProof="0" dirty="0">
              <a:ln>
                <a:noFill/>
              </a:ln>
              <a:solidFill>
                <a:schemeClr val="tx1"/>
              </a:solidFill>
              <a:effectLst/>
              <a:uLnTx/>
              <a:uFillTx/>
              <a:latin typeface="黑体" pitchFamily="2" charset="-122"/>
              <a:ea typeface="黑体" pitchFamily="2" charset="-122"/>
              <a:cs typeface="+mj-cs"/>
            </a:endParaRPr>
          </a:p>
        </p:txBody>
      </p:sp>
      <p:sp>
        <p:nvSpPr>
          <p:cNvPr id="5" name="Text Box 10"/>
          <p:cNvSpPr txBox="1">
            <a:spLocks noChangeArrowheads="1"/>
          </p:cNvSpPr>
          <p:nvPr/>
        </p:nvSpPr>
        <p:spPr bwMode="auto">
          <a:xfrm>
            <a:off x="611560" y="1944746"/>
            <a:ext cx="7777163" cy="1477328"/>
          </a:xfrm>
          <a:prstGeom prst="rect">
            <a:avLst/>
          </a:prstGeom>
          <a:noFill/>
          <a:ln w="9525" algn="ctr">
            <a:noFill/>
            <a:miter lim="800000"/>
            <a:headEnd/>
            <a:tailEnd/>
          </a:ln>
        </p:spPr>
        <p:txBody>
          <a:bodyPr>
            <a:spAutoFit/>
          </a:bodyPr>
          <a:lstStyle/>
          <a:p>
            <a:pPr algn="l">
              <a:lnSpc>
                <a:spcPct val="150000"/>
              </a:lnSpc>
            </a:pPr>
            <a:r>
              <a:rPr kumimoji="0" lang="en-US" altLang="zh-CN" sz="2000" b="1" dirty="0">
                <a:solidFill>
                  <a:schemeClr val="tx1"/>
                </a:solidFill>
                <a:latin typeface="微软雅黑" panose="020B0503020204020204" pitchFamily="34" charset="-122"/>
                <a:ea typeface="微软雅黑" panose="020B0503020204020204" pitchFamily="34" charset="-122"/>
              </a:rPr>
              <a:t>1</a:t>
            </a:r>
            <a:r>
              <a:rPr kumimoji="0" lang="zh-CN" altLang="en-US" sz="2000" b="1" dirty="0">
                <a:solidFill>
                  <a:schemeClr val="tx1"/>
                </a:solidFill>
                <a:latin typeface="微软雅黑" panose="020B0503020204020204" pitchFamily="34" charset="-122"/>
                <a:ea typeface="微软雅黑" panose="020B0503020204020204" pitchFamily="34" charset="-122"/>
              </a:rPr>
              <a:t>、</a:t>
            </a:r>
            <a:r>
              <a:rPr kumimoji="0" lang="zh-CN" altLang="en-US" sz="2000" b="1" dirty="0">
                <a:solidFill>
                  <a:srgbClr val="FFC000"/>
                </a:solidFill>
                <a:latin typeface="微软雅黑" panose="020B0503020204020204" pitchFamily="34" charset="-122"/>
                <a:ea typeface="微软雅黑" panose="020B0503020204020204" pitchFamily="34" charset="-122"/>
              </a:rPr>
              <a:t>线程运行的三个状态</a:t>
            </a:r>
            <a:endParaRPr kumimoji="0" lang="en-US" altLang="zh-CN" sz="2000" b="1" dirty="0">
              <a:solidFill>
                <a:srgbClr val="FFC000"/>
              </a:solidFill>
              <a:latin typeface="微软雅黑" panose="020B0503020204020204" pitchFamily="34" charset="-122"/>
              <a:ea typeface="微软雅黑" panose="020B0503020204020204" pitchFamily="34" charset="-122"/>
            </a:endParaRPr>
          </a:p>
          <a:p>
            <a:pPr algn="l">
              <a:lnSpc>
                <a:spcPct val="150000"/>
              </a:lnSpc>
            </a:pPr>
            <a:r>
              <a:rPr kumimoji="0" lang="zh-CN" altLang="en-US" sz="2000" b="1" dirty="0">
                <a:solidFill>
                  <a:schemeClr val="tx1"/>
                </a:solidFill>
                <a:latin typeface="微软雅黑" panose="020B0503020204020204" pitchFamily="34" charset="-122"/>
                <a:ea typeface="微软雅黑" panose="020B0503020204020204" pitchFamily="34" charset="-122"/>
              </a:rPr>
              <a:t>由于共享和合作关系，线程的运行也是</a:t>
            </a:r>
            <a:r>
              <a:rPr kumimoji="0" lang="zh-CN" altLang="en-US" sz="2000" b="1" dirty="0">
                <a:solidFill>
                  <a:srgbClr val="FFC000"/>
                </a:solidFill>
                <a:latin typeface="微软雅黑" panose="020B0503020204020204" pitchFamily="34" charset="-122"/>
                <a:ea typeface="微软雅黑" panose="020B0503020204020204" pitchFamily="34" charset="-122"/>
              </a:rPr>
              <a:t>间断性</a:t>
            </a:r>
            <a:r>
              <a:rPr kumimoji="0" lang="zh-CN" altLang="en-US" sz="2000" b="1" dirty="0">
                <a:solidFill>
                  <a:schemeClr val="tx1"/>
                </a:solidFill>
                <a:latin typeface="微软雅黑" panose="020B0503020204020204" pitchFamily="34" charset="-122"/>
                <a:ea typeface="微软雅黑" panose="020B0503020204020204" pitchFamily="34" charset="-122"/>
              </a:rPr>
              <a:t>的，具有</a:t>
            </a:r>
            <a:r>
              <a:rPr kumimoji="0" lang="zh-CN" altLang="en-US" sz="2000" b="1" dirty="0">
                <a:solidFill>
                  <a:srgbClr val="FFC000"/>
                </a:solidFill>
                <a:latin typeface="微软雅黑" panose="020B0503020204020204" pitchFamily="34" charset="-122"/>
                <a:ea typeface="微软雅黑" panose="020B0503020204020204" pitchFamily="34" charset="-122"/>
              </a:rPr>
              <a:t>执行</a:t>
            </a:r>
            <a:r>
              <a:rPr kumimoji="0" lang="zh-CN" altLang="en-US" sz="2000" b="1" dirty="0">
                <a:solidFill>
                  <a:schemeClr val="tx1"/>
                </a:solidFill>
                <a:latin typeface="微软雅黑" panose="020B0503020204020204" pitchFamily="34" charset="-122"/>
                <a:ea typeface="微软雅黑" panose="020B0503020204020204" pitchFamily="34" charset="-122"/>
              </a:rPr>
              <a:t>、</a:t>
            </a:r>
            <a:r>
              <a:rPr kumimoji="0" lang="zh-CN" altLang="en-US" sz="2000" b="1" dirty="0">
                <a:solidFill>
                  <a:srgbClr val="FFC000"/>
                </a:solidFill>
                <a:latin typeface="微软雅黑" panose="020B0503020204020204" pitchFamily="34" charset="-122"/>
                <a:ea typeface="微软雅黑" panose="020B0503020204020204" pitchFamily="34" charset="-122"/>
              </a:rPr>
              <a:t>就绪</a:t>
            </a:r>
            <a:r>
              <a:rPr kumimoji="0" lang="zh-CN" altLang="en-US" sz="2000" b="1" dirty="0">
                <a:solidFill>
                  <a:schemeClr val="tx1"/>
                </a:solidFill>
                <a:latin typeface="微软雅黑" panose="020B0503020204020204" pitchFamily="34" charset="-122"/>
                <a:ea typeface="微软雅黑" panose="020B0503020204020204" pitchFamily="34" charset="-122"/>
              </a:rPr>
              <a:t>和</a:t>
            </a:r>
            <a:r>
              <a:rPr kumimoji="0" lang="zh-CN" altLang="en-US" sz="2000" b="1" dirty="0">
                <a:solidFill>
                  <a:srgbClr val="FFC000"/>
                </a:solidFill>
                <a:latin typeface="微软雅黑" panose="020B0503020204020204" pitchFamily="34" charset="-122"/>
                <a:ea typeface="微软雅黑" panose="020B0503020204020204" pitchFamily="34" charset="-122"/>
              </a:rPr>
              <a:t>阻塞</a:t>
            </a:r>
            <a:r>
              <a:rPr kumimoji="0" lang="zh-CN" altLang="en-US" sz="2000" b="1" dirty="0">
                <a:solidFill>
                  <a:schemeClr val="tx1"/>
                </a:solidFill>
                <a:latin typeface="微软雅黑" panose="020B0503020204020204" pitchFamily="34" charset="-122"/>
                <a:ea typeface="微软雅黑" panose="020B0503020204020204" pitchFamily="34" charset="-122"/>
              </a:rPr>
              <a:t>三个状态。如</a:t>
            </a:r>
            <a:r>
              <a:rPr kumimoji="0" lang="en-US" altLang="zh-CN" sz="2000" b="1" dirty="0">
                <a:solidFill>
                  <a:schemeClr val="tx1"/>
                </a:solidFill>
                <a:latin typeface="微软雅黑" panose="020B0503020204020204" pitchFamily="34" charset="-122"/>
                <a:ea typeface="微软雅黑" panose="020B0503020204020204" pitchFamily="34" charset="-122"/>
              </a:rPr>
              <a:t>Java</a:t>
            </a:r>
            <a:r>
              <a:rPr kumimoji="0" lang="zh-CN" altLang="en-US" sz="2000" b="1" dirty="0">
                <a:solidFill>
                  <a:schemeClr val="tx1"/>
                </a:solidFill>
                <a:latin typeface="微软雅黑" panose="020B0503020204020204" pitchFamily="34" charset="-122"/>
                <a:ea typeface="微软雅黑" panose="020B0503020204020204" pitchFamily="34" charset="-122"/>
              </a:rPr>
              <a:t>的线程：</a:t>
            </a:r>
          </a:p>
        </p:txBody>
      </p:sp>
      <p:pic>
        <p:nvPicPr>
          <p:cNvPr id="6" name="Picture 11"/>
          <p:cNvPicPr>
            <a:picLocks noChangeAspect="1" noChangeArrowheads="1"/>
          </p:cNvPicPr>
          <p:nvPr/>
        </p:nvPicPr>
        <p:blipFill>
          <a:blip r:embed="rId3" cstate="print"/>
          <a:srcRect l="566" t="30240" r="677" b="30238"/>
          <a:stretch>
            <a:fillRect/>
          </a:stretch>
        </p:blipFill>
        <p:spPr bwMode="auto">
          <a:xfrm>
            <a:off x="578039" y="3789040"/>
            <a:ext cx="7708900" cy="2468562"/>
          </a:xfrm>
          <a:prstGeom prst="rect">
            <a:avLst/>
          </a:prstGeom>
          <a:noFill/>
          <a:ln w="9525">
            <a:noFill/>
            <a:miter lim="800000"/>
            <a:headEnd/>
            <a:tailEnd/>
          </a:ln>
        </p:spPr>
      </p:pic>
    </p:spTree>
    <p:extLst>
      <p:ext uri="{BB962C8B-B14F-4D97-AF65-F5344CB8AC3E}">
        <p14:creationId xmlns:p14="http://schemas.microsoft.com/office/powerpoint/2010/main" val="1034483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a:t>
            </a: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107001" y="1974711"/>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5904656"/>
          </a:xfrm>
          <a:prstGeom prst="wedgeRectCallout">
            <a:avLst>
              <a:gd name="adj1" fmla="val -57762"/>
              <a:gd name="adj2" fmla="val -26707"/>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a:lnSpc>
                <a:spcPct val="150000"/>
              </a:lnSpc>
              <a:spcBef>
                <a:spcPct val="20000"/>
              </a:spcBef>
              <a:buFont typeface="Wingdings" pitchFamily="2" charset="2"/>
              <a:buChar char="l"/>
              <a:defRPr/>
            </a:pPr>
            <a:r>
              <a:rPr kumimoji="0" lang="zh-CN" altLang="en-US" sz="2000" b="1" dirty="0">
                <a:solidFill>
                  <a:schemeClr val="tx1"/>
                </a:solidFill>
                <a:latin typeface="微软雅黑" panose="020B0503020204020204" pitchFamily="34" charset="-122"/>
                <a:ea typeface="微软雅黑" panose="020B0503020204020204" pitchFamily="34" charset="-122"/>
              </a:rPr>
              <a:t>关键思想是：</a:t>
            </a:r>
            <a:r>
              <a:rPr kumimoji="0" lang="zh-CN" altLang="en-US" sz="2000" b="1" dirty="0">
                <a:solidFill>
                  <a:srgbClr val="FF0000"/>
                </a:solidFill>
                <a:latin typeface="微软雅黑" panose="020B0503020204020204" pitchFamily="34" charset="-122"/>
                <a:ea typeface="微软雅黑" panose="020B0503020204020204" pitchFamily="34" charset="-122"/>
              </a:rPr>
              <a:t>一个进程是某种类型的一个活动</a:t>
            </a:r>
            <a:r>
              <a:rPr kumimoji="0" lang="zh-CN" altLang="en-US" sz="2000" b="1" dirty="0">
                <a:solidFill>
                  <a:schemeClr val="tx1"/>
                </a:solidFill>
                <a:latin typeface="微软雅黑" panose="020B0503020204020204" pitchFamily="34" charset="-122"/>
                <a:ea typeface="微软雅黑" panose="020B0503020204020204" pitchFamily="34" charset="-122"/>
              </a:rPr>
              <a:t>，它有程序、输入、输出、及状态。单个处理机被若干进程共享，它使用某种调度算法决定何时停止一个进程的工作，并转而为另一个进程提供服务</a:t>
            </a:r>
            <a:endParaRPr lang="en-US" altLang="zh-CN" sz="2000" b="1" kern="0" dirty="0">
              <a:solidFill>
                <a:schemeClr val="tx1"/>
              </a:solidFill>
              <a:latin typeface="微软雅黑" panose="020B0503020204020204" pitchFamily="34" charset="-122"/>
              <a:ea typeface="微软雅黑" panose="020B0503020204020204" pitchFamily="34" charset="-122"/>
            </a:endParaRPr>
          </a:p>
          <a:p>
            <a:pPr marL="342900" lvl="0" indent="-342900" algn="l">
              <a:lnSpc>
                <a:spcPct val="150000"/>
              </a:lnSpc>
              <a:spcBef>
                <a:spcPct val="20000"/>
              </a:spcBef>
              <a:buFont typeface="Wingdings" pitchFamily="2" charset="2"/>
              <a:buChar char="l"/>
              <a:defRPr/>
            </a:pPr>
            <a:endParaRPr kumimoji="0" lang="en-US" altLang="zh-CN" sz="2000" b="1" dirty="0">
              <a:solidFill>
                <a:schemeClr val="tx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07001" y="3789040"/>
            <a:ext cx="3744919" cy="2826445"/>
          </a:xfrm>
          <a:prstGeom prst="rect">
            <a:avLst/>
          </a:prstGeom>
        </p:spPr>
      </p:pic>
    </p:spTree>
    <p:extLst>
      <p:ext uri="{BB962C8B-B14F-4D97-AF65-F5344CB8AC3E}">
        <p14:creationId xmlns:p14="http://schemas.microsoft.com/office/powerpoint/2010/main" val="295692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线程的基本概念</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4" name="Rectangle 2"/>
          <p:cNvSpPr txBox="1">
            <a:spLocks noRot="1" noChangeArrowheads="1"/>
          </p:cNvSpPr>
          <p:nvPr/>
        </p:nvSpPr>
        <p:spPr bwMode="auto">
          <a:xfrm>
            <a:off x="107504" y="836712"/>
            <a:ext cx="8540750" cy="11124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lvl="0" eaLnBrk="1" hangingPunct="1"/>
            <a:r>
              <a:rPr lang="zh-CN" altLang="en-US" kern="0" dirty="0">
                <a:solidFill>
                  <a:schemeClr val="tx1"/>
                </a:solidFill>
                <a:effectLst/>
                <a:latin typeface="黑体" pitchFamily="2" charset="-122"/>
                <a:ea typeface="黑体" pitchFamily="2" charset="-122"/>
              </a:rPr>
              <a:t>线程的状态和线程控制块</a:t>
            </a:r>
            <a:endParaRPr kumimoji="1" lang="zh-CN" altLang="en-US" sz="4400" b="0" i="0" u="none" strike="noStrike" kern="0" cap="none" spc="0" normalizeH="0" baseline="0" noProof="0" dirty="0">
              <a:ln>
                <a:noFill/>
              </a:ln>
              <a:solidFill>
                <a:schemeClr val="tx1"/>
              </a:solidFill>
              <a:effectLst/>
              <a:uLnTx/>
              <a:uFillTx/>
              <a:latin typeface="黑体" pitchFamily="2" charset="-122"/>
              <a:ea typeface="黑体" pitchFamily="2" charset="-122"/>
              <a:cs typeface="+mj-cs"/>
            </a:endParaRPr>
          </a:p>
        </p:txBody>
      </p:sp>
      <p:sp>
        <p:nvSpPr>
          <p:cNvPr id="7" name="内容占位符 2"/>
          <p:cNvSpPr txBox="1">
            <a:spLocks/>
          </p:cNvSpPr>
          <p:nvPr/>
        </p:nvSpPr>
        <p:spPr bwMode="auto">
          <a:xfrm>
            <a:off x="1043608" y="2139559"/>
            <a:ext cx="7702574"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a:lnSpc>
                <a:spcPct val="150000"/>
              </a:lnSpc>
              <a:buFont typeface="Wingdings 2" pitchFamily="18" charset="2"/>
              <a:buNone/>
            </a:pPr>
            <a:r>
              <a:rPr kumimoji="0" lang="en-US" altLang="zh-CN" sz="2400" b="1" kern="0" dirty="0">
                <a:latin typeface="微软雅黑" panose="020B0503020204020204" pitchFamily="34" charset="-122"/>
                <a:ea typeface="微软雅黑" panose="020B0503020204020204" pitchFamily="34" charset="-122"/>
              </a:rPr>
              <a:t>2</a:t>
            </a:r>
            <a:r>
              <a:rPr kumimoji="0" lang="zh-CN" altLang="en-US" sz="2400" b="1" kern="0" dirty="0">
                <a:latin typeface="微软雅黑" panose="020B0503020204020204" pitchFamily="34" charset="-122"/>
                <a:ea typeface="微软雅黑" panose="020B0503020204020204" pitchFamily="34" charset="-122"/>
              </a:rPr>
              <a:t>、线程控制块</a:t>
            </a:r>
            <a:r>
              <a:rPr kumimoji="0" lang="en-US" altLang="zh-CN" sz="2400" b="1" kern="0" dirty="0">
                <a:latin typeface="微软雅黑" panose="020B0503020204020204" pitchFamily="34" charset="-122"/>
                <a:ea typeface="微软雅黑" panose="020B0503020204020204" pitchFamily="34" charset="-122"/>
              </a:rPr>
              <a:t>TCB</a:t>
            </a:r>
          </a:p>
          <a:p>
            <a:pPr lvl="1">
              <a:lnSpc>
                <a:spcPct val="150000"/>
              </a:lnSpc>
            </a:pPr>
            <a:r>
              <a:rPr kumimoji="0" lang="zh-CN" altLang="en-US" sz="2000" b="1" kern="0" dirty="0">
                <a:latin typeface="微软雅黑" panose="020B0503020204020204" pitchFamily="34" charset="-122"/>
                <a:ea typeface="微软雅黑" panose="020B0503020204020204" pitchFamily="34" charset="-122"/>
              </a:rPr>
              <a:t>线程标识符</a:t>
            </a:r>
            <a:endParaRPr kumimoji="0" lang="en-US" altLang="zh-CN" sz="2000" b="1" kern="0" dirty="0">
              <a:latin typeface="微软雅黑" panose="020B0503020204020204" pitchFamily="34" charset="-122"/>
              <a:ea typeface="微软雅黑" panose="020B0503020204020204" pitchFamily="34" charset="-122"/>
            </a:endParaRPr>
          </a:p>
          <a:p>
            <a:pPr lvl="1">
              <a:lnSpc>
                <a:spcPct val="150000"/>
              </a:lnSpc>
            </a:pPr>
            <a:r>
              <a:rPr kumimoji="0" lang="zh-CN" altLang="en-US" sz="2000" b="1" kern="0" dirty="0">
                <a:latin typeface="微软雅黑" panose="020B0503020204020204" pitchFamily="34" charset="-122"/>
                <a:ea typeface="微软雅黑" panose="020B0503020204020204" pitchFamily="34" charset="-122"/>
              </a:rPr>
              <a:t>一组寄存器：程序计数器、状态寄存器和通用寄存器</a:t>
            </a:r>
            <a:endParaRPr kumimoji="0" lang="en-US" altLang="zh-CN" sz="2000" b="1" kern="0" dirty="0">
              <a:latin typeface="微软雅黑" panose="020B0503020204020204" pitchFamily="34" charset="-122"/>
              <a:ea typeface="微软雅黑" panose="020B0503020204020204" pitchFamily="34" charset="-122"/>
            </a:endParaRPr>
          </a:p>
          <a:p>
            <a:pPr lvl="1">
              <a:lnSpc>
                <a:spcPct val="150000"/>
              </a:lnSpc>
            </a:pPr>
            <a:r>
              <a:rPr kumimoji="0" lang="zh-CN" altLang="en-US" sz="2000" b="1" kern="0" dirty="0">
                <a:latin typeface="微软雅黑" panose="020B0503020204020204" pitchFamily="34" charset="-122"/>
                <a:ea typeface="微软雅黑" panose="020B0503020204020204" pitchFamily="34" charset="-122"/>
              </a:rPr>
              <a:t>线程运行状态</a:t>
            </a:r>
            <a:endParaRPr kumimoji="0" lang="en-US" altLang="zh-CN" sz="2000" b="1" kern="0" dirty="0">
              <a:latin typeface="微软雅黑" panose="020B0503020204020204" pitchFamily="34" charset="-122"/>
              <a:ea typeface="微软雅黑" panose="020B0503020204020204" pitchFamily="34" charset="-122"/>
            </a:endParaRPr>
          </a:p>
          <a:p>
            <a:pPr lvl="1">
              <a:lnSpc>
                <a:spcPct val="150000"/>
              </a:lnSpc>
            </a:pPr>
            <a:r>
              <a:rPr kumimoji="0" lang="zh-CN" altLang="en-US" sz="2000" b="1" kern="0" dirty="0">
                <a:latin typeface="微软雅黑" panose="020B0503020204020204" pitchFamily="34" charset="-122"/>
                <a:ea typeface="微软雅黑" panose="020B0503020204020204" pitchFamily="34" charset="-122"/>
              </a:rPr>
              <a:t>优先级</a:t>
            </a:r>
            <a:endParaRPr kumimoji="0" lang="en-US" altLang="zh-CN" sz="2000" b="1" kern="0" dirty="0">
              <a:latin typeface="微软雅黑" panose="020B0503020204020204" pitchFamily="34" charset="-122"/>
              <a:ea typeface="微软雅黑" panose="020B0503020204020204" pitchFamily="34" charset="-122"/>
            </a:endParaRPr>
          </a:p>
          <a:p>
            <a:pPr lvl="1">
              <a:lnSpc>
                <a:spcPct val="150000"/>
              </a:lnSpc>
            </a:pPr>
            <a:r>
              <a:rPr kumimoji="0" lang="zh-CN" altLang="en-US" sz="2000" b="1" kern="0" dirty="0">
                <a:latin typeface="微软雅黑" panose="020B0503020204020204" pitchFamily="34" charset="-122"/>
                <a:ea typeface="微软雅黑" panose="020B0503020204020204" pitchFamily="34" charset="-122"/>
              </a:rPr>
              <a:t>线程专用存储区</a:t>
            </a:r>
            <a:endParaRPr kumimoji="0" lang="en-US" altLang="zh-CN" sz="2000" b="1" kern="0" dirty="0">
              <a:latin typeface="微软雅黑" panose="020B0503020204020204" pitchFamily="34" charset="-122"/>
              <a:ea typeface="微软雅黑" panose="020B0503020204020204" pitchFamily="34" charset="-122"/>
            </a:endParaRPr>
          </a:p>
          <a:p>
            <a:pPr lvl="1">
              <a:lnSpc>
                <a:spcPct val="150000"/>
              </a:lnSpc>
            </a:pPr>
            <a:r>
              <a:rPr kumimoji="0" lang="zh-CN" altLang="en-US" sz="2000" b="1" kern="0" dirty="0">
                <a:latin typeface="微软雅黑" panose="020B0503020204020204" pitchFamily="34" charset="-122"/>
                <a:ea typeface="微软雅黑" panose="020B0503020204020204" pitchFamily="34" charset="-122"/>
              </a:rPr>
              <a:t>信号屏蔽</a:t>
            </a:r>
            <a:endParaRPr kumimoji="0" lang="en-US" altLang="zh-CN" sz="2000" b="1" kern="0" dirty="0">
              <a:latin typeface="微软雅黑" panose="020B0503020204020204" pitchFamily="34" charset="-122"/>
              <a:ea typeface="微软雅黑" panose="020B0503020204020204" pitchFamily="34" charset="-122"/>
            </a:endParaRPr>
          </a:p>
          <a:p>
            <a:pPr lvl="1">
              <a:lnSpc>
                <a:spcPct val="150000"/>
              </a:lnSpc>
            </a:pPr>
            <a:r>
              <a:rPr kumimoji="0" lang="zh-CN" altLang="en-US" sz="2000" b="1" kern="0" dirty="0">
                <a:latin typeface="微软雅黑" panose="020B0503020204020204" pitchFamily="34" charset="-122"/>
                <a:ea typeface="微软雅黑" panose="020B0503020204020204" pitchFamily="34" charset="-122"/>
              </a:rPr>
              <a:t>堆栈指针</a:t>
            </a:r>
          </a:p>
        </p:txBody>
      </p:sp>
    </p:spTree>
    <p:extLst>
      <p:ext uri="{BB962C8B-B14F-4D97-AF65-F5344CB8AC3E}">
        <p14:creationId xmlns:p14="http://schemas.microsoft.com/office/powerpoint/2010/main" val="340030791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线程的基本概念</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4" name="Rectangle 2"/>
          <p:cNvSpPr txBox="1">
            <a:spLocks noRot="1" noChangeArrowheads="1"/>
          </p:cNvSpPr>
          <p:nvPr/>
        </p:nvSpPr>
        <p:spPr bwMode="auto">
          <a:xfrm>
            <a:off x="107504" y="836712"/>
            <a:ext cx="8540750" cy="11124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lvl="0" eaLnBrk="1" hangingPunct="1"/>
            <a:r>
              <a:rPr lang="zh-CN" altLang="en-US" kern="0" dirty="0">
                <a:solidFill>
                  <a:schemeClr val="tx1"/>
                </a:solidFill>
                <a:effectLst/>
                <a:latin typeface="黑体" pitchFamily="2" charset="-122"/>
                <a:ea typeface="黑体" pitchFamily="2" charset="-122"/>
              </a:rPr>
              <a:t>线程的状态和线程控制块</a:t>
            </a:r>
            <a:endParaRPr kumimoji="1" lang="zh-CN" altLang="en-US" sz="4400" b="0" i="0" u="none" strike="noStrike" kern="0" cap="none" spc="0" normalizeH="0" baseline="0" noProof="0" dirty="0">
              <a:ln>
                <a:noFill/>
              </a:ln>
              <a:solidFill>
                <a:schemeClr val="tx1"/>
              </a:solidFill>
              <a:effectLst/>
              <a:uLnTx/>
              <a:uFillTx/>
              <a:latin typeface="黑体" pitchFamily="2" charset="-122"/>
              <a:ea typeface="黑体" pitchFamily="2" charset="-122"/>
              <a:cs typeface="+mj-cs"/>
            </a:endParaRPr>
          </a:p>
        </p:txBody>
      </p:sp>
      <p:sp>
        <p:nvSpPr>
          <p:cNvPr id="7" name="Rectangle 3"/>
          <p:cNvSpPr txBox="1">
            <a:spLocks noRot="1" noChangeArrowheads="1"/>
          </p:cNvSpPr>
          <p:nvPr/>
        </p:nvSpPr>
        <p:spPr bwMode="auto">
          <a:xfrm>
            <a:off x="395536" y="2060848"/>
            <a:ext cx="8540750" cy="41764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eaLnBrk="1" hangingPunct="1">
              <a:lnSpc>
                <a:spcPct val="150000"/>
              </a:lnSpc>
              <a:buFont typeface="Wingdings 2" pitchFamily="18" charset="2"/>
              <a:buNone/>
            </a:pPr>
            <a:r>
              <a:rPr kumimoji="0" lang="en-US" altLang="zh-CN" sz="2000" b="1" kern="0" dirty="0">
                <a:latin typeface="微软雅黑" panose="020B0503020204020204" pitchFamily="34" charset="-122"/>
                <a:ea typeface="微软雅黑" panose="020B0503020204020204" pitchFamily="34" charset="-122"/>
              </a:rPr>
              <a:t>3</a:t>
            </a:r>
            <a:r>
              <a:rPr kumimoji="0" lang="zh-CN" altLang="en-US" sz="2000" b="1" kern="0" dirty="0">
                <a:latin typeface="微软雅黑" panose="020B0503020204020204" pitchFamily="34" charset="-122"/>
                <a:ea typeface="微软雅黑" panose="020B0503020204020204" pitchFamily="34" charset="-122"/>
              </a:rPr>
              <a:t>、 多线程</a:t>
            </a:r>
            <a:r>
              <a:rPr kumimoji="0" lang="en-US" altLang="zh-CN" sz="2000" b="1" kern="0" dirty="0">
                <a:latin typeface="微软雅黑" panose="020B0503020204020204" pitchFamily="34" charset="-122"/>
                <a:ea typeface="微软雅黑" panose="020B0503020204020204" pitchFamily="34" charset="-122"/>
              </a:rPr>
              <a:t>OS</a:t>
            </a:r>
            <a:r>
              <a:rPr kumimoji="0" lang="zh-CN" altLang="en-US" sz="2000" b="1" kern="0" dirty="0">
                <a:latin typeface="微软雅黑" panose="020B0503020204020204" pitchFamily="34" charset="-122"/>
                <a:ea typeface="微软雅黑" panose="020B0503020204020204" pitchFamily="34" charset="-122"/>
              </a:rPr>
              <a:t>中的进程</a:t>
            </a:r>
            <a:endParaRPr kumimoji="1" lang="en-US" altLang="zh-CN" sz="2000" b="1" kern="0" dirty="0">
              <a:latin typeface="微软雅黑" panose="020B0503020204020204" pitchFamily="34" charset="-122"/>
              <a:ea typeface="微软雅黑" panose="020B0503020204020204" pitchFamily="34" charset="-122"/>
            </a:endParaRPr>
          </a:p>
          <a:p>
            <a:pPr eaLnBrk="1" hangingPunct="1">
              <a:lnSpc>
                <a:spcPct val="150000"/>
              </a:lnSpc>
            </a:pPr>
            <a:r>
              <a:rPr kumimoji="1" lang="zh-CN" altLang="en-US" sz="2000" b="1" kern="0" dirty="0">
                <a:latin typeface="微软雅黑" panose="020B0503020204020204" pitchFamily="34" charset="-122"/>
                <a:ea typeface="微软雅黑" panose="020B0503020204020204" pitchFamily="34" charset="-122"/>
              </a:rPr>
              <a:t>在多线程</a:t>
            </a:r>
            <a:r>
              <a:rPr kumimoji="1" lang="en-US" altLang="zh-CN" sz="2000" b="1" kern="0" dirty="0">
                <a:latin typeface="微软雅黑" panose="020B0503020204020204" pitchFamily="34" charset="-122"/>
                <a:ea typeface="微软雅黑" panose="020B0503020204020204" pitchFamily="34" charset="-122"/>
              </a:rPr>
              <a:t>OS</a:t>
            </a:r>
            <a:r>
              <a:rPr kumimoji="1" lang="zh-CN" altLang="en-US" sz="2000" b="1" kern="0" dirty="0">
                <a:latin typeface="微软雅黑" panose="020B0503020204020204" pitchFamily="34" charset="-122"/>
                <a:ea typeface="微软雅黑" panose="020B0503020204020204" pitchFamily="34" charset="-122"/>
              </a:rPr>
              <a:t>中，</a:t>
            </a:r>
            <a:r>
              <a:rPr kumimoji="1" lang="zh-CN" altLang="en-US" sz="2000" b="1" kern="0" dirty="0">
                <a:solidFill>
                  <a:srgbClr val="C00000"/>
                </a:solidFill>
                <a:latin typeface="微软雅黑" panose="020B0503020204020204" pitchFamily="34" charset="-122"/>
                <a:ea typeface="微软雅黑" panose="020B0503020204020204" pitchFamily="34" charset="-122"/>
              </a:rPr>
              <a:t>进程是作为拥有系统资源</a:t>
            </a:r>
            <a:r>
              <a:rPr kumimoji="1" lang="zh-CN" altLang="en-US" sz="2000" b="1" kern="0" dirty="0">
                <a:latin typeface="微软雅黑" panose="020B0503020204020204" pitchFamily="34" charset="-122"/>
                <a:ea typeface="微软雅黑" panose="020B0503020204020204" pitchFamily="34" charset="-122"/>
              </a:rPr>
              <a:t>的基本单位，通常的进程都包含多个线程并为它们提供资源，但此时的进程就</a:t>
            </a:r>
            <a:r>
              <a:rPr kumimoji="1" lang="zh-CN" altLang="en-US" sz="2000" b="1" kern="0" dirty="0">
                <a:solidFill>
                  <a:srgbClr val="FFC000"/>
                </a:solidFill>
                <a:latin typeface="微软雅黑" panose="020B0503020204020204" pitchFamily="34" charset="-122"/>
                <a:ea typeface="微软雅黑" panose="020B0503020204020204" pitchFamily="34" charset="-122"/>
              </a:rPr>
              <a:t>不再作为一个执行的实体。</a:t>
            </a:r>
            <a:r>
              <a:rPr kumimoji="1" lang="zh-CN" altLang="en-US" sz="2000" b="1" kern="0" dirty="0">
                <a:latin typeface="微软雅黑" panose="020B0503020204020204" pitchFamily="34" charset="-122"/>
                <a:ea typeface="微软雅黑" panose="020B0503020204020204" pitchFamily="34" charset="-122"/>
              </a:rPr>
              <a:t> 多线程</a:t>
            </a:r>
            <a:r>
              <a:rPr kumimoji="1" lang="en-US" altLang="zh-CN" sz="2000" b="1" kern="0" dirty="0">
                <a:solidFill>
                  <a:srgbClr val="FF0000"/>
                </a:solidFill>
                <a:latin typeface="微软雅黑" panose="020B0503020204020204" pitchFamily="34" charset="-122"/>
                <a:ea typeface="微软雅黑" panose="020B0503020204020204" pitchFamily="34" charset="-122"/>
              </a:rPr>
              <a:t>OS</a:t>
            </a:r>
            <a:r>
              <a:rPr kumimoji="1" lang="zh-CN" altLang="en-US" sz="2000" b="1" kern="0" dirty="0">
                <a:latin typeface="微软雅黑" panose="020B0503020204020204" pitchFamily="34" charset="-122"/>
                <a:ea typeface="微软雅黑" panose="020B0503020204020204" pitchFamily="34" charset="-122"/>
              </a:rPr>
              <a:t>中的进程有以下属性：</a:t>
            </a:r>
          </a:p>
          <a:p>
            <a:pPr lvl="1" eaLnBrk="1" hangingPunct="1">
              <a:lnSpc>
                <a:spcPct val="150000"/>
              </a:lnSpc>
            </a:pPr>
            <a:r>
              <a:rPr kumimoji="1" lang="zh-CN" altLang="en-US" sz="2000" b="1" kern="0" dirty="0">
                <a:latin typeface="微软雅黑" panose="020B0503020204020204" pitchFamily="34" charset="-122"/>
                <a:ea typeface="微软雅黑" panose="020B0503020204020204" pitchFamily="34" charset="-122"/>
              </a:rPr>
              <a:t>作为系统资源分配的单位：地址空间、文件、设备、同步机制、通信机制</a:t>
            </a:r>
          </a:p>
          <a:p>
            <a:pPr lvl="1" eaLnBrk="1" hangingPunct="1">
              <a:lnSpc>
                <a:spcPct val="150000"/>
              </a:lnSpc>
            </a:pPr>
            <a:r>
              <a:rPr kumimoji="1" lang="zh-CN" altLang="en-US" sz="2000" b="1" kern="0" dirty="0">
                <a:latin typeface="微软雅黑" panose="020B0503020204020204" pitchFamily="34" charset="-122"/>
                <a:ea typeface="微软雅黑" panose="020B0503020204020204" pitchFamily="34" charset="-122"/>
              </a:rPr>
              <a:t>多个线程可并发执行</a:t>
            </a:r>
          </a:p>
          <a:p>
            <a:pPr lvl="1" eaLnBrk="1" hangingPunct="1">
              <a:lnSpc>
                <a:spcPct val="150000"/>
              </a:lnSpc>
            </a:pPr>
            <a:r>
              <a:rPr kumimoji="1" lang="zh-CN" altLang="en-US" sz="2000" b="1" kern="0" dirty="0">
                <a:latin typeface="微软雅黑" panose="020B0503020204020204" pitchFamily="34" charset="-122"/>
                <a:ea typeface="微软雅黑" panose="020B0503020204020204" pitchFamily="34" charset="-122"/>
              </a:rPr>
              <a:t>进程不是一个可执行的实体</a:t>
            </a:r>
          </a:p>
        </p:txBody>
      </p:sp>
    </p:spTree>
    <p:extLst>
      <p:ext uri="{BB962C8B-B14F-4D97-AF65-F5344CB8AC3E}">
        <p14:creationId xmlns:p14="http://schemas.microsoft.com/office/powerpoint/2010/main" val="275395620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ChangeArrowheads="1"/>
          </p:cNvSpPr>
          <p:nvPr/>
        </p:nvSpPr>
        <p:spPr bwMode="auto">
          <a:xfrm>
            <a:off x="817212" y="116632"/>
            <a:ext cx="6870700" cy="609600"/>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 纲</a:t>
            </a:r>
          </a:p>
        </p:txBody>
      </p:sp>
      <p:graphicFrame>
        <p:nvGraphicFramePr>
          <p:cNvPr id="2" name="表格 1"/>
          <p:cNvGraphicFramePr>
            <a:graphicFrameLocks noGrp="1"/>
          </p:cNvGraphicFramePr>
          <p:nvPr>
            <p:extLst>
              <p:ext uri="{D42A27DB-BD31-4B8C-83A1-F6EECF244321}">
                <p14:modId xmlns:p14="http://schemas.microsoft.com/office/powerpoint/2010/main" val="4071323294"/>
              </p:ext>
            </p:extLst>
          </p:nvPr>
        </p:nvGraphicFramePr>
        <p:xfrm>
          <a:off x="2051720" y="1988840"/>
          <a:ext cx="4896544" cy="3692772"/>
        </p:xfrm>
        <a:graphic>
          <a:graphicData uri="http://schemas.openxmlformats.org/drawingml/2006/table">
            <a:tbl>
              <a:tblPr>
                <a:tableStyleId>{5C22544A-7EE6-4342-B048-85BDC9FD1C3A}</a:tableStyleId>
              </a:tblPr>
              <a:tblGrid>
                <a:gridCol w="4896544">
                  <a:extLst>
                    <a:ext uri="{9D8B030D-6E8A-4147-A177-3AD203B41FA5}">
                      <a16:colId xmlns:a16="http://schemas.microsoft.com/office/drawing/2014/main" val="20000"/>
                    </a:ext>
                  </a:extLst>
                </a:gridCol>
              </a:tblGrid>
              <a:tr h="601887">
                <a:tc>
                  <a:txBody>
                    <a:bodyPr/>
                    <a:lstStyle/>
                    <a:p>
                      <a:pPr algn="l" fontAlgn="ctr"/>
                      <a:r>
                        <a:rPr lang="en-US" altLang="zh-CN"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2.1  </a:t>
                      </a:r>
                      <a:r>
                        <a:rPr lang="zh-CN" altLang="en-US"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前驱图和</a:t>
                      </a:r>
                      <a:r>
                        <a:rPr lang="zh-CN" altLang="en-US" sz="2800" b="1" u="none" strike="noStrike" baseline="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程序执行</a:t>
                      </a:r>
                    </a:p>
                  </a:txBody>
                  <a:tcPr marL="7620" marR="7620" marT="7620" marB="0" anchor="ctr">
                    <a:solidFill>
                      <a:schemeClr val="bg2">
                        <a:lumMod val="50000"/>
                      </a:schemeClr>
                    </a:solidFill>
                  </a:tcPr>
                </a:tc>
                <a:extLst>
                  <a:ext uri="{0D108BD9-81ED-4DB2-BD59-A6C34878D82A}">
                    <a16:rowId xmlns:a16="http://schemas.microsoft.com/office/drawing/2014/main" val="10000"/>
                  </a:ext>
                </a:extLst>
              </a:tr>
              <a:tr h="601887">
                <a:tc>
                  <a:txBody>
                    <a:bodyPr/>
                    <a:lstStyle/>
                    <a:p>
                      <a:pPr algn="l" fontAlgn="ctr"/>
                      <a:r>
                        <a:rPr lang="en-US"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2.2  </a:t>
                      </a:r>
                      <a:r>
                        <a:rPr lang="zh-CN" altLang="en-US" sz="2800" b="1" u="none" strike="noStrike" baseline="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进程同步</a:t>
                      </a:r>
                    </a:p>
                  </a:txBody>
                  <a:tcPr marL="7620" marR="7620" marT="7620" marB="0" anchor="ctr">
                    <a:solidFill>
                      <a:schemeClr val="bg2">
                        <a:lumMod val="50000"/>
                      </a:schemeClr>
                    </a:solidFill>
                  </a:tcPr>
                </a:tc>
                <a:extLst>
                  <a:ext uri="{0D108BD9-81ED-4DB2-BD59-A6C34878D82A}">
                    <a16:rowId xmlns:a16="http://schemas.microsoft.com/office/drawing/2014/main" val="10002"/>
                  </a:ext>
                </a:extLst>
              </a:tr>
              <a:tr h="601887">
                <a:tc>
                  <a:txBody>
                    <a:bodyPr/>
                    <a:lstStyle/>
                    <a:p>
                      <a:pPr algn="l" fontAlgn="ctr"/>
                      <a:r>
                        <a:rPr lang="en-US" altLang="zh-CN"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2.3  </a:t>
                      </a:r>
                      <a:r>
                        <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经典进程的同步问题</a:t>
                      </a:r>
                    </a:p>
                  </a:txBody>
                  <a:tcPr marL="7620" marR="7620" marT="7620" marB="0" anchor="ctr">
                    <a:solidFill>
                      <a:schemeClr val="bg2">
                        <a:lumMod val="50000"/>
                      </a:schemeClr>
                    </a:solidFill>
                  </a:tcPr>
                </a:tc>
                <a:extLst>
                  <a:ext uri="{0D108BD9-81ED-4DB2-BD59-A6C34878D82A}">
                    <a16:rowId xmlns:a16="http://schemas.microsoft.com/office/drawing/2014/main" val="10003"/>
                  </a:ext>
                </a:extLst>
              </a:tr>
              <a:tr h="601887">
                <a:tc>
                  <a:txBody>
                    <a:bodyPr/>
                    <a:lstStyle/>
                    <a:p>
                      <a:pPr algn="l" fontAlgn="ctr"/>
                      <a:r>
                        <a:rPr lang="en-US" altLang="zh-CN"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2.4  </a:t>
                      </a:r>
                      <a:r>
                        <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进程通信 </a:t>
                      </a:r>
                    </a:p>
                  </a:txBody>
                  <a:tcPr marL="7620" marR="7620" marT="7620" marB="0" anchor="ctr">
                    <a:solidFill>
                      <a:schemeClr val="bg2">
                        <a:lumMod val="50000"/>
                      </a:schemeClr>
                    </a:solidFill>
                  </a:tcPr>
                </a:tc>
                <a:extLst>
                  <a:ext uri="{0D108BD9-81ED-4DB2-BD59-A6C34878D82A}">
                    <a16:rowId xmlns:a16="http://schemas.microsoft.com/office/drawing/2014/main" val="476529507"/>
                  </a:ext>
                </a:extLst>
              </a:tr>
              <a:tr h="642612">
                <a:tc>
                  <a:txBody>
                    <a:bodyPr/>
                    <a:lstStyle/>
                    <a:p>
                      <a:pPr algn="l" fontAlgn="ctr"/>
                      <a:r>
                        <a:rPr lang="en-US" altLang="zh-CN"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2.5  </a:t>
                      </a:r>
                      <a:r>
                        <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线程的基本概念</a:t>
                      </a:r>
                    </a:p>
                  </a:txBody>
                  <a:tcPr marL="7620" marR="7620" marT="7620" marB="0" anchor="ctr">
                    <a:solidFill>
                      <a:schemeClr val="bg2">
                        <a:lumMod val="50000"/>
                      </a:schemeClr>
                    </a:solidFill>
                  </a:tcPr>
                </a:tc>
                <a:extLst>
                  <a:ext uri="{0D108BD9-81ED-4DB2-BD59-A6C34878D82A}">
                    <a16:rowId xmlns:a16="http://schemas.microsoft.com/office/drawing/2014/main" val="2465618291"/>
                  </a:ext>
                </a:extLst>
              </a:tr>
              <a:tr h="642612">
                <a:tc>
                  <a:txBody>
                    <a:bodyPr/>
                    <a:lstStyle/>
                    <a:p>
                      <a:pPr algn="l" fontAlgn="ctr"/>
                      <a:r>
                        <a:rPr lang="en-US" altLang="zh-CN" sz="28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2.6  </a:t>
                      </a:r>
                      <a:r>
                        <a:rPr lang="zh-CN" altLang="en-US" sz="28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线程的实现</a:t>
                      </a:r>
                    </a:p>
                  </a:txBody>
                  <a:tcPr marL="7620" marR="7620" marT="7620" marB="0" anchor="ctr">
                    <a:solidFill>
                      <a:srgbClr val="0070C0"/>
                    </a:solidFill>
                  </a:tcPr>
                </a:tc>
                <a:extLst>
                  <a:ext uri="{0D108BD9-81ED-4DB2-BD59-A6C34878D82A}">
                    <a16:rowId xmlns:a16="http://schemas.microsoft.com/office/drawing/2014/main" val="2489781414"/>
                  </a:ext>
                </a:extLst>
              </a:tr>
            </a:tbl>
          </a:graphicData>
        </a:graphic>
      </p:graphicFrame>
    </p:spTree>
    <p:extLst>
      <p:ext uri="{BB962C8B-B14F-4D97-AF65-F5344CB8AC3E}">
        <p14:creationId xmlns:p14="http://schemas.microsoft.com/office/powerpoint/2010/main" val="11617096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线程的实现</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5" name="Text Box 7"/>
          <p:cNvSpPr txBox="1">
            <a:spLocks noChangeArrowheads="1"/>
          </p:cNvSpPr>
          <p:nvPr/>
        </p:nvSpPr>
        <p:spPr bwMode="auto">
          <a:xfrm>
            <a:off x="1325890" y="2413478"/>
            <a:ext cx="7063054" cy="3817564"/>
          </a:xfrm>
          <a:prstGeom prst="rect">
            <a:avLst/>
          </a:prstGeom>
          <a:noFill/>
          <a:ln w="9525" algn="ctr">
            <a:noFill/>
            <a:miter lim="800000"/>
            <a:headEnd/>
            <a:tailEnd/>
          </a:ln>
        </p:spPr>
        <p:txBody>
          <a:bodyPr/>
          <a:lstStyle/>
          <a:p>
            <a:pPr marL="342900" indent="-342900" algn="l">
              <a:lnSpc>
                <a:spcPct val="150000"/>
              </a:lnSpc>
              <a:spcBef>
                <a:spcPct val="20000"/>
              </a:spcBef>
              <a:buClr>
                <a:srgbClr val="0099FF"/>
              </a:buClr>
              <a:buSzPct val="80000"/>
              <a:buFont typeface="Wingdings" pitchFamily="2" charset="2"/>
              <a:buChar char="l"/>
            </a:pPr>
            <a:r>
              <a:rPr lang="zh-CN" altLang="en-US" b="1" dirty="0">
                <a:solidFill>
                  <a:schemeClr val="tx1"/>
                </a:solidFill>
                <a:latin typeface="微软雅黑" panose="020B0503020204020204" pitchFamily="34" charset="-122"/>
                <a:ea typeface="微软雅黑" panose="020B0503020204020204" pitchFamily="34" charset="-122"/>
              </a:rPr>
              <a:t>不同系统，实现方式不同</a:t>
            </a:r>
            <a:endParaRPr lang="en-US" altLang="zh-CN" b="1" dirty="0">
              <a:solidFill>
                <a:schemeClr val="tx1"/>
              </a:solidFill>
              <a:latin typeface="微软雅黑" panose="020B0503020204020204" pitchFamily="34" charset="-122"/>
              <a:ea typeface="微软雅黑" panose="020B0503020204020204" pitchFamily="34" charset="-122"/>
            </a:endParaRPr>
          </a:p>
          <a:p>
            <a:pPr marL="342900" indent="-342900" algn="l">
              <a:lnSpc>
                <a:spcPct val="150000"/>
              </a:lnSpc>
              <a:spcBef>
                <a:spcPct val="20000"/>
              </a:spcBef>
              <a:buClr>
                <a:srgbClr val="0099FF"/>
              </a:buClr>
              <a:buSzPct val="80000"/>
              <a:buFont typeface="Wingdings" pitchFamily="2" charset="2"/>
              <a:buChar char="l"/>
            </a:pPr>
            <a:r>
              <a:rPr lang="zh-CN" altLang="en-US" b="1" dirty="0">
                <a:solidFill>
                  <a:schemeClr val="tx1"/>
                </a:solidFill>
                <a:latin typeface="微软雅黑" panose="020B0503020204020204" pitchFamily="34" charset="-122"/>
                <a:ea typeface="微软雅黑" panose="020B0503020204020204" pitchFamily="34" charset="-122"/>
              </a:rPr>
              <a:t>用户级线程</a:t>
            </a:r>
            <a:endParaRPr lang="en-US" altLang="zh-CN" b="1" dirty="0">
              <a:solidFill>
                <a:schemeClr val="tx1"/>
              </a:solidFill>
              <a:latin typeface="微软雅黑" panose="020B0503020204020204" pitchFamily="34" charset="-122"/>
              <a:ea typeface="微软雅黑" panose="020B0503020204020204" pitchFamily="34" charset="-122"/>
            </a:endParaRPr>
          </a:p>
          <a:p>
            <a:pPr marL="342900" indent="-342900" algn="l">
              <a:lnSpc>
                <a:spcPct val="150000"/>
              </a:lnSpc>
              <a:spcBef>
                <a:spcPct val="20000"/>
              </a:spcBef>
              <a:buClr>
                <a:srgbClr val="0099FF"/>
              </a:buClr>
              <a:buSzPct val="80000"/>
              <a:buFont typeface="Wingdings" pitchFamily="2" charset="2"/>
              <a:buChar char="l"/>
            </a:pPr>
            <a:r>
              <a:rPr lang="zh-CN" altLang="en-US" b="1" dirty="0">
                <a:solidFill>
                  <a:schemeClr val="tx1"/>
                </a:solidFill>
                <a:latin typeface="微软雅黑" panose="020B0503020204020204" pitchFamily="34" charset="-122"/>
                <a:ea typeface="微软雅黑" panose="020B0503020204020204" pitchFamily="34" charset="-122"/>
              </a:rPr>
              <a:t>内核支持线程</a:t>
            </a:r>
            <a:endParaRPr lang="en-US" altLang="zh-CN" b="1" dirty="0">
              <a:solidFill>
                <a:schemeClr val="tx1"/>
              </a:solidFill>
              <a:latin typeface="微软雅黑" panose="020B0503020204020204" pitchFamily="34" charset="-122"/>
              <a:ea typeface="微软雅黑" panose="020B0503020204020204" pitchFamily="34" charset="-122"/>
            </a:endParaRPr>
          </a:p>
          <a:p>
            <a:pPr marL="342900" indent="-342900" algn="l">
              <a:lnSpc>
                <a:spcPct val="150000"/>
              </a:lnSpc>
              <a:spcBef>
                <a:spcPct val="20000"/>
              </a:spcBef>
              <a:buClr>
                <a:srgbClr val="0099FF"/>
              </a:buClr>
              <a:buSzPct val="80000"/>
              <a:buFont typeface="Wingdings" pitchFamily="2" charset="2"/>
              <a:buChar char="l"/>
            </a:pPr>
            <a:r>
              <a:rPr lang="zh-CN" altLang="en-US" b="1" dirty="0">
                <a:solidFill>
                  <a:schemeClr val="tx1"/>
                </a:solidFill>
                <a:latin typeface="微软雅黑" panose="020B0503020204020204" pitchFamily="34" charset="-122"/>
                <a:ea typeface="微软雅黑" panose="020B0503020204020204" pitchFamily="34" charset="-122"/>
              </a:rPr>
              <a:t>组合方式</a:t>
            </a:r>
            <a:endParaRPr lang="en-US" altLang="zh-CN" b="1" dirty="0">
              <a:solidFill>
                <a:schemeClr val="tx1"/>
              </a:solidFill>
              <a:latin typeface="微软雅黑" panose="020B0503020204020204" pitchFamily="34" charset="-122"/>
              <a:ea typeface="微软雅黑" panose="020B0503020204020204" pitchFamily="34" charset="-122"/>
            </a:endParaRPr>
          </a:p>
        </p:txBody>
      </p:sp>
      <p:sp>
        <p:nvSpPr>
          <p:cNvPr id="6" name="Rectangle 8"/>
          <p:cNvSpPr>
            <a:spLocks noChangeArrowheads="1"/>
          </p:cNvSpPr>
          <p:nvPr/>
        </p:nvSpPr>
        <p:spPr bwMode="auto">
          <a:xfrm>
            <a:off x="540072" y="1484784"/>
            <a:ext cx="7343775" cy="701675"/>
          </a:xfrm>
          <a:prstGeom prst="rect">
            <a:avLst/>
          </a:prstGeom>
          <a:noFill/>
          <a:ln w="9525" algn="ctr">
            <a:noFill/>
            <a:miter lim="800000"/>
            <a:headEnd/>
            <a:tailEnd/>
          </a:ln>
        </p:spPr>
        <p:txBody>
          <a:bodyPr anchor="ctr"/>
          <a:lstStyle/>
          <a:p>
            <a:pPr algn="l"/>
            <a:r>
              <a:rPr kumimoji="0" lang="zh-CN" altLang="en-US" sz="2800" b="1" dirty="0">
                <a:solidFill>
                  <a:srgbClr val="FFC000"/>
                </a:solidFill>
                <a:latin typeface="微软雅黑" panose="020B0503020204020204" pitchFamily="34" charset="-122"/>
                <a:ea typeface="微软雅黑" panose="020B0503020204020204" pitchFamily="34" charset="-122"/>
              </a:rPr>
              <a:t>线程的实现方式</a:t>
            </a:r>
          </a:p>
        </p:txBody>
      </p:sp>
    </p:spTree>
    <p:extLst>
      <p:ext uri="{BB962C8B-B14F-4D97-AF65-F5344CB8AC3E}">
        <p14:creationId xmlns:p14="http://schemas.microsoft.com/office/powerpoint/2010/main" val="362237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线程的实现</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8" name="Text Box 7"/>
          <p:cNvSpPr txBox="1">
            <a:spLocks noChangeArrowheads="1"/>
          </p:cNvSpPr>
          <p:nvPr/>
        </p:nvSpPr>
        <p:spPr bwMode="auto">
          <a:xfrm>
            <a:off x="791072" y="2428868"/>
            <a:ext cx="7995770" cy="3232380"/>
          </a:xfrm>
          <a:prstGeom prst="rect">
            <a:avLst/>
          </a:prstGeom>
          <a:noFill/>
          <a:ln w="9525" algn="ctr">
            <a:noFill/>
            <a:miter lim="800000"/>
            <a:headEnd/>
            <a:tailEnd/>
          </a:ln>
        </p:spPr>
        <p:txBody>
          <a:bodyPr/>
          <a:lstStyle/>
          <a:p>
            <a:pPr marL="342900" indent="-342900" algn="l">
              <a:lnSpc>
                <a:spcPct val="150000"/>
              </a:lnSpc>
              <a:spcBef>
                <a:spcPct val="20000"/>
              </a:spcBef>
              <a:buClr>
                <a:srgbClr val="0099FF"/>
              </a:buClr>
              <a:buSzPct val="80000"/>
              <a:buFont typeface="Wingdings" pitchFamily="2" charset="2"/>
              <a:buChar char="l"/>
            </a:pPr>
            <a:r>
              <a:rPr lang="zh-CN" altLang="en-US" sz="2000" b="1" dirty="0">
                <a:solidFill>
                  <a:schemeClr val="tx1"/>
                </a:solidFill>
                <a:latin typeface="微软雅黑" panose="020B0503020204020204" pitchFamily="34" charset="-122"/>
                <a:ea typeface="微软雅黑" panose="020B0503020204020204" pitchFamily="34" charset="-122"/>
              </a:rPr>
              <a:t>无论用户进程中的线程，还是系统进程中的线程，其创建、撤销和切换都</a:t>
            </a:r>
            <a:r>
              <a:rPr lang="zh-CN" altLang="en-US" sz="2000" b="1" dirty="0">
                <a:solidFill>
                  <a:srgbClr val="FFC000"/>
                </a:solidFill>
                <a:latin typeface="微软雅黑" panose="020B0503020204020204" pitchFamily="34" charset="-122"/>
                <a:ea typeface="微软雅黑" panose="020B0503020204020204" pitchFamily="34" charset="-122"/>
              </a:rPr>
              <a:t>依靠内核</a:t>
            </a:r>
            <a:r>
              <a:rPr lang="zh-CN" altLang="en-US" sz="2000" b="1" dirty="0">
                <a:solidFill>
                  <a:schemeClr val="tx1"/>
                </a:solidFill>
                <a:latin typeface="微软雅黑" panose="020B0503020204020204" pitchFamily="34" charset="-122"/>
                <a:ea typeface="微软雅黑" panose="020B0503020204020204" pitchFamily="34" charset="-122"/>
              </a:rPr>
              <a:t>，在内核空间通过</a:t>
            </a:r>
            <a:r>
              <a:rPr lang="zh-CN" altLang="en-US" sz="2000" b="1" dirty="0">
                <a:solidFill>
                  <a:srgbClr val="FFC000"/>
                </a:solidFill>
                <a:latin typeface="微软雅黑" panose="020B0503020204020204" pitchFamily="34" charset="-122"/>
                <a:ea typeface="微软雅黑" panose="020B0503020204020204" pitchFamily="34" charset="-122"/>
              </a:rPr>
              <a:t>系统调用</a:t>
            </a:r>
            <a:r>
              <a:rPr lang="zh-CN" altLang="en-US" sz="2000" b="1" dirty="0">
                <a:solidFill>
                  <a:schemeClr val="tx1"/>
                </a:solidFill>
                <a:latin typeface="微软雅黑" panose="020B0503020204020204" pitchFamily="34" charset="-122"/>
                <a:ea typeface="微软雅黑" panose="020B0503020204020204" pitchFamily="34" charset="-122"/>
              </a:rPr>
              <a:t>实现</a:t>
            </a:r>
            <a:endParaRPr lang="en-US" altLang="zh-CN" sz="2000" b="1" dirty="0">
              <a:solidFill>
                <a:schemeClr val="tx1"/>
              </a:solidFill>
              <a:latin typeface="微软雅黑" panose="020B0503020204020204" pitchFamily="34" charset="-122"/>
              <a:ea typeface="微软雅黑" panose="020B0503020204020204" pitchFamily="34" charset="-122"/>
            </a:endParaRPr>
          </a:p>
          <a:p>
            <a:pPr marL="342900" indent="-342900" algn="l">
              <a:lnSpc>
                <a:spcPct val="150000"/>
              </a:lnSpc>
              <a:spcBef>
                <a:spcPct val="20000"/>
              </a:spcBef>
              <a:buClr>
                <a:srgbClr val="0099FF"/>
              </a:buClr>
              <a:buSzPct val="80000"/>
              <a:buFont typeface="Wingdings" pitchFamily="2" charset="2"/>
              <a:buChar char="l"/>
            </a:pPr>
            <a:r>
              <a:rPr lang="zh-CN" altLang="en-US" sz="2000" b="1" dirty="0">
                <a:solidFill>
                  <a:schemeClr val="tx1"/>
                </a:solidFill>
                <a:latin typeface="微软雅黑" panose="020B0503020204020204" pitchFamily="34" charset="-122"/>
                <a:ea typeface="微软雅黑" panose="020B0503020204020204" pitchFamily="34" charset="-122"/>
              </a:rPr>
              <a:t>在内核空间为每个线程设置了一个</a:t>
            </a:r>
            <a:r>
              <a:rPr lang="zh-CN" altLang="en-US" sz="2000" b="1" dirty="0">
                <a:solidFill>
                  <a:srgbClr val="FFC000"/>
                </a:solidFill>
                <a:latin typeface="微软雅黑" panose="020B0503020204020204" pitchFamily="34" charset="-122"/>
                <a:ea typeface="微软雅黑" panose="020B0503020204020204" pitchFamily="34" charset="-122"/>
              </a:rPr>
              <a:t>线程控制块</a:t>
            </a:r>
            <a:r>
              <a:rPr lang="zh-CN" altLang="en-US" sz="2000" b="1" dirty="0">
                <a:solidFill>
                  <a:schemeClr val="tx1"/>
                </a:solidFill>
                <a:latin typeface="微软雅黑" panose="020B0503020204020204" pitchFamily="34" charset="-122"/>
                <a:ea typeface="微软雅黑" panose="020B0503020204020204" pitchFamily="34" charset="-122"/>
              </a:rPr>
              <a:t>，内核根据该控制块感知该线程存在，并加以控制</a:t>
            </a:r>
            <a:endParaRPr lang="en-US" altLang="zh-CN" sz="2000" b="1" dirty="0">
              <a:solidFill>
                <a:schemeClr val="tx1"/>
              </a:solidFill>
              <a:latin typeface="微软雅黑" panose="020B0503020204020204" pitchFamily="34" charset="-122"/>
              <a:ea typeface="微软雅黑" panose="020B0503020204020204" pitchFamily="34" charset="-122"/>
            </a:endParaRPr>
          </a:p>
        </p:txBody>
      </p:sp>
      <p:sp>
        <p:nvSpPr>
          <p:cNvPr id="9" name="Text Box 5"/>
          <p:cNvSpPr txBox="1">
            <a:spLocks noChangeArrowheads="1"/>
          </p:cNvSpPr>
          <p:nvPr/>
        </p:nvSpPr>
        <p:spPr bwMode="auto">
          <a:xfrm>
            <a:off x="414848" y="980728"/>
            <a:ext cx="4675187" cy="584200"/>
          </a:xfrm>
          <a:prstGeom prst="rect">
            <a:avLst/>
          </a:prstGeom>
          <a:noFill/>
          <a:ln w="9525">
            <a:noFill/>
            <a:miter lim="800000"/>
            <a:headEnd/>
            <a:tailEnd/>
          </a:ln>
        </p:spPr>
        <p:txBody>
          <a:bodyPr>
            <a:spAutoFit/>
          </a:bodyPr>
          <a:lstStyle/>
          <a:p>
            <a:pPr algn="l"/>
            <a:r>
              <a:rPr kumimoji="0" lang="zh-CN" altLang="en-US" sz="3200" b="1" dirty="0">
                <a:solidFill>
                  <a:schemeClr val="tx1"/>
                </a:solidFill>
                <a:latin typeface="微软雅黑" panose="020B0503020204020204" pitchFamily="34" charset="-122"/>
                <a:ea typeface="微软雅黑" panose="020B0503020204020204" pitchFamily="34" charset="-122"/>
              </a:rPr>
              <a:t> </a:t>
            </a:r>
            <a:r>
              <a:rPr kumimoji="0" lang="en-US" altLang="zh-CN" sz="3200" b="1" dirty="0">
                <a:solidFill>
                  <a:srgbClr val="FFC000"/>
                </a:solidFill>
                <a:latin typeface="微软雅黑" panose="020B0503020204020204" pitchFamily="34" charset="-122"/>
                <a:ea typeface="微软雅黑" panose="020B0503020204020204" pitchFamily="34" charset="-122"/>
              </a:rPr>
              <a:t>1</a:t>
            </a:r>
            <a:r>
              <a:rPr kumimoji="0" lang="zh-CN" altLang="en-US" sz="3200" b="1" dirty="0">
                <a:solidFill>
                  <a:srgbClr val="FFC000"/>
                </a:solidFill>
                <a:latin typeface="微软雅黑" panose="020B0503020204020204" pitchFamily="34" charset="-122"/>
                <a:ea typeface="微软雅黑" panose="020B0503020204020204" pitchFamily="34" charset="-122"/>
              </a:rPr>
              <a:t>、内核支持线程</a:t>
            </a:r>
            <a:r>
              <a:rPr kumimoji="0" lang="en-US" altLang="zh-CN" sz="3200" b="1" dirty="0">
                <a:solidFill>
                  <a:srgbClr val="FFC000"/>
                </a:solidFill>
                <a:latin typeface="微软雅黑" panose="020B0503020204020204" pitchFamily="34" charset="-122"/>
                <a:ea typeface="微软雅黑" panose="020B0503020204020204" pitchFamily="34" charset="-122"/>
              </a:rPr>
              <a:t>KST</a:t>
            </a:r>
            <a:endParaRPr kumimoji="0" lang="zh-CN" altLang="en-US" sz="3200" b="1" dirty="0">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8179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线程的实现</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7" name="Text Box 5"/>
          <p:cNvSpPr txBox="1">
            <a:spLocks noChangeArrowheads="1"/>
          </p:cNvSpPr>
          <p:nvPr/>
        </p:nvSpPr>
        <p:spPr bwMode="auto">
          <a:xfrm>
            <a:off x="414848" y="980728"/>
            <a:ext cx="4675187" cy="584200"/>
          </a:xfrm>
          <a:prstGeom prst="rect">
            <a:avLst/>
          </a:prstGeom>
          <a:noFill/>
          <a:ln w="9525">
            <a:noFill/>
            <a:miter lim="800000"/>
            <a:headEnd/>
            <a:tailEnd/>
          </a:ln>
        </p:spPr>
        <p:txBody>
          <a:bodyPr>
            <a:spAutoFit/>
          </a:bodyPr>
          <a:lstStyle/>
          <a:p>
            <a:pPr algn="l"/>
            <a:r>
              <a:rPr kumimoji="0" lang="zh-CN" altLang="en-US" sz="3200" b="1" dirty="0">
                <a:solidFill>
                  <a:schemeClr val="tx1"/>
                </a:solidFill>
                <a:latin typeface="微软雅黑" panose="020B0503020204020204" pitchFamily="34" charset="-122"/>
                <a:ea typeface="微软雅黑" panose="020B0503020204020204" pitchFamily="34" charset="-122"/>
              </a:rPr>
              <a:t> </a:t>
            </a:r>
            <a:r>
              <a:rPr kumimoji="0" lang="en-US" altLang="zh-CN" sz="3200" b="1" dirty="0">
                <a:solidFill>
                  <a:srgbClr val="FFC000"/>
                </a:solidFill>
                <a:latin typeface="微软雅黑" panose="020B0503020204020204" pitchFamily="34" charset="-122"/>
                <a:ea typeface="微软雅黑" panose="020B0503020204020204" pitchFamily="34" charset="-122"/>
              </a:rPr>
              <a:t>1</a:t>
            </a:r>
            <a:r>
              <a:rPr kumimoji="0" lang="zh-CN" altLang="en-US" sz="3200" b="1" dirty="0">
                <a:solidFill>
                  <a:srgbClr val="FFC000"/>
                </a:solidFill>
                <a:latin typeface="微软雅黑" panose="020B0503020204020204" pitchFamily="34" charset="-122"/>
                <a:ea typeface="微软雅黑" panose="020B0503020204020204" pitchFamily="34" charset="-122"/>
              </a:rPr>
              <a:t>、内核支持线程</a:t>
            </a:r>
            <a:r>
              <a:rPr kumimoji="0" lang="en-US" altLang="zh-CN" sz="3200" b="1" dirty="0">
                <a:solidFill>
                  <a:srgbClr val="FFC000"/>
                </a:solidFill>
                <a:latin typeface="微软雅黑" panose="020B0503020204020204" pitchFamily="34" charset="-122"/>
                <a:ea typeface="微软雅黑" panose="020B0503020204020204" pitchFamily="34" charset="-122"/>
              </a:rPr>
              <a:t>KST</a:t>
            </a:r>
            <a:endParaRPr kumimoji="0" lang="zh-CN" altLang="en-US" sz="3200" b="1" dirty="0">
              <a:solidFill>
                <a:srgbClr val="FFC000"/>
              </a:solidFill>
              <a:latin typeface="微软雅黑" panose="020B0503020204020204" pitchFamily="34" charset="-122"/>
              <a:ea typeface="微软雅黑" panose="020B0503020204020204" pitchFamily="34" charset="-122"/>
            </a:endParaRPr>
          </a:p>
        </p:txBody>
      </p:sp>
      <p:sp>
        <p:nvSpPr>
          <p:cNvPr id="5" name="Text Box 7"/>
          <p:cNvSpPr txBox="1">
            <a:spLocks noChangeArrowheads="1"/>
          </p:cNvSpPr>
          <p:nvPr/>
        </p:nvSpPr>
        <p:spPr bwMode="auto">
          <a:xfrm>
            <a:off x="428596" y="2114524"/>
            <a:ext cx="8358188" cy="4500563"/>
          </a:xfrm>
          <a:prstGeom prst="rect">
            <a:avLst/>
          </a:prstGeom>
          <a:noFill/>
          <a:ln w="9525" algn="ctr">
            <a:noFill/>
            <a:miter lim="800000"/>
            <a:headEnd/>
            <a:tailEnd/>
          </a:ln>
        </p:spPr>
        <p:txBody>
          <a:bodyPr/>
          <a:lstStyle/>
          <a:p>
            <a:pPr marL="342900" indent="-342900" algn="l">
              <a:lnSpc>
                <a:spcPct val="150000"/>
              </a:lnSpc>
              <a:spcBef>
                <a:spcPct val="20000"/>
              </a:spcBef>
              <a:buClr>
                <a:srgbClr val="0099FF"/>
              </a:buClr>
              <a:buSzPct val="80000"/>
              <a:buFont typeface="Wingdings 2" pitchFamily="18" charset="2"/>
              <a:buChar char="®"/>
            </a:pPr>
            <a:r>
              <a:rPr lang="zh-CN" altLang="en-US" sz="2000" b="1" dirty="0">
                <a:solidFill>
                  <a:schemeClr val="tx1"/>
                </a:solidFill>
                <a:latin typeface="微软雅黑" panose="020B0503020204020204" pitchFamily="34" charset="-122"/>
                <a:ea typeface="微软雅黑" panose="020B0503020204020204" pitchFamily="34" charset="-122"/>
              </a:rPr>
              <a:t>优点</a:t>
            </a:r>
            <a:endParaRPr lang="en-US" altLang="zh-CN" sz="2000" b="1" dirty="0">
              <a:solidFill>
                <a:schemeClr val="tx1"/>
              </a:solidFill>
              <a:latin typeface="微软雅黑" panose="020B0503020204020204" pitchFamily="34" charset="-122"/>
              <a:ea typeface="微软雅黑" panose="020B0503020204020204" pitchFamily="34" charset="-122"/>
            </a:endParaRPr>
          </a:p>
          <a:p>
            <a:pPr marL="800100" lvl="1" indent="-342900" algn="l">
              <a:lnSpc>
                <a:spcPct val="150000"/>
              </a:lnSpc>
              <a:spcBef>
                <a:spcPct val="20000"/>
              </a:spcBef>
              <a:buClr>
                <a:srgbClr val="0099FF"/>
              </a:buClr>
              <a:buSzPct val="80000"/>
              <a:buFont typeface="Wingdings 2" pitchFamily="18" charset="2"/>
              <a:buChar char="®"/>
            </a:pPr>
            <a:r>
              <a:rPr lang="zh-CN" altLang="en-US" sz="2000" b="1" dirty="0">
                <a:solidFill>
                  <a:schemeClr val="tx1"/>
                </a:solidFill>
                <a:latin typeface="微软雅黑" panose="020B0503020204020204" pitchFamily="34" charset="-122"/>
                <a:ea typeface="微软雅黑" panose="020B0503020204020204" pitchFamily="34" charset="-122"/>
              </a:rPr>
              <a:t>多处理机系统中，</a:t>
            </a:r>
            <a:r>
              <a:rPr lang="zh-CN" altLang="en-US" sz="2000" b="1" dirty="0">
                <a:solidFill>
                  <a:srgbClr val="FFC000"/>
                </a:solidFill>
                <a:latin typeface="微软雅黑" panose="020B0503020204020204" pitchFamily="34" charset="-122"/>
                <a:ea typeface="微软雅黑" panose="020B0503020204020204" pitchFamily="34" charset="-122"/>
              </a:rPr>
              <a:t>内核</a:t>
            </a:r>
            <a:r>
              <a:rPr lang="zh-CN" altLang="en-US" sz="2000" b="1" dirty="0">
                <a:solidFill>
                  <a:schemeClr val="tx1"/>
                </a:solidFill>
                <a:latin typeface="微软雅黑" panose="020B0503020204020204" pitchFamily="34" charset="-122"/>
                <a:ea typeface="微软雅黑" panose="020B0503020204020204" pitchFamily="34" charset="-122"/>
              </a:rPr>
              <a:t>能同时调度同一进程的多个线程并行执行</a:t>
            </a:r>
            <a:endParaRPr lang="en-US" altLang="zh-CN" sz="2000" b="1" dirty="0">
              <a:solidFill>
                <a:schemeClr val="tx1"/>
              </a:solidFill>
              <a:latin typeface="微软雅黑" panose="020B0503020204020204" pitchFamily="34" charset="-122"/>
              <a:ea typeface="微软雅黑" panose="020B0503020204020204" pitchFamily="34" charset="-122"/>
            </a:endParaRPr>
          </a:p>
          <a:p>
            <a:pPr marL="800100" lvl="1" indent="-342900" algn="l">
              <a:lnSpc>
                <a:spcPct val="150000"/>
              </a:lnSpc>
              <a:spcBef>
                <a:spcPct val="20000"/>
              </a:spcBef>
              <a:buClr>
                <a:srgbClr val="0099FF"/>
              </a:buClr>
              <a:buSzPct val="80000"/>
              <a:buFont typeface="Wingdings 2" pitchFamily="18" charset="2"/>
              <a:buChar char="®"/>
            </a:pPr>
            <a:r>
              <a:rPr lang="zh-CN" altLang="en-US" sz="2000" b="1" dirty="0">
                <a:solidFill>
                  <a:schemeClr val="tx1"/>
                </a:solidFill>
                <a:latin typeface="微软雅黑" panose="020B0503020204020204" pitchFamily="34" charset="-122"/>
                <a:ea typeface="微软雅黑" panose="020B0503020204020204" pitchFamily="34" charset="-122"/>
              </a:rPr>
              <a:t>如果进程中一个线程阻塞了，内核可调度进程中其他线程或其它进程的线程占有处理器运行</a:t>
            </a:r>
            <a:endParaRPr lang="en-US" altLang="zh-CN" sz="2000" b="1" dirty="0">
              <a:solidFill>
                <a:schemeClr val="tx1"/>
              </a:solidFill>
              <a:latin typeface="微软雅黑" panose="020B0503020204020204" pitchFamily="34" charset="-122"/>
              <a:ea typeface="微软雅黑" panose="020B0503020204020204" pitchFamily="34" charset="-122"/>
            </a:endParaRPr>
          </a:p>
          <a:p>
            <a:pPr marL="800100" lvl="1" indent="-342900" algn="l">
              <a:lnSpc>
                <a:spcPct val="150000"/>
              </a:lnSpc>
              <a:spcBef>
                <a:spcPct val="20000"/>
              </a:spcBef>
              <a:buClr>
                <a:srgbClr val="0099FF"/>
              </a:buClr>
              <a:buSzPct val="80000"/>
              <a:buFont typeface="Wingdings 2" pitchFamily="18" charset="2"/>
              <a:buChar char="®"/>
            </a:pPr>
            <a:r>
              <a:rPr lang="zh-CN" altLang="en-US" sz="2000" b="1" dirty="0">
                <a:solidFill>
                  <a:schemeClr val="tx1"/>
                </a:solidFill>
                <a:latin typeface="微软雅黑" panose="020B0503020204020204" pitchFamily="34" charset="-122"/>
                <a:ea typeface="微软雅黑" panose="020B0503020204020204" pitchFamily="34" charset="-122"/>
              </a:rPr>
              <a:t>具有很小的数据结构和堆栈，切换快，开销小</a:t>
            </a:r>
            <a:endParaRPr lang="en-US" altLang="zh-CN" sz="2000" b="1" dirty="0">
              <a:solidFill>
                <a:schemeClr val="tx1"/>
              </a:solidFill>
              <a:latin typeface="微软雅黑" panose="020B0503020204020204" pitchFamily="34" charset="-122"/>
              <a:ea typeface="微软雅黑" panose="020B0503020204020204" pitchFamily="34" charset="-122"/>
            </a:endParaRPr>
          </a:p>
          <a:p>
            <a:pPr marL="800100" lvl="1" indent="-342900" algn="l">
              <a:lnSpc>
                <a:spcPct val="150000"/>
              </a:lnSpc>
              <a:spcBef>
                <a:spcPct val="20000"/>
              </a:spcBef>
              <a:buClr>
                <a:srgbClr val="0099FF"/>
              </a:buClr>
              <a:buSzPct val="80000"/>
              <a:buFont typeface="Wingdings 2" pitchFamily="18" charset="2"/>
              <a:buChar char="®"/>
            </a:pPr>
            <a:r>
              <a:rPr lang="zh-CN" altLang="en-US" sz="2000" b="1" dirty="0">
                <a:solidFill>
                  <a:schemeClr val="tx1"/>
                </a:solidFill>
                <a:latin typeface="微软雅黑" panose="020B0503020204020204" pitchFamily="34" charset="-122"/>
                <a:ea typeface="微软雅黑" panose="020B0503020204020204" pitchFamily="34" charset="-122"/>
              </a:rPr>
              <a:t>内核本身也可采用</a:t>
            </a:r>
            <a:r>
              <a:rPr lang="zh-CN" altLang="en-US" sz="2000" b="1" dirty="0">
                <a:solidFill>
                  <a:srgbClr val="FFC000"/>
                </a:solidFill>
                <a:latin typeface="微软雅黑" panose="020B0503020204020204" pitchFamily="34" charset="-122"/>
                <a:ea typeface="微软雅黑" panose="020B0503020204020204" pitchFamily="34" charset="-122"/>
              </a:rPr>
              <a:t>多线程技术</a:t>
            </a:r>
            <a:r>
              <a:rPr lang="zh-CN" altLang="en-US" sz="2000" b="1" dirty="0">
                <a:solidFill>
                  <a:schemeClr val="tx1"/>
                </a:solidFill>
                <a:latin typeface="微软雅黑" panose="020B0503020204020204" pitchFamily="34" charset="-122"/>
                <a:ea typeface="微软雅黑" panose="020B0503020204020204" pitchFamily="34" charset="-122"/>
              </a:rPr>
              <a:t>，提高系统的执行速度和效率</a:t>
            </a:r>
            <a:endParaRPr lang="en-US" altLang="zh-CN" sz="2000" b="1" dirty="0">
              <a:solidFill>
                <a:schemeClr val="tx1"/>
              </a:solidFill>
              <a:latin typeface="微软雅黑" panose="020B0503020204020204" pitchFamily="34" charset="-122"/>
              <a:ea typeface="微软雅黑" panose="020B0503020204020204" pitchFamily="34" charset="-122"/>
            </a:endParaRPr>
          </a:p>
          <a:p>
            <a:pPr marL="342900" indent="-342900" algn="l">
              <a:lnSpc>
                <a:spcPct val="150000"/>
              </a:lnSpc>
              <a:spcBef>
                <a:spcPct val="20000"/>
              </a:spcBef>
              <a:buClr>
                <a:srgbClr val="0099FF"/>
              </a:buClr>
              <a:buSzPct val="80000"/>
              <a:buFont typeface="Wingdings 2" pitchFamily="18" charset="2"/>
              <a:buChar char="®"/>
            </a:pPr>
            <a:r>
              <a:rPr lang="zh-CN" altLang="en-US" sz="2000" b="1" dirty="0">
                <a:solidFill>
                  <a:schemeClr val="tx1"/>
                </a:solidFill>
                <a:latin typeface="微软雅黑" panose="020B0503020204020204" pitchFamily="34" charset="-122"/>
                <a:ea typeface="微软雅黑" panose="020B0503020204020204" pitchFamily="34" charset="-122"/>
              </a:rPr>
              <a:t>缺点</a:t>
            </a:r>
            <a:endParaRPr lang="en-US" altLang="zh-CN" sz="2000" b="1" dirty="0">
              <a:solidFill>
                <a:schemeClr val="tx1"/>
              </a:solidFill>
              <a:latin typeface="微软雅黑" panose="020B0503020204020204" pitchFamily="34" charset="-122"/>
              <a:ea typeface="微软雅黑" panose="020B0503020204020204" pitchFamily="34" charset="-122"/>
            </a:endParaRPr>
          </a:p>
          <a:p>
            <a:pPr marL="800100" lvl="1" indent="-342900" algn="l">
              <a:lnSpc>
                <a:spcPct val="150000"/>
              </a:lnSpc>
              <a:spcBef>
                <a:spcPct val="20000"/>
              </a:spcBef>
              <a:buClr>
                <a:srgbClr val="0099FF"/>
              </a:buClr>
              <a:buSzPct val="80000"/>
              <a:buFont typeface="Wingdings 2" pitchFamily="18" charset="2"/>
              <a:buChar char="®"/>
            </a:pPr>
            <a:r>
              <a:rPr lang="zh-CN" altLang="en-US" sz="2000" b="1" dirty="0">
                <a:solidFill>
                  <a:schemeClr val="tx1"/>
                </a:solidFill>
                <a:latin typeface="微软雅黑" panose="020B0503020204020204" pitchFamily="34" charset="-122"/>
                <a:ea typeface="微软雅黑" panose="020B0503020204020204" pitchFamily="34" charset="-122"/>
              </a:rPr>
              <a:t>用户线程切换要</a:t>
            </a:r>
            <a:r>
              <a:rPr lang="zh-CN" altLang="en-US" sz="2000" b="1" dirty="0">
                <a:solidFill>
                  <a:srgbClr val="FFC000"/>
                </a:solidFill>
                <a:latin typeface="微软雅黑" panose="020B0503020204020204" pitchFamily="34" charset="-122"/>
                <a:ea typeface="微软雅黑" panose="020B0503020204020204" pitchFamily="34" charset="-122"/>
              </a:rPr>
              <a:t>陷入内核</a:t>
            </a:r>
            <a:r>
              <a:rPr lang="zh-CN" altLang="en-US" sz="2000" b="1" dirty="0">
                <a:solidFill>
                  <a:schemeClr val="tx1"/>
                </a:solidFill>
                <a:latin typeface="微软雅黑" panose="020B0503020204020204" pitchFamily="34" charset="-122"/>
                <a:ea typeface="微软雅黑" panose="020B0503020204020204" pitchFamily="34" charset="-122"/>
              </a:rPr>
              <a:t>，开销大</a:t>
            </a:r>
          </a:p>
        </p:txBody>
      </p:sp>
    </p:spTree>
    <p:extLst>
      <p:ext uri="{BB962C8B-B14F-4D97-AF65-F5344CB8AC3E}">
        <p14:creationId xmlns:p14="http://schemas.microsoft.com/office/powerpoint/2010/main" val="375569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线程的实现</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7" name="Text Box 5"/>
          <p:cNvSpPr txBox="1">
            <a:spLocks noChangeArrowheads="1"/>
          </p:cNvSpPr>
          <p:nvPr/>
        </p:nvSpPr>
        <p:spPr bwMode="auto">
          <a:xfrm>
            <a:off x="414848" y="980728"/>
            <a:ext cx="4675187" cy="584200"/>
          </a:xfrm>
          <a:prstGeom prst="rect">
            <a:avLst/>
          </a:prstGeom>
          <a:noFill/>
          <a:ln w="9525">
            <a:noFill/>
            <a:miter lim="800000"/>
            <a:headEnd/>
            <a:tailEnd/>
          </a:ln>
        </p:spPr>
        <p:txBody>
          <a:bodyPr>
            <a:spAutoFit/>
          </a:bodyPr>
          <a:lstStyle/>
          <a:p>
            <a:pPr algn="l"/>
            <a:r>
              <a:rPr kumimoji="0" lang="zh-CN" altLang="en-US" sz="3200" b="1" dirty="0">
                <a:solidFill>
                  <a:schemeClr val="tx1"/>
                </a:solidFill>
                <a:latin typeface="微软雅黑" panose="020B0503020204020204" pitchFamily="34" charset="-122"/>
                <a:ea typeface="微软雅黑" panose="020B0503020204020204" pitchFamily="34" charset="-122"/>
              </a:rPr>
              <a:t> </a:t>
            </a:r>
            <a:r>
              <a:rPr kumimoji="0" lang="en-US" altLang="zh-CN" sz="3200" b="1" dirty="0">
                <a:solidFill>
                  <a:srgbClr val="FFC000"/>
                </a:solidFill>
                <a:latin typeface="微软雅黑" panose="020B0503020204020204" pitchFamily="34" charset="-122"/>
                <a:ea typeface="微软雅黑" panose="020B0503020204020204" pitchFamily="34" charset="-122"/>
              </a:rPr>
              <a:t>2</a:t>
            </a:r>
            <a:r>
              <a:rPr kumimoji="0" lang="zh-CN" altLang="en-US" sz="3200" b="1" dirty="0">
                <a:solidFill>
                  <a:srgbClr val="FFC000"/>
                </a:solidFill>
                <a:latin typeface="微软雅黑" panose="020B0503020204020204" pitchFamily="34" charset="-122"/>
                <a:ea typeface="微软雅黑" panose="020B0503020204020204" pitchFamily="34" charset="-122"/>
              </a:rPr>
              <a:t>、用户级线程</a:t>
            </a:r>
          </a:p>
        </p:txBody>
      </p:sp>
      <p:sp>
        <p:nvSpPr>
          <p:cNvPr id="6" name="Text Box 7"/>
          <p:cNvSpPr txBox="1">
            <a:spLocks noChangeArrowheads="1"/>
          </p:cNvSpPr>
          <p:nvPr/>
        </p:nvSpPr>
        <p:spPr bwMode="auto">
          <a:xfrm>
            <a:off x="325238" y="1601183"/>
            <a:ext cx="8064896" cy="4104456"/>
          </a:xfrm>
          <a:prstGeom prst="rect">
            <a:avLst/>
          </a:prstGeom>
          <a:noFill/>
          <a:ln w="9525" algn="ctr">
            <a:noFill/>
            <a:miter lim="800000"/>
            <a:headEnd/>
            <a:tailEnd/>
          </a:ln>
        </p:spPr>
        <p:txBody>
          <a:bodyPr/>
          <a:lstStyle/>
          <a:p>
            <a:pPr marL="342900" indent="-342900" algn="l">
              <a:lnSpc>
                <a:spcPct val="150000"/>
              </a:lnSpc>
              <a:spcBef>
                <a:spcPct val="20000"/>
              </a:spcBef>
              <a:buClr>
                <a:srgbClr val="0099FF"/>
              </a:buClr>
              <a:buSzPct val="80000"/>
              <a:buFont typeface="Wingdings 2" pitchFamily="18" charset="2"/>
              <a:buChar char="®"/>
            </a:pPr>
            <a:r>
              <a:rPr lang="zh-CN" altLang="en-US" sz="2000" b="1" dirty="0">
                <a:solidFill>
                  <a:schemeClr val="tx1"/>
                </a:solidFill>
                <a:latin typeface="微软雅黑" panose="020B0503020204020204" pitchFamily="34" charset="-122"/>
                <a:ea typeface="微软雅黑" panose="020B0503020204020204" pitchFamily="34" charset="-122"/>
              </a:rPr>
              <a:t>用户级线程仅在</a:t>
            </a:r>
            <a:r>
              <a:rPr lang="zh-CN" altLang="en-US" sz="2000" b="1" dirty="0">
                <a:solidFill>
                  <a:srgbClr val="FFC000"/>
                </a:solidFill>
                <a:latin typeface="微软雅黑" panose="020B0503020204020204" pitchFamily="34" charset="-122"/>
                <a:ea typeface="微软雅黑" panose="020B0503020204020204" pitchFamily="34" charset="-122"/>
              </a:rPr>
              <a:t>用户空间</a:t>
            </a:r>
            <a:r>
              <a:rPr lang="zh-CN" altLang="en-US" sz="2000" b="1" dirty="0">
                <a:solidFill>
                  <a:schemeClr val="tx1"/>
                </a:solidFill>
                <a:latin typeface="微软雅黑" panose="020B0503020204020204" pitchFamily="34" charset="-122"/>
                <a:ea typeface="微软雅黑" panose="020B0503020204020204" pitchFamily="34" charset="-122"/>
              </a:rPr>
              <a:t>中，与</a:t>
            </a:r>
            <a:r>
              <a:rPr lang="zh-CN" altLang="en-US" sz="2000" b="1" dirty="0">
                <a:solidFill>
                  <a:srgbClr val="FFC000"/>
                </a:solidFill>
                <a:latin typeface="微软雅黑" panose="020B0503020204020204" pitchFamily="34" charset="-122"/>
                <a:ea typeface="微软雅黑" panose="020B0503020204020204" pitchFamily="34" charset="-122"/>
              </a:rPr>
              <a:t>内核</a:t>
            </a:r>
            <a:r>
              <a:rPr lang="zh-CN" altLang="en-US" sz="2000" b="1" dirty="0">
                <a:solidFill>
                  <a:schemeClr val="tx1"/>
                </a:solidFill>
                <a:latin typeface="微软雅黑" panose="020B0503020204020204" pitchFamily="34" charset="-122"/>
                <a:ea typeface="微软雅黑" panose="020B0503020204020204" pitchFamily="34" charset="-122"/>
              </a:rPr>
              <a:t>无关，所有对线程的操作</a:t>
            </a:r>
            <a:r>
              <a:rPr lang="en-US" altLang="zh-CN" sz="2000" b="1" dirty="0">
                <a:solidFill>
                  <a:schemeClr val="tx1"/>
                </a:solidFill>
                <a:latin typeface="微软雅黑" panose="020B0503020204020204" pitchFamily="34" charset="-122"/>
                <a:ea typeface="微软雅黑" panose="020B0503020204020204" pitchFamily="34" charset="-122"/>
              </a:rPr>
              <a:t>(</a:t>
            </a:r>
            <a:r>
              <a:rPr lang="zh-CN" altLang="en-US" sz="2000" b="1" dirty="0">
                <a:solidFill>
                  <a:schemeClr val="tx1"/>
                </a:solidFill>
                <a:latin typeface="微软雅黑" panose="020B0503020204020204" pitchFamily="34" charset="-122"/>
                <a:ea typeface="微软雅黑" panose="020B0503020204020204" pitchFamily="34" charset="-122"/>
              </a:rPr>
              <a:t>创建、撤销、同步、互斥等</a:t>
            </a:r>
            <a:r>
              <a:rPr lang="en-US" altLang="zh-CN" sz="2000" b="1" dirty="0">
                <a:solidFill>
                  <a:schemeClr val="tx1"/>
                </a:solidFill>
                <a:latin typeface="微软雅黑" panose="020B0503020204020204" pitchFamily="34" charset="-122"/>
                <a:ea typeface="微软雅黑" panose="020B0503020204020204" pitchFamily="34" charset="-122"/>
              </a:rPr>
              <a:t>)</a:t>
            </a:r>
            <a:r>
              <a:rPr lang="zh-CN" altLang="en-US" sz="2000" b="1" dirty="0">
                <a:solidFill>
                  <a:schemeClr val="tx1"/>
                </a:solidFill>
                <a:latin typeface="微软雅黑" panose="020B0503020204020204" pitchFamily="34" charset="-122"/>
                <a:ea typeface="微软雅黑" panose="020B0503020204020204" pitchFamily="34" charset="-122"/>
              </a:rPr>
              <a:t>也在用户空间中由</a:t>
            </a:r>
            <a:r>
              <a:rPr lang="zh-CN" altLang="en-US" sz="2000" b="1" dirty="0">
                <a:solidFill>
                  <a:srgbClr val="FFC000"/>
                </a:solidFill>
                <a:latin typeface="微软雅黑" panose="020B0503020204020204" pitchFamily="34" charset="-122"/>
                <a:ea typeface="微软雅黑" panose="020B0503020204020204" pitchFamily="34" charset="-122"/>
              </a:rPr>
              <a:t>线程库的函数</a:t>
            </a:r>
            <a:r>
              <a:rPr lang="zh-CN" altLang="en-US" sz="2000" b="1" dirty="0">
                <a:solidFill>
                  <a:schemeClr val="tx1"/>
                </a:solidFill>
                <a:latin typeface="微软雅黑" panose="020B0503020204020204" pitchFamily="34" charset="-122"/>
                <a:ea typeface="微软雅黑" panose="020B0503020204020204" pitchFamily="34" charset="-122"/>
              </a:rPr>
              <a:t>（过程）完成，而无需内核帮助</a:t>
            </a:r>
          </a:p>
          <a:p>
            <a:pPr marL="342900" indent="-342900" algn="l">
              <a:lnSpc>
                <a:spcPct val="150000"/>
              </a:lnSpc>
              <a:spcBef>
                <a:spcPct val="20000"/>
              </a:spcBef>
              <a:buClr>
                <a:srgbClr val="0099FF"/>
              </a:buClr>
              <a:buSzPct val="80000"/>
              <a:buFont typeface="Wingdings 2" pitchFamily="18" charset="2"/>
              <a:buChar char="®"/>
            </a:pPr>
            <a:r>
              <a:rPr lang="zh-CN" altLang="en-US" sz="2000" b="1" dirty="0">
                <a:solidFill>
                  <a:schemeClr val="tx1"/>
                </a:solidFill>
                <a:latin typeface="微软雅黑" panose="020B0503020204020204" pitchFamily="34" charset="-122"/>
                <a:ea typeface="微软雅黑" panose="020B0503020204020204" pitchFamily="34" charset="-122"/>
              </a:rPr>
              <a:t>由于线程切换</a:t>
            </a:r>
            <a:r>
              <a:rPr lang="zh-CN" altLang="en-US" sz="2000" b="1" dirty="0">
                <a:solidFill>
                  <a:srgbClr val="FFC000"/>
                </a:solidFill>
                <a:latin typeface="微软雅黑" panose="020B0503020204020204" pitchFamily="34" charset="-122"/>
                <a:ea typeface="微软雅黑" panose="020B0503020204020204" pitchFamily="34" charset="-122"/>
              </a:rPr>
              <a:t>无需陷入内核</a:t>
            </a:r>
            <a:r>
              <a:rPr lang="zh-CN" altLang="en-US" sz="2000" b="1" dirty="0">
                <a:solidFill>
                  <a:schemeClr val="tx1"/>
                </a:solidFill>
                <a:latin typeface="微软雅黑" panose="020B0503020204020204" pitchFamily="34" charset="-122"/>
                <a:ea typeface="微软雅黑" panose="020B0503020204020204" pitchFamily="34" charset="-122"/>
              </a:rPr>
              <a:t>，故开销小速度快；</a:t>
            </a:r>
          </a:p>
          <a:p>
            <a:pPr marL="342900" indent="-342900" algn="l">
              <a:lnSpc>
                <a:spcPct val="150000"/>
              </a:lnSpc>
              <a:spcBef>
                <a:spcPct val="20000"/>
              </a:spcBef>
              <a:buClr>
                <a:srgbClr val="0099FF"/>
              </a:buClr>
              <a:buSzPct val="80000"/>
              <a:buFont typeface="Wingdings 2" pitchFamily="18" charset="2"/>
              <a:buChar char="®"/>
            </a:pPr>
            <a:r>
              <a:rPr lang="zh-CN" altLang="en-US" sz="2000" b="1" dirty="0">
                <a:solidFill>
                  <a:schemeClr val="tx1"/>
                </a:solidFill>
                <a:latin typeface="微软雅黑" panose="020B0503020204020204" pitchFamily="34" charset="-122"/>
                <a:ea typeface="微软雅黑" panose="020B0503020204020204" pitchFamily="34" charset="-122"/>
              </a:rPr>
              <a:t>但对应用程序来讲，一个线程的阻塞将导致整个进程中所有线程的阻塞，并且无法享用多处理机带来的好处</a:t>
            </a:r>
            <a:endParaRPr lang="en-US" altLang="zh-CN" sz="2000" b="1" dirty="0">
              <a:solidFill>
                <a:schemeClr val="tx1"/>
              </a:solidFill>
              <a:latin typeface="微软雅黑" panose="020B0503020204020204" pitchFamily="34" charset="-122"/>
              <a:ea typeface="微软雅黑" panose="020B0503020204020204" pitchFamily="34" charset="-122"/>
            </a:endParaRPr>
          </a:p>
          <a:p>
            <a:pPr marL="342900" indent="-342900" algn="l">
              <a:lnSpc>
                <a:spcPct val="150000"/>
              </a:lnSpc>
              <a:spcBef>
                <a:spcPct val="20000"/>
              </a:spcBef>
              <a:buClr>
                <a:srgbClr val="0099FF"/>
              </a:buClr>
              <a:buSzPct val="80000"/>
              <a:buFont typeface="Wingdings 2" pitchFamily="18" charset="2"/>
              <a:buChar char="®"/>
            </a:pPr>
            <a:endParaRPr lang="zh-CN" altLang="en-US" sz="2000" dirty="0">
              <a:solidFill>
                <a:srgbClr val="000066"/>
              </a:solidFill>
              <a:latin typeface="黑体" pitchFamily="2" charset="-122"/>
              <a:ea typeface="黑体" pitchFamily="2" charset="-122"/>
            </a:endParaRPr>
          </a:p>
        </p:txBody>
      </p:sp>
      <p:sp>
        <p:nvSpPr>
          <p:cNvPr id="8" name="矩形 7"/>
          <p:cNvSpPr/>
          <p:nvPr/>
        </p:nvSpPr>
        <p:spPr>
          <a:xfrm>
            <a:off x="642910" y="4736143"/>
            <a:ext cx="7429552" cy="1938992"/>
          </a:xfrm>
          <a:prstGeom prst="rect">
            <a:avLst/>
          </a:prstGeom>
          <a:gradFill rotWithShape="1">
            <a:gsLst>
              <a:gs pos="0">
                <a:srgbClr val="FFFF99">
                  <a:shade val="51000"/>
                  <a:satMod val="130000"/>
                </a:srgbClr>
              </a:gs>
              <a:gs pos="80000">
                <a:srgbClr val="FFFF99">
                  <a:shade val="93000"/>
                  <a:satMod val="130000"/>
                </a:srgbClr>
              </a:gs>
              <a:gs pos="100000">
                <a:srgbClr val="FFFF99">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spAutoFit/>
          </a:bodyPr>
          <a:lstStyle/>
          <a:p>
            <a:pPr marL="0" marR="0" lvl="1" indent="0" algn="l" defTabSz="914400" eaLnBrk="1" fontAlgn="auto" latinLnBrk="0" hangingPunct="1">
              <a:lnSpc>
                <a:spcPct val="15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00000">
                    <a:lumMod val="95000"/>
                    <a:lumOff val="5000"/>
                  </a:srgbClr>
                </a:solidFill>
                <a:effectLst/>
                <a:uLnTx/>
                <a:uFillTx/>
                <a:latin typeface="黑体" pitchFamily="2" charset="-122"/>
                <a:ea typeface="黑体" pitchFamily="2" charset="-122"/>
                <a:cs typeface="+mn-cs"/>
              </a:rPr>
              <a:t>调度以进程为单位：假如采用轮调度算法，在进程</a:t>
            </a:r>
            <a:r>
              <a:rPr kumimoji="0" lang="en-US" altLang="zh-CN" sz="2000" b="1" i="0" u="none" strike="noStrike" kern="0" cap="none" spc="0" normalizeH="0" baseline="0" noProof="0" dirty="0">
                <a:ln>
                  <a:noFill/>
                </a:ln>
                <a:solidFill>
                  <a:srgbClr val="000000">
                    <a:lumMod val="95000"/>
                    <a:lumOff val="5000"/>
                  </a:srgbClr>
                </a:solidFill>
                <a:effectLst/>
                <a:uLnTx/>
                <a:uFillTx/>
                <a:latin typeface="黑体" pitchFamily="2" charset="-122"/>
                <a:ea typeface="黑体" pitchFamily="2" charset="-122"/>
                <a:cs typeface="+mn-cs"/>
              </a:rPr>
              <a:t>A</a:t>
            </a:r>
            <a:r>
              <a:rPr kumimoji="0" lang="zh-CN" altLang="en-US" sz="2000" b="1" i="0" u="none" strike="noStrike" kern="0" cap="none" spc="0" normalizeH="0" baseline="0" noProof="0" dirty="0">
                <a:ln>
                  <a:noFill/>
                </a:ln>
                <a:solidFill>
                  <a:srgbClr val="000000">
                    <a:lumMod val="95000"/>
                    <a:lumOff val="5000"/>
                  </a:srgbClr>
                </a:solidFill>
                <a:effectLst/>
                <a:uLnTx/>
                <a:uFillTx/>
                <a:latin typeface="黑体" pitchFamily="2" charset="-122"/>
                <a:ea typeface="黑体" pitchFamily="2" charset="-122"/>
                <a:cs typeface="+mn-cs"/>
              </a:rPr>
              <a:t>中包含了一个用户级线程，而在另一个进程</a:t>
            </a:r>
            <a:r>
              <a:rPr kumimoji="0" lang="en-US" altLang="zh-CN" sz="2000" b="1" i="0" u="none" strike="noStrike" kern="0" cap="none" spc="0" normalizeH="0" baseline="0" noProof="0" dirty="0">
                <a:ln>
                  <a:noFill/>
                </a:ln>
                <a:solidFill>
                  <a:srgbClr val="000000">
                    <a:lumMod val="95000"/>
                    <a:lumOff val="5000"/>
                  </a:srgbClr>
                </a:solidFill>
                <a:effectLst/>
                <a:uLnTx/>
                <a:uFillTx/>
                <a:latin typeface="黑体" pitchFamily="2" charset="-122"/>
                <a:ea typeface="黑体" pitchFamily="2" charset="-122"/>
                <a:cs typeface="+mn-cs"/>
              </a:rPr>
              <a:t>B</a:t>
            </a:r>
            <a:r>
              <a:rPr kumimoji="0" lang="zh-CN" altLang="en-US" sz="2000" b="1" i="0" u="none" strike="noStrike" kern="0" cap="none" spc="0" normalizeH="0" baseline="0" noProof="0" dirty="0">
                <a:ln>
                  <a:noFill/>
                </a:ln>
                <a:solidFill>
                  <a:srgbClr val="000000">
                    <a:lumMod val="95000"/>
                    <a:lumOff val="5000"/>
                  </a:srgbClr>
                </a:solidFill>
                <a:effectLst/>
                <a:uLnTx/>
                <a:uFillTx/>
                <a:latin typeface="黑体" pitchFamily="2" charset="-122"/>
                <a:ea typeface="黑体" pitchFamily="2" charset="-122"/>
                <a:cs typeface="+mn-cs"/>
              </a:rPr>
              <a:t>中含有</a:t>
            </a:r>
            <a:r>
              <a:rPr kumimoji="0" lang="en-US" altLang="zh-CN" sz="2000" b="1" i="0" u="none" strike="noStrike" kern="0" cap="none" spc="0" normalizeH="0" baseline="0" noProof="0" dirty="0">
                <a:ln>
                  <a:noFill/>
                </a:ln>
                <a:solidFill>
                  <a:srgbClr val="000000">
                    <a:lumMod val="95000"/>
                    <a:lumOff val="5000"/>
                  </a:srgbClr>
                </a:solidFill>
                <a:effectLst/>
                <a:uLnTx/>
                <a:uFillTx/>
                <a:latin typeface="黑体" pitchFamily="2" charset="-122"/>
                <a:ea typeface="黑体" pitchFamily="2" charset="-122"/>
                <a:cs typeface="+mn-cs"/>
              </a:rPr>
              <a:t>100</a:t>
            </a:r>
            <a:r>
              <a:rPr kumimoji="0" lang="zh-CN" altLang="en-US" sz="2000" b="1" i="0" u="none" strike="noStrike" kern="0" cap="none" spc="0" normalizeH="0" baseline="0" noProof="0" dirty="0">
                <a:ln>
                  <a:noFill/>
                </a:ln>
                <a:solidFill>
                  <a:srgbClr val="000000">
                    <a:lumMod val="95000"/>
                    <a:lumOff val="5000"/>
                  </a:srgbClr>
                </a:solidFill>
                <a:effectLst/>
                <a:uLnTx/>
                <a:uFillTx/>
                <a:latin typeface="黑体" pitchFamily="2" charset="-122"/>
                <a:ea typeface="黑体" pitchFamily="2" charset="-122"/>
                <a:cs typeface="+mn-cs"/>
              </a:rPr>
              <a:t>个线程，这样，进程</a:t>
            </a:r>
            <a:r>
              <a:rPr kumimoji="0" lang="en-US" altLang="zh-CN" sz="2000" b="1" i="0" u="none" strike="noStrike" kern="0" cap="none" spc="0" normalizeH="0" baseline="0" noProof="0" dirty="0">
                <a:ln>
                  <a:noFill/>
                </a:ln>
                <a:solidFill>
                  <a:srgbClr val="000000">
                    <a:lumMod val="95000"/>
                    <a:lumOff val="5000"/>
                  </a:srgbClr>
                </a:solidFill>
                <a:effectLst/>
                <a:uLnTx/>
                <a:uFillTx/>
                <a:latin typeface="黑体" pitchFamily="2" charset="-122"/>
                <a:ea typeface="黑体" pitchFamily="2" charset="-122"/>
                <a:cs typeface="+mn-cs"/>
              </a:rPr>
              <a:t>A</a:t>
            </a:r>
            <a:r>
              <a:rPr kumimoji="0" lang="zh-CN" altLang="en-US" sz="2000" b="1" i="0" u="none" strike="noStrike" kern="0" cap="none" spc="0" normalizeH="0" baseline="0" noProof="0" dirty="0">
                <a:ln>
                  <a:noFill/>
                </a:ln>
                <a:solidFill>
                  <a:srgbClr val="000000">
                    <a:lumMod val="95000"/>
                    <a:lumOff val="5000"/>
                  </a:srgbClr>
                </a:solidFill>
                <a:effectLst/>
                <a:uLnTx/>
                <a:uFillTx/>
                <a:latin typeface="黑体" pitchFamily="2" charset="-122"/>
                <a:ea typeface="黑体" pitchFamily="2" charset="-122"/>
                <a:cs typeface="+mn-cs"/>
              </a:rPr>
              <a:t>中线程的运行时间，将是进程</a:t>
            </a:r>
            <a:r>
              <a:rPr kumimoji="0" lang="en-US" altLang="zh-CN" sz="2000" b="1" i="0" u="none" strike="noStrike" kern="0" cap="none" spc="0" normalizeH="0" baseline="0" noProof="0" dirty="0">
                <a:ln>
                  <a:noFill/>
                </a:ln>
                <a:solidFill>
                  <a:srgbClr val="000000">
                    <a:lumMod val="95000"/>
                    <a:lumOff val="5000"/>
                  </a:srgbClr>
                </a:solidFill>
                <a:effectLst/>
                <a:uLnTx/>
                <a:uFillTx/>
                <a:latin typeface="黑体" pitchFamily="2" charset="-122"/>
                <a:ea typeface="黑体" pitchFamily="2" charset="-122"/>
                <a:cs typeface="+mn-cs"/>
              </a:rPr>
              <a:t>B</a:t>
            </a:r>
            <a:r>
              <a:rPr kumimoji="0" lang="zh-CN" altLang="en-US" sz="2000" b="1" i="0" u="none" strike="noStrike" kern="0" cap="none" spc="0" normalizeH="0" baseline="0" noProof="0" dirty="0">
                <a:ln>
                  <a:noFill/>
                </a:ln>
                <a:solidFill>
                  <a:srgbClr val="000000">
                    <a:lumMod val="95000"/>
                    <a:lumOff val="5000"/>
                  </a:srgbClr>
                </a:solidFill>
                <a:effectLst/>
                <a:uLnTx/>
                <a:uFillTx/>
                <a:latin typeface="黑体" pitchFamily="2" charset="-122"/>
                <a:ea typeface="黑体" pitchFamily="2" charset="-122"/>
                <a:cs typeface="+mn-cs"/>
              </a:rPr>
              <a:t>中各线程运行时间的</a:t>
            </a:r>
            <a:r>
              <a:rPr kumimoji="0" lang="en-US" altLang="zh-CN" sz="2000" b="1" i="0" u="none" strike="noStrike" kern="0" cap="none" spc="0" normalizeH="0" baseline="0" noProof="0" dirty="0">
                <a:ln>
                  <a:noFill/>
                </a:ln>
                <a:solidFill>
                  <a:srgbClr val="000000">
                    <a:lumMod val="95000"/>
                    <a:lumOff val="5000"/>
                  </a:srgbClr>
                </a:solidFill>
                <a:effectLst/>
                <a:uLnTx/>
                <a:uFillTx/>
                <a:latin typeface="黑体" pitchFamily="2" charset="-122"/>
                <a:ea typeface="黑体" pitchFamily="2" charset="-122"/>
                <a:cs typeface="+mn-cs"/>
              </a:rPr>
              <a:t>100</a:t>
            </a:r>
            <a:r>
              <a:rPr kumimoji="0" lang="zh-CN" altLang="en-US" sz="2000" b="1" i="0" u="none" strike="noStrike" kern="0" cap="none" spc="0" normalizeH="0" baseline="0" noProof="0" dirty="0">
                <a:ln>
                  <a:noFill/>
                </a:ln>
                <a:solidFill>
                  <a:srgbClr val="000000">
                    <a:lumMod val="95000"/>
                    <a:lumOff val="5000"/>
                  </a:srgbClr>
                </a:solidFill>
                <a:effectLst/>
                <a:uLnTx/>
                <a:uFillTx/>
                <a:latin typeface="黑体" pitchFamily="2" charset="-122"/>
                <a:ea typeface="黑体" pitchFamily="2" charset="-122"/>
                <a:cs typeface="+mn-cs"/>
              </a:rPr>
              <a:t>倍；相应地，速度就快</a:t>
            </a:r>
            <a:r>
              <a:rPr kumimoji="0" lang="en-US" altLang="zh-CN" sz="2000" b="1" i="0" u="none" strike="noStrike" kern="0" cap="none" spc="0" normalizeH="0" baseline="0" noProof="0" dirty="0">
                <a:ln>
                  <a:noFill/>
                </a:ln>
                <a:solidFill>
                  <a:srgbClr val="000000">
                    <a:lumMod val="95000"/>
                    <a:lumOff val="5000"/>
                  </a:srgbClr>
                </a:solidFill>
                <a:effectLst/>
                <a:uLnTx/>
                <a:uFillTx/>
                <a:latin typeface="黑体" pitchFamily="2" charset="-122"/>
                <a:ea typeface="黑体" pitchFamily="2" charset="-122"/>
                <a:cs typeface="+mn-cs"/>
              </a:rPr>
              <a:t>100</a:t>
            </a:r>
            <a:r>
              <a:rPr kumimoji="0" lang="zh-CN" altLang="en-US" sz="2000" b="1" i="0" u="none" strike="noStrike" kern="0" cap="none" spc="0" normalizeH="0" baseline="0" noProof="0" dirty="0">
                <a:ln>
                  <a:noFill/>
                </a:ln>
                <a:solidFill>
                  <a:srgbClr val="000000">
                    <a:lumMod val="95000"/>
                    <a:lumOff val="5000"/>
                  </a:srgbClr>
                </a:solidFill>
                <a:effectLst/>
                <a:uLnTx/>
                <a:uFillTx/>
                <a:latin typeface="黑体" pitchFamily="2" charset="-122"/>
                <a:ea typeface="黑体" pitchFamily="2" charset="-122"/>
                <a:cs typeface="+mn-cs"/>
              </a:rPr>
              <a:t>倍。</a:t>
            </a:r>
          </a:p>
        </p:txBody>
      </p:sp>
    </p:spTree>
    <p:extLst>
      <p:ext uri="{BB962C8B-B14F-4D97-AF65-F5344CB8AC3E}">
        <p14:creationId xmlns:p14="http://schemas.microsoft.com/office/powerpoint/2010/main" val="382542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线程的实现</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7" name="Text Box 5"/>
          <p:cNvSpPr txBox="1">
            <a:spLocks noChangeArrowheads="1"/>
          </p:cNvSpPr>
          <p:nvPr/>
        </p:nvSpPr>
        <p:spPr bwMode="auto">
          <a:xfrm>
            <a:off x="414848" y="980728"/>
            <a:ext cx="4675187" cy="584200"/>
          </a:xfrm>
          <a:prstGeom prst="rect">
            <a:avLst/>
          </a:prstGeom>
          <a:noFill/>
          <a:ln w="9525">
            <a:noFill/>
            <a:miter lim="800000"/>
            <a:headEnd/>
            <a:tailEnd/>
          </a:ln>
        </p:spPr>
        <p:txBody>
          <a:bodyPr>
            <a:spAutoFit/>
          </a:bodyPr>
          <a:lstStyle/>
          <a:p>
            <a:pPr algn="l"/>
            <a:r>
              <a:rPr kumimoji="0" lang="zh-CN" altLang="en-US" sz="3200" b="1" dirty="0">
                <a:solidFill>
                  <a:schemeClr val="tx1"/>
                </a:solidFill>
                <a:latin typeface="微软雅黑" panose="020B0503020204020204" pitchFamily="34" charset="-122"/>
                <a:ea typeface="微软雅黑" panose="020B0503020204020204" pitchFamily="34" charset="-122"/>
              </a:rPr>
              <a:t> </a:t>
            </a:r>
            <a:r>
              <a:rPr kumimoji="0" lang="en-US" altLang="zh-CN" sz="3200" b="1" dirty="0">
                <a:solidFill>
                  <a:srgbClr val="FFC000"/>
                </a:solidFill>
                <a:latin typeface="微软雅黑" panose="020B0503020204020204" pitchFamily="34" charset="-122"/>
                <a:ea typeface="微软雅黑" panose="020B0503020204020204" pitchFamily="34" charset="-122"/>
              </a:rPr>
              <a:t>2</a:t>
            </a:r>
            <a:r>
              <a:rPr kumimoji="0" lang="zh-CN" altLang="en-US" sz="3200" b="1" dirty="0">
                <a:solidFill>
                  <a:srgbClr val="FFC000"/>
                </a:solidFill>
                <a:latin typeface="微软雅黑" panose="020B0503020204020204" pitchFamily="34" charset="-122"/>
                <a:ea typeface="微软雅黑" panose="020B0503020204020204" pitchFamily="34" charset="-122"/>
              </a:rPr>
              <a:t>、用户级线程</a:t>
            </a:r>
          </a:p>
        </p:txBody>
      </p:sp>
      <p:sp>
        <p:nvSpPr>
          <p:cNvPr id="9" name="Text Box 7"/>
          <p:cNvSpPr txBox="1">
            <a:spLocks noChangeArrowheads="1"/>
          </p:cNvSpPr>
          <p:nvPr/>
        </p:nvSpPr>
        <p:spPr bwMode="auto">
          <a:xfrm>
            <a:off x="539552" y="1907088"/>
            <a:ext cx="8104956" cy="4594820"/>
          </a:xfrm>
          <a:prstGeom prst="rect">
            <a:avLst/>
          </a:prstGeom>
          <a:noFill/>
          <a:ln w="9525" algn="ctr">
            <a:noFill/>
            <a:miter lim="800000"/>
            <a:headEnd/>
            <a:tailEnd/>
          </a:ln>
        </p:spPr>
        <p:txBody>
          <a:bodyPr/>
          <a:lstStyle/>
          <a:p>
            <a:pPr marL="342900" indent="-342900" algn="l">
              <a:lnSpc>
                <a:spcPct val="150000"/>
              </a:lnSpc>
              <a:spcBef>
                <a:spcPct val="20000"/>
              </a:spcBef>
              <a:buClr>
                <a:srgbClr val="0099FF"/>
              </a:buClr>
              <a:buSzPct val="80000"/>
              <a:buFont typeface="Wingdings 2" pitchFamily="18" charset="2"/>
              <a:buChar char="®"/>
            </a:pPr>
            <a:r>
              <a:rPr lang="zh-CN" altLang="en-US" sz="2000" b="1" dirty="0">
                <a:solidFill>
                  <a:schemeClr val="tx1"/>
                </a:solidFill>
                <a:latin typeface="微软雅黑" panose="020B0503020204020204" pitchFamily="34" charset="-122"/>
                <a:ea typeface="微软雅黑" panose="020B0503020204020204" pitchFamily="34" charset="-122"/>
              </a:rPr>
              <a:t>优点</a:t>
            </a:r>
            <a:endParaRPr lang="en-US" altLang="zh-CN" sz="2000" b="1" dirty="0">
              <a:solidFill>
                <a:schemeClr val="tx1"/>
              </a:solidFill>
              <a:latin typeface="微软雅黑" panose="020B0503020204020204" pitchFamily="34" charset="-122"/>
              <a:ea typeface="微软雅黑" panose="020B0503020204020204" pitchFamily="34" charset="-122"/>
            </a:endParaRPr>
          </a:p>
          <a:p>
            <a:pPr marL="800100" lvl="1" indent="-342900" algn="l">
              <a:lnSpc>
                <a:spcPct val="150000"/>
              </a:lnSpc>
              <a:spcBef>
                <a:spcPct val="20000"/>
              </a:spcBef>
              <a:buClr>
                <a:srgbClr val="0099FF"/>
              </a:buClr>
              <a:buSzPct val="80000"/>
              <a:buFont typeface="Wingdings 2" pitchFamily="18" charset="2"/>
              <a:buChar char="®"/>
            </a:pPr>
            <a:r>
              <a:rPr lang="zh-CN" altLang="en-US" sz="2000" b="1" dirty="0">
                <a:solidFill>
                  <a:schemeClr val="tx1"/>
                </a:solidFill>
                <a:latin typeface="微软雅黑" panose="020B0503020204020204" pitchFamily="34" charset="-122"/>
                <a:ea typeface="微软雅黑" panose="020B0503020204020204" pitchFamily="34" charset="-122"/>
              </a:rPr>
              <a:t>线程切换不需要转换到内核空间，节省开销</a:t>
            </a:r>
            <a:endParaRPr lang="en-US" altLang="zh-CN" sz="2000" b="1" dirty="0">
              <a:solidFill>
                <a:schemeClr val="tx1"/>
              </a:solidFill>
              <a:latin typeface="微软雅黑" panose="020B0503020204020204" pitchFamily="34" charset="-122"/>
              <a:ea typeface="微软雅黑" panose="020B0503020204020204" pitchFamily="34" charset="-122"/>
            </a:endParaRPr>
          </a:p>
          <a:p>
            <a:pPr marL="800100" lvl="1" indent="-342900" algn="l">
              <a:lnSpc>
                <a:spcPct val="150000"/>
              </a:lnSpc>
              <a:spcBef>
                <a:spcPct val="20000"/>
              </a:spcBef>
              <a:buClr>
                <a:srgbClr val="0099FF"/>
              </a:buClr>
              <a:buSzPct val="80000"/>
              <a:buFont typeface="Wingdings 2" pitchFamily="18" charset="2"/>
              <a:buChar char="®"/>
            </a:pPr>
            <a:r>
              <a:rPr lang="zh-CN" altLang="en-US" sz="2000" b="1" dirty="0">
                <a:solidFill>
                  <a:schemeClr val="tx1"/>
                </a:solidFill>
                <a:latin typeface="微软雅黑" panose="020B0503020204020204" pitchFamily="34" charset="-122"/>
                <a:ea typeface="微软雅黑" panose="020B0503020204020204" pitchFamily="34" charset="-122"/>
              </a:rPr>
              <a:t>调度算法可以是</a:t>
            </a:r>
            <a:r>
              <a:rPr lang="zh-CN" altLang="en-US" sz="2000" b="1" dirty="0">
                <a:solidFill>
                  <a:srgbClr val="FFC000"/>
                </a:solidFill>
                <a:latin typeface="微软雅黑" panose="020B0503020204020204" pitchFamily="34" charset="-122"/>
                <a:ea typeface="微软雅黑" panose="020B0503020204020204" pitchFamily="34" charset="-122"/>
              </a:rPr>
              <a:t>进程专用</a:t>
            </a:r>
            <a:r>
              <a:rPr lang="zh-CN" altLang="en-US" sz="2000" b="1" dirty="0">
                <a:solidFill>
                  <a:schemeClr val="tx1"/>
                </a:solidFill>
                <a:latin typeface="微软雅黑" panose="020B0503020204020204" pitchFamily="34" charset="-122"/>
                <a:ea typeface="微软雅黑" panose="020B0503020204020204" pitchFamily="34" charset="-122"/>
              </a:rPr>
              <a:t>的</a:t>
            </a:r>
            <a:endParaRPr lang="en-US" altLang="zh-CN" sz="2000" b="1" dirty="0">
              <a:solidFill>
                <a:schemeClr val="tx1"/>
              </a:solidFill>
              <a:latin typeface="微软雅黑" panose="020B0503020204020204" pitchFamily="34" charset="-122"/>
              <a:ea typeface="微软雅黑" panose="020B0503020204020204" pitchFamily="34" charset="-122"/>
            </a:endParaRPr>
          </a:p>
          <a:p>
            <a:pPr marL="800100" lvl="1" indent="-342900" algn="l">
              <a:lnSpc>
                <a:spcPct val="150000"/>
              </a:lnSpc>
              <a:spcBef>
                <a:spcPct val="20000"/>
              </a:spcBef>
              <a:buClr>
                <a:srgbClr val="0099FF"/>
              </a:buClr>
              <a:buSzPct val="80000"/>
              <a:buFont typeface="Wingdings 2" pitchFamily="18" charset="2"/>
              <a:buChar char="®"/>
            </a:pPr>
            <a:r>
              <a:rPr lang="zh-CN" altLang="en-US" sz="2000" b="1" dirty="0">
                <a:solidFill>
                  <a:schemeClr val="tx1"/>
                </a:solidFill>
                <a:latin typeface="微软雅黑" panose="020B0503020204020204" pitchFamily="34" charset="-122"/>
                <a:ea typeface="微软雅黑" panose="020B0503020204020204" pitchFamily="34" charset="-122"/>
              </a:rPr>
              <a:t>线程的实现与</a:t>
            </a:r>
            <a:r>
              <a:rPr lang="zh-CN" altLang="en-US" sz="2000" b="1" dirty="0">
                <a:solidFill>
                  <a:srgbClr val="FFC000"/>
                </a:solidFill>
                <a:latin typeface="微软雅黑" panose="020B0503020204020204" pitchFamily="34" charset="-122"/>
                <a:ea typeface="微软雅黑" panose="020B0503020204020204" pitchFamily="34" charset="-122"/>
              </a:rPr>
              <a:t>操作系统平台</a:t>
            </a:r>
            <a:r>
              <a:rPr lang="zh-CN" altLang="en-US" sz="2000" b="1" dirty="0">
                <a:solidFill>
                  <a:schemeClr val="tx1"/>
                </a:solidFill>
                <a:latin typeface="微软雅黑" panose="020B0503020204020204" pitchFamily="34" charset="-122"/>
                <a:ea typeface="微软雅黑" panose="020B0503020204020204" pitchFamily="34" charset="-122"/>
              </a:rPr>
              <a:t>无关，线程管理是用户程序的一部分</a:t>
            </a:r>
            <a:endParaRPr lang="en-US" altLang="zh-CN" sz="2000" b="1" dirty="0">
              <a:solidFill>
                <a:schemeClr val="tx1"/>
              </a:solidFill>
              <a:latin typeface="微软雅黑" panose="020B0503020204020204" pitchFamily="34" charset="-122"/>
              <a:ea typeface="微软雅黑" panose="020B0503020204020204" pitchFamily="34" charset="-122"/>
            </a:endParaRPr>
          </a:p>
          <a:p>
            <a:pPr marL="342900" indent="-342900" algn="l">
              <a:lnSpc>
                <a:spcPct val="150000"/>
              </a:lnSpc>
              <a:spcBef>
                <a:spcPct val="20000"/>
              </a:spcBef>
              <a:buClr>
                <a:srgbClr val="0099FF"/>
              </a:buClr>
              <a:buSzPct val="80000"/>
              <a:buFont typeface="Wingdings 2" pitchFamily="18" charset="2"/>
              <a:buChar char="®"/>
            </a:pPr>
            <a:r>
              <a:rPr lang="zh-CN" altLang="en-US" sz="2000" b="1" dirty="0">
                <a:solidFill>
                  <a:schemeClr val="tx1"/>
                </a:solidFill>
                <a:latin typeface="微软雅黑" panose="020B0503020204020204" pitchFamily="34" charset="-122"/>
                <a:ea typeface="微软雅黑" panose="020B0503020204020204" pitchFamily="34" charset="-122"/>
              </a:rPr>
              <a:t>缺点</a:t>
            </a:r>
            <a:endParaRPr lang="en-US" altLang="zh-CN" sz="2000" b="1" dirty="0">
              <a:solidFill>
                <a:schemeClr val="tx1"/>
              </a:solidFill>
              <a:latin typeface="微软雅黑" panose="020B0503020204020204" pitchFamily="34" charset="-122"/>
              <a:ea typeface="微软雅黑" panose="020B0503020204020204" pitchFamily="34" charset="-122"/>
            </a:endParaRPr>
          </a:p>
          <a:p>
            <a:pPr marL="800100" lvl="1" indent="-342900" algn="l">
              <a:lnSpc>
                <a:spcPct val="150000"/>
              </a:lnSpc>
              <a:spcBef>
                <a:spcPct val="20000"/>
              </a:spcBef>
              <a:buClr>
                <a:srgbClr val="0099FF"/>
              </a:buClr>
              <a:buSzPct val="80000"/>
              <a:buFont typeface="Wingdings 2" pitchFamily="18" charset="2"/>
              <a:buChar char="®"/>
            </a:pPr>
            <a:r>
              <a:rPr lang="zh-CN" altLang="en-US" sz="2000" b="1" dirty="0">
                <a:solidFill>
                  <a:schemeClr val="tx1"/>
                </a:solidFill>
                <a:latin typeface="微软雅黑" panose="020B0503020204020204" pitchFamily="34" charset="-122"/>
                <a:ea typeface="微软雅黑" panose="020B0503020204020204" pitchFamily="34" charset="-122"/>
              </a:rPr>
              <a:t>系统调用的</a:t>
            </a:r>
            <a:r>
              <a:rPr lang="zh-CN" altLang="en-US" sz="2000" b="1" dirty="0">
                <a:solidFill>
                  <a:srgbClr val="FFC000"/>
                </a:solidFill>
                <a:latin typeface="微软雅黑" panose="020B0503020204020204" pitchFamily="34" charset="-122"/>
                <a:ea typeface="微软雅黑" panose="020B0503020204020204" pitchFamily="34" charset="-122"/>
              </a:rPr>
              <a:t>阻塞问题</a:t>
            </a:r>
            <a:endParaRPr lang="en-US" altLang="zh-CN" sz="2000" b="1" dirty="0">
              <a:solidFill>
                <a:srgbClr val="FFC000"/>
              </a:solidFill>
              <a:latin typeface="微软雅黑" panose="020B0503020204020204" pitchFamily="34" charset="-122"/>
              <a:ea typeface="微软雅黑" panose="020B0503020204020204" pitchFamily="34" charset="-122"/>
            </a:endParaRPr>
          </a:p>
          <a:p>
            <a:pPr marL="800100" lvl="1" indent="-342900" algn="l">
              <a:lnSpc>
                <a:spcPct val="150000"/>
              </a:lnSpc>
              <a:spcBef>
                <a:spcPct val="20000"/>
              </a:spcBef>
              <a:buClr>
                <a:srgbClr val="0099FF"/>
              </a:buClr>
              <a:buSzPct val="80000"/>
              <a:buFont typeface="Wingdings 2" pitchFamily="18" charset="2"/>
              <a:buChar char="®"/>
            </a:pPr>
            <a:r>
              <a:rPr lang="zh-CN" altLang="en-US" sz="2000" b="1" dirty="0">
                <a:solidFill>
                  <a:schemeClr val="tx1"/>
                </a:solidFill>
                <a:latin typeface="微软雅黑" panose="020B0503020204020204" pitchFamily="34" charset="-122"/>
                <a:ea typeface="微软雅黑" panose="020B0503020204020204" pitchFamily="34" charset="-122"/>
              </a:rPr>
              <a:t>不能利用多处理机进行多重处理的优点</a:t>
            </a:r>
          </a:p>
        </p:txBody>
      </p:sp>
    </p:spTree>
    <p:extLst>
      <p:ext uri="{BB962C8B-B14F-4D97-AF65-F5344CB8AC3E}">
        <p14:creationId xmlns:p14="http://schemas.microsoft.com/office/powerpoint/2010/main" val="406390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线程的实现</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7" name="Text Box 5"/>
          <p:cNvSpPr txBox="1">
            <a:spLocks noChangeArrowheads="1"/>
          </p:cNvSpPr>
          <p:nvPr/>
        </p:nvSpPr>
        <p:spPr bwMode="auto">
          <a:xfrm>
            <a:off x="414848" y="980728"/>
            <a:ext cx="4675187" cy="584200"/>
          </a:xfrm>
          <a:prstGeom prst="rect">
            <a:avLst/>
          </a:prstGeom>
          <a:noFill/>
          <a:ln w="9525">
            <a:noFill/>
            <a:miter lim="800000"/>
            <a:headEnd/>
            <a:tailEnd/>
          </a:ln>
        </p:spPr>
        <p:txBody>
          <a:bodyPr>
            <a:spAutoFit/>
          </a:bodyPr>
          <a:lstStyle/>
          <a:p>
            <a:pPr algn="l"/>
            <a:r>
              <a:rPr kumimoji="0" lang="zh-CN" altLang="en-US" sz="3200" b="1" dirty="0">
                <a:solidFill>
                  <a:schemeClr val="tx1"/>
                </a:solidFill>
                <a:latin typeface="微软雅黑" panose="020B0503020204020204" pitchFamily="34" charset="-122"/>
                <a:ea typeface="微软雅黑" panose="020B0503020204020204" pitchFamily="34" charset="-122"/>
              </a:rPr>
              <a:t> </a:t>
            </a:r>
            <a:r>
              <a:rPr kumimoji="0" lang="en-US" altLang="zh-CN" sz="3200" b="1" dirty="0">
                <a:solidFill>
                  <a:srgbClr val="FFC000"/>
                </a:solidFill>
                <a:latin typeface="微软雅黑" panose="020B0503020204020204" pitchFamily="34" charset="-122"/>
                <a:ea typeface="微软雅黑" panose="020B0503020204020204" pitchFamily="34" charset="-122"/>
              </a:rPr>
              <a:t>3</a:t>
            </a:r>
            <a:r>
              <a:rPr kumimoji="0" lang="zh-CN" altLang="en-US" sz="3200" b="1" dirty="0">
                <a:solidFill>
                  <a:srgbClr val="FFC000"/>
                </a:solidFill>
                <a:latin typeface="微软雅黑" panose="020B0503020204020204" pitchFamily="34" charset="-122"/>
                <a:ea typeface="微软雅黑" panose="020B0503020204020204" pitchFamily="34" charset="-122"/>
              </a:rPr>
              <a:t>、组合方式</a:t>
            </a:r>
          </a:p>
        </p:txBody>
      </p:sp>
      <p:sp>
        <p:nvSpPr>
          <p:cNvPr id="5" name="Text Box 7"/>
          <p:cNvSpPr txBox="1">
            <a:spLocks noChangeArrowheads="1"/>
          </p:cNvSpPr>
          <p:nvPr/>
        </p:nvSpPr>
        <p:spPr bwMode="auto">
          <a:xfrm>
            <a:off x="539552" y="2132856"/>
            <a:ext cx="8064896" cy="4104456"/>
          </a:xfrm>
          <a:prstGeom prst="rect">
            <a:avLst/>
          </a:prstGeom>
          <a:noFill/>
          <a:ln w="9525" algn="ctr">
            <a:noFill/>
            <a:miter lim="800000"/>
            <a:headEnd/>
            <a:tailEnd/>
          </a:ln>
        </p:spPr>
        <p:txBody>
          <a:bodyPr/>
          <a:lstStyle/>
          <a:p>
            <a:pPr marL="342900" indent="-342900" algn="l">
              <a:lnSpc>
                <a:spcPct val="150000"/>
              </a:lnSpc>
              <a:spcBef>
                <a:spcPct val="20000"/>
              </a:spcBef>
              <a:buClr>
                <a:srgbClr val="0099FF"/>
              </a:buClr>
              <a:buSzPct val="80000"/>
              <a:buFont typeface="Wingdings 2" pitchFamily="18" charset="2"/>
              <a:buChar char="®"/>
            </a:pPr>
            <a:r>
              <a:rPr lang="zh-CN" altLang="en-US" sz="2000" b="1" dirty="0">
                <a:solidFill>
                  <a:schemeClr val="tx1"/>
                </a:solidFill>
                <a:latin typeface="微软雅黑" panose="020B0503020204020204" pitchFamily="34" charset="-122"/>
                <a:ea typeface="微软雅黑" panose="020B0503020204020204" pitchFamily="34" charset="-122"/>
              </a:rPr>
              <a:t>内核支持多个内核支持线程的建立、调度和管理，同时，也允许用户应用程序建立、调度和管理用户级线程</a:t>
            </a:r>
            <a:endParaRPr lang="en-US" altLang="zh-CN" sz="2000" b="1" dirty="0">
              <a:solidFill>
                <a:schemeClr val="tx1"/>
              </a:solidFill>
              <a:latin typeface="微软雅黑" panose="020B0503020204020204" pitchFamily="34" charset="-122"/>
              <a:ea typeface="微软雅黑" panose="020B0503020204020204" pitchFamily="34" charset="-122"/>
            </a:endParaRPr>
          </a:p>
          <a:p>
            <a:pPr marL="342900" indent="-342900" algn="l">
              <a:lnSpc>
                <a:spcPct val="150000"/>
              </a:lnSpc>
              <a:spcBef>
                <a:spcPct val="20000"/>
              </a:spcBef>
              <a:buClr>
                <a:srgbClr val="0099FF"/>
              </a:buClr>
              <a:buSzPct val="80000"/>
              <a:buFont typeface="Wingdings 2" pitchFamily="18" charset="2"/>
              <a:buChar char="®"/>
            </a:pPr>
            <a:r>
              <a:rPr lang="zh-CN" altLang="en-US" sz="2000" b="1" dirty="0">
                <a:solidFill>
                  <a:schemeClr val="tx1"/>
                </a:solidFill>
                <a:latin typeface="微软雅黑" panose="020B0503020204020204" pitchFamily="34" charset="-122"/>
                <a:ea typeface="微软雅黑" panose="020B0503020204020204" pitchFamily="34" charset="-122"/>
              </a:rPr>
              <a:t>一个内核支持线程对应一个或多个用户级线程，用户级线程通过时分多路复用内核支持线程</a:t>
            </a:r>
            <a:endParaRPr lang="en-US" altLang="zh-CN" sz="2000" b="1" dirty="0">
              <a:solidFill>
                <a:schemeClr val="tx1"/>
              </a:solidFill>
              <a:latin typeface="微软雅黑" panose="020B0503020204020204" pitchFamily="34" charset="-122"/>
              <a:ea typeface="微软雅黑" panose="020B0503020204020204" pitchFamily="34" charset="-122"/>
            </a:endParaRPr>
          </a:p>
          <a:p>
            <a:pPr marL="342900" indent="-342900" algn="l">
              <a:lnSpc>
                <a:spcPct val="150000"/>
              </a:lnSpc>
              <a:spcBef>
                <a:spcPct val="20000"/>
              </a:spcBef>
              <a:buClr>
                <a:srgbClr val="0099FF"/>
              </a:buClr>
              <a:buSzPct val="80000"/>
              <a:buFont typeface="Wingdings 2" pitchFamily="18" charset="2"/>
              <a:buChar char="®"/>
            </a:pPr>
            <a:r>
              <a:rPr lang="zh-CN" altLang="en-US" sz="2000" b="1" dirty="0">
                <a:solidFill>
                  <a:schemeClr val="tx1"/>
                </a:solidFill>
                <a:latin typeface="微软雅黑" panose="020B0503020204020204" pitchFamily="34" charset="-122"/>
                <a:ea typeface="微软雅黑" panose="020B0503020204020204" pitchFamily="34" charset="-122"/>
              </a:rPr>
              <a:t>同一个进程的多个线程可以在多个处理机上并发执行</a:t>
            </a:r>
            <a:endParaRPr lang="en-US" altLang="zh-CN" sz="2000" b="1" dirty="0">
              <a:solidFill>
                <a:schemeClr val="tx1"/>
              </a:solidFill>
              <a:latin typeface="微软雅黑" panose="020B0503020204020204" pitchFamily="34" charset="-122"/>
              <a:ea typeface="微软雅黑" panose="020B0503020204020204" pitchFamily="34" charset="-122"/>
            </a:endParaRPr>
          </a:p>
          <a:p>
            <a:pPr marL="342900" indent="-342900" algn="l">
              <a:lnSpc>
                <a:spcPct val="150000"/>
              </a:lnSpc>
              <a:spcBef>
                <a:spcPct val="20000"/>
              </a:spcBef>
              <a:buClr>
                <a:srgbClr val="0099FF"/>
              </a:buClr>
              <a:buSzPct val="80000"/>
              <a:buFont typeface="Wingdings 2" pitchFamily="18" charset="2"/>
              <a:buChar char="®"/>
            </a:pPr>
            <a:r>
              <a:rPr lang="zh-CN" altLang="en-US" sz="2000" b="1" dirty="0">
                <a:solidFill>
                  <a:schemeClr val="tx1"/>
                </a:solidFill>
                <a:latin typeface="微软雅黑" panose="020B0503020204020204" pitchFamily="34" charset="-122"/>
                <a:ea typeface="微软雅黑" panose="020B0503020204020204" pitchFamily="34" charset="-122"/>
              </a:rPr>
              <a:t>阻塞一个线程并不需要阻塞整个进程</a:t>
            </a:r>
            <a:endParaRPr lang="en-US" altLang="zh-CN" sz="2000" b="1" dirty="0">
              <a:solidFill>
                <a:schemeClr val="tx1"/>
              </a:solidFill>
              <a:latin typeface="微软雅黑" panose="020B0503020204020204" pitchFamily="34" charset="-122"/>
              <a:ea typeface="微软雅黑" panose="020B0503020204020204" pitchFamily="34" charset="-122"/>
            </a:endParaRPr>
          </a:p>
          <a:p>
            <a:pPr marL="342900" indent="-342900" algn="l">
              <a:lnSpc>
                <a:spcPct val="150000"/>
              </a:lnSpc>
              <a:spcBef>
                <a:spcPct val="20000"/>
              </a:spcBef>
              <a:buClr>
                <a:srgbClr val="0099FF"/>
              </a:buClr>
              <a:buSzPct val="80000"/>
              <a:buFont typeface="Wingdings 2" pitchFamily="18" charset="2"/>
              <a:buChar char="®"/>
            </a:pPr>
            <a:endParaRPr lang="zh-CN" altLang="en-US" sz="2000" dirty="0">
              <a:solidFill>
                <a:srgbClr val="000066"/>
              </a:solidFill>
              <a:latin typeface="黑体" pitchFamily="2" charset="-122"/>
              <a:ea typeface="黑体" pitchFamily="2" charset="-122"/>
            </a:endParaRPr>
          </a:p>
          <a:p>
            <a:pPr marL="342900" indent="-342900" algn="l">
              <a:lnSpc>
                <a:spcPct val="150000"/>
              </a:lnSpc>
              <a:spcBef>
                <a:spcPct val="20000"/>
              </a:spcBef>
              <a:buClr>
                <a:srgbClr val="0099FF"/>
              </a:buClr>
              <a:buSzPct val="80000"/>
              <a:buFont typeface="Wingdings 2" pitchFamily="18" charset="2"/>
              <a:buChar char="®"/>
            </a:pPr>
            <a:endParaRPr lang="zh-CN" altLang="en-US" sz="2000" dirty="0">
              <a:solidFill>
                <a:srgbClr val="000066"/>
              </a:solidFill>
              <a:latin typeface="黑体" pitchFamily="2" charset="-122"/>
              <a:ea typeface="黑体" pitchFamily="2" charset="-122"/>
            </a:endParaRPr>
          </a:p>
        </p:txBody>
      </p:sp>
    </p:spTree>
    <p:extLst>
      <p:ext uri="{BB962C8B-B14F-4D97-AF65-F5344CB8AC3E}">
        <p14:creationId xmlns:p14="http://schemas.microsoft.com/office/powerpoint/2010/main" val="196926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线程的实现</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7" name="Text Box 5"/>
          <p:cNvSpPr txBox="1">
            <a:spLocks noChangeArrowheads="1"/>
          </p:cNvSpPr>
          <p:nvPr/>
        </p:nvSpPr>
        <p:spPr bwMode="auto">
          <a:xfrm>
            <a:off x="414848" y="980728"/>
            <a:ext cx="4675187" cy="584200"/>
          </a:xfrm>
          <a:prstGeom prst="rect">
            <a:avLst/>
          </a:prstGeom>
          <a:noFill/>
          <a:ln w="9525">
            <a:noFill/>
            <a:miter lim="800000"/>
            <a:headEnd/>
            <a:tailEnd/>
          </a:ln>
        </p:spPr>
        <p:txBody>
          <a:bodyPr>
            <a:spAutoFit/>
          </a:bodyPr>
          <a:lstStyle/>
          <a:p>
            <a:pPr algn="l"/>
            <a:r>
              <a:rPr kumimoji="0" lang="zh-CN" altLang="en-US" sz="3200" b="1" dirty="0">
                <a:solidFill>
                  <a:schemeClr val="tx1"/>
                </a:solidFill>
                <a:latin typeface="微软雅黑" panose="020B0503020204020204" pitchFamily="34" charset="-122"/>
                <a:ea typeface="微软雅黑" panose="020B0503020204020204" pitchFamily="34" charset="-122"/>
              </a:rPr>
              <a:t> </a:t>
            </a:r>
            <a:r>
              <a:rPr kumimoji="0" lang="en-US" altLang="zh-CN" sz="3200" b="1" dirty="0">
                <a:solidFill>
                  <a:srgbClr val="FFC000"/>
                </a:solidFill>
                <a:latin typeface="微软雅黑" panose="020B0503020204020204" pitchFamily="34" charset="-122"/>
                <a:ea typeface="微软雅黑" panose="020B0503020204020204" pitchFamily="34" charset="-122"/>
              </a:rPr>
              <a:t>3</a:t>
            </a:r>
            <a:r>
              <a:rPr kumimoji="0" lang="zh-CN" altLang="en-US" sz="3200" b="1" dirty="0">
                <a:solidFill>
                  <a:srgbClr val="FFC000"/>
                </a:solidFill>
                <a:latin typeface="微软雅黑" panose="020B0503020204020204" pitchFamily="34" charset="-122"/>
                <a:ea typeface="微软雅黑" panose="020B0503020204020204" pitchFamily="34" charset="-122"/>
              </a:rPr>
              <a:t>、组合方式</a:t>
            </a:r>
          </a:p>
        </p:txBody>
      </p:sp>
      <p:sp>
        <p:nvSpPr>
          <p:cNvPr id="4" name="内容占位符 2"/>
          <p:cNvSpPr txBox="1">
            <a:spLocks/>
          </p:cNvSpPr>
          <p:nvPr/>
        </p:nvSpPr>
        <p:spPr bwMode="auto">
          <a:xfrm>
            <a:off x="717863" y="2132856"/>
            <a:ext cx="6988194" cy="38846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indent="0">
              <a:lnSpc>
                <a:spcPct val="150000"/>
              </a:lnSpc>
              <a:buFont typeface="Wingdings 2" pitchFamily="18" charset="2"/>
              <a:buNone/>
            </a:pPr>
            <a:r>
              <a:rPr kumimoji="0" lang="zh-CN" altLang="en-US" sz="2400" b="1" kern="0" dirty="0">
                <a:latin typeface="微软雅黑" panose="020B0503020204020204" pitchFamily="34" charset="-122"/>
                <a:ea typeface="微软雅黑" panose="020B0503020204020204" pitchFamily="34" charset="-122"/>
              </a:rPr>
              <a:t>根据</a:t>
            </a:r>
            <a:r>
              <a:rPr kumimoji="1" lang="zh-CN" altLang="en-US" sz="2400" b="1" kern="0" dirty="0">
                <a:latin typeface="微软雅黑" panose="020B0503020204020204" pitchFamily="34" charset="-122"/>
                <a:ea typeface="微软雅黑" panose="020B0503020204020204" pitchFamily="34" charset="-122"/>
              </a:rPr>
              <a:t>用户级线程和内核支持线程连接方式的不同，形成不同模型：</a:t>
            </a:r>
            <a:endParaRPr kumimoji="1" lang="en-US" altLang="zh-CN" sz="2400" b="1" kern="0" dirty="0">
              <a:latin typeface="微软雅黑" panose="020B0503020204020204" pitchFamily="34" charset="-122"/>
              <a:ea typeface="微软雅黑" panose="020B0503020204020204" pitchFamily="34" charset="-122"/>
            </a:endParaRPr>
          </a:p>
          <a:p>
            <a:pPr lvl="1">
              <a:lnSpc>
                <a:spcPct val="150000"/>
              </a:lnSpc>
            </a:pPr>
            <a:r>
              <a:rPr kumimoji="1" lang="zh-CN" altLang="en-US" sz="2400" b="1" kern="0" dirty="0">
                <a:latin typeface="微软雅黑" panose="020B0503020204020204" pitchFamily="34" charset="-122"/>
                <a:ea typeface="微软雅黑" panose="020B0503020204020204" pitchFamily="34" charset="-122"/>
              </a:rPr>
              <a:t>多对一模型</a:t>
            </a:r>
            <a:endParaRPr kumimoji="1" lang="en-US" altLang="zh-CN" sz="2400" b="1" kern="0" dirty="0">
              <a:latin typeface="微软雅黑" panose="020B0503020204020204" pitchFamily="34" charset="-122"/>
              <a:ea typeface="微软雅黑" panose="020B0503020204020204" pitchFamily="34" charset="-122"/>
            </a:endParaRPr>
          </a:p>
          <a:p>
            <a:pPr lvl="1">
              <a:lnSpc>
                <a:spcPct val="150000"/>
              </a:lnSpc>
            </a:pPr>
            <a:r>
              <a:rPr kumimoji="1" lang="zh-CN" altLang="en-US" sz="2400" b="1" kern="0" dirty="0">
                <a:latin typeface="微软雅黑" panose="020B0503020204020204" pitchFamily="34" charset="-122"/>
                <a:ea typeface="微软雅黑" panose="020B0503020204020204" pitchFamily="34" charset="-122"/>
              </a:rPr>
              <a:t>一对一模型</a:t>
            </a:r>
            <a:endParaRPr kumimoji="1" lang="en-US" altLang="zh-CN" sz="2400" b="1" kern="0" dirty="0">
              <a:latin typeface="微软雅黑" panose="020B0503020204020204" pitchFamily="34" charset="-122"/>
              <a:ea typeface="微软雅黑" panose="020B0503020204020204" pitchFamily="34" charset="-122"/>
            </a:endParaRPr>
          </a:p>
          <a:p>
            <a:pPr lvl="1">
              <a:lnSpc>
                <a:spcPct val="150000"/>
              </a:lnSpc>
            </a:pPr>
            <a:r>
              <a:rPr kumimoji="1" lang="zh-CN" altLang="en-US" sz="2400" b="1" kern="0" dirty="0">
                <a:latin typeface="微软雅黑" panose="020B0503020204020204" pitchFamily="34" charset="-122"/>
                <a:ea typeface="微软雅黑" panose="020B0503020204020204" pitchFamily="34" charset="-122"/>
              </a:rPr>
              <a:t>多对多模型</a:t>
            </a:r>
            <a:endParaRPr kumimoji="0" lang="zh-CN" altLang="en-US" sz="2400" b="1"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56743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a:t>
            </a: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86005" y="1975435"/>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936104"/>
          </a:xfrm>
          <a:prstGeom prst="wedgeRectCallout">
            <a:avLst>
              <a:gd name="adj1" fmla="val -56207"/>
              <a:gd name="adj2" fmla="val 100279"/>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defRPr/>
            </a:pPr>
            <a:r>
              <a:rPr kumimoji="0" lang="zh-CN" altLang="en-US" sz="2800" b="1" dirty="0">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进程基本概念</a:t>
            </a:r>
          </a:p>
        </p:txBody>
      </p:sp>
      <p:grpSp>
        <p:nvGrpSpPr>
          <p:cNvPr id="3" name="组合 2"/>
          <p:cNvGrpSpPr/>
          <p:nvPr/>
        </p:nvGrpSpPr>
        <p:grpSpPr>
          <a:xfrm>
            <a:off x="1186606" y="1923907"/>
            <a:ext cx="7416800" cy="4759325"/>
            <a:chOff x="1186606" y="1923907"/>
            <a:chExt cx="7416800" cy="4759325"/>
          </a:xfrm>
        </p:grpSpPr>
        <p:graphicFrame>
          <p:nvGraphicFramePr>
            <p:cNvPr id="46" name="Object 5"/>
            <p:cNvGraphicFramePr>
              <a:graphicFrameLocks noChangeAspect="1"/>
            </p:cNvGraphicFramePr>
            <p:nvPr>
              <p:extLst>
                <p:ext uri="{D42A27DB-BD31-4B8C-83A1-F6EECF244321}">
                  <p14:modId xmlns:p14="http://schemas.microsoft.com/office/powerpoint/2010/main" val="1632125744"/>
                </p:ext>
              </p:extLst>
            </p:nvPr>
          </p:nvGraphicFramePr>
          <p:xfrm>
            <a:off x="4642594" y="1923907"/>
            <a:ext cx="350837" cy="865187"/>
          </p:xfrm>
          <a:graphic>
            <a:graphicData uri="http://schemas.openxmlformats.org/presentationml/2006/ole">
              <mc:AlternateContent xmlns:mc="http://schemas.openxmlformats.org/markup-compatibility/2006">
                <mc:Choice xmlns:v="urn:schemas-microsoft-com:vml" Requires="v">
                  <p:oleObj spid="_x0000_s10353" name="Visio" r:id="rId3" imgW="385953" imgH="950163" progId="">
                    <p:embed/>
                  </p:oleObj>
                </mc:Choice>
                <mc:Fallback>
                  <p:oleObj name="Visio" r:id="rId3" imgW="385953" imgH="950163" progId="">
                    <p:embed/>
                    <p:pic>
                      <p:nvPicPr>
                        <p:cNvPr id="7475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2594" y="1923907"/>
                          <a:ext cx="350837" cy="86518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 name="Rectangle 6"/>
            <p:cNvSpPr>
              <a:spLocks noChangeArrowheads="1"/>
            </p:cNvSpPr>
            <p:nvPr/>
          </p:nvSpPr>
          <p:spPr bwMode="auto">
            <a:xfrm>
              <a:off x="2410569" y="3436794"/>
              <a:ext cx="1152525" cy="288925"/>
            </a:xfrm>
            <a:prstGeom prst="rect">
              <a:avLst/>
            </a:prstGeom>
            <a:solidFill>
              <a:srgbClr val="92D050"/>
            </a:solidFill>
            <a:ln w="9525">
              <a:solidFill>
                <a:srgbClr val="000000"/>
              </a:solidFill>
              <a:miter lim="800000"/>
              <a:headEnd/>
              <a:tailEnd/>
            </a:ln>
          </p:spPr>
          <p:txBody>
            <a:bodyPr wrap="none" anchor="ctr"/>
            <a:lstStyle/>
            <a:p>
              <a:r>
                <a:rPr kumimoji="0" lang="zh-CN" altLang="en-US" sz="1400" b="1" dirty="0">
                  <a:solidFill>
                    <a:prstClr val="black"/>
                  </a:solidFill>
                  <a:latin typeface="Tahoma" pitchFamily="34" charset="0"/>
                </a:rPr>
                <a:t>阅读菜谱</a:t>
              </a:r>
            </a:p>
          </p:txBody>
        </p:sp>
        <p:sp>
          <p:nvSpPr>
            <p:cNvPr id="48" name="Rectangle 7"/>
            <p:cNvSpPr>
              <a:spLocks noChangeArrowheads="1"/>
            </p:cNvSpPr>
            <p:nvPr/>
          </p:nvSpPr>
          <p:spPr bwMode="auto">
            <a:xfrm>
              <a:off x="2410569" y="4084494"/>
              <a:ext cx="1152525" cy="288925"/>
            </a:xfrm>
            <a:prstGeom prst="rect">
              <a:avLst/>
            </a:prstGeom>
            <a:solidFill>
              <a:srgbClr val="92D050"/>
            </a:solidFill>
            <a:ln w="9525">
              <a:solidFill>
                <a:srgbClr val="000000"/>
              </a:solidFill>
              <a:miter lim="800000"/>
              <a:headEnd/>
              <a:tailEnd/>
            </a:ln>
          </p:spPr>
          <p:txBody>
            <a:bodyPr wrap="none" anchor="ctr"/>
            <a:lstStyle/>
            <a:p>
              <a:r>
                <a:rPr kumimoji="0" lang="zh-CN" altLang="en-US" sz="1400" b="1" dirty="0">
                  <a:solidFill>
                    <a:prstClr val="black"/>
                  </a:solidFill>
                  <a:latin typeface="Tahoma" pitchFamily="34" charset="0"/>
                </a:rPr>
                <a:t>准备原料</a:t>
              </a:r>
            </a:p>
          </p:txBody>
        </p:sp>
        <p:sp>
          <p:nvSpPr>
            <p:cNvPr id="49" name="Rectangle 8"/>
            <p:cNvSpPr>
              <a:spLocks noChangeArrowheads="1"/>
            </p:cNvSpPr>
            <p:nvPr/>
          </p:nvSpPr>
          <p:spPr bwMode="auto">
            <a:xfrm>
              <a:off x="2410569" y="4732194"/>
              <a:ext cx="1152525" cy="288925"/>
            </a:xfrm>
            <a:prstGeom prst="rect">
              <a:avLst/>
            </a:prstGeom>
            <a:solidFill>
              <a:srgbClr val="92D050"/>
            </a:solidFill>
            <a:ln w="9525">
              <a:solidFill>
                <a:srgbClr val="000000"/>
              </a:solidFill>
              <a:miter lim="800000"/>
              <a:headEnd/>
              <a:tailEnd/>
            </a:ln>
          </p:spPr>
          <p:txBody>
            <a:bodyPr wrap="none" anchor="ctr"/>
            <a:lstStyle/>
            <a:p>
              <a:r>
                <a:rPr kumimoji="0" lang="zh-CN" altLang="en-US" sz="1400" b="1">
                  <a:solidFill>
                    <a:prstClr val="black"/>
                  </a:solidFill>
                  <a:latin typeface="Tahoma" pitchFamily="34" charset="0"/>
                </a:rPr>
                <a:t>烹制菜肴</a:t>
              </a:r>
            </a:p>
          </p:txBody>
        </p:sp>
        <p:sp>
          <p:nvSpPr>
            <p:cNvPr id="50" name="Oval 9"/>
            <p:cNvSpPr>
              <a:spLocks noChangeArrowheads="1"/>
            </p:cNvSpPr>
            <p:nvPr/>
          </p:nvSpPr>
          <p:spPr bwMode="auto">
            <a:xfrm>
              <a:off x="2555031" y="5452919"/>
              <a:ext cx="792163" cy="504825"/>
            </a:xfrm>
            <a:prstGeom prst="ellipse">
              <a:avLst/>
            </a:prstGeom>
            <a:noFill/>
            <a:ln w="9525">
              <a:solidFill>
                <a:srgbClr val="000000"/>
              </a:solidFill>
              <a:round/>
              <a:headEnd/>
              <a:tailEnd/>
            </a:ln>
          </p:spPr>
          <p:txBody>
            <a:bodyPr wrap="none" anchor="ctr"/>
            <a:lstStyle/>
            <a:p>
              <a:r>
                <a:rPr kumimoji="0" lang="zh-CN" altLang="en-US" sz="1400" b="1">
                  <a:solidFill>
                    <a:prstClr val="black"/>
                  </a:solidFill>
                  <a:latin typeface="Tahoma" pitchFamily="34" charset="0"/>
                </a:rPr>
                <a:t>饭菜</a:t>
              </a:r>
            </a:p>
          </p:txBody>
        </p:sp>
        <p:sp>
          <p:nvSpPr>
            <p:cNvPr id="51" name="Rectangle 10"/>
            <p:cNvSpPr>
              <a:spLocks noChangeArrowheads="1"/>
            </p:cNvSpPr>
            <p:nvPr/>
          </p:nvSpPr>
          <p:spPr bwMode="auto">
            <a:xfrm>
              <a:off x="6011019" y="3436794"/>
              <a:ext cx="1296987" cy="288925"/>
            </a:xfrm>
            <a:prstGeom prst="rect">
              <a:avLst/>
            </a:prstGeom>
            <a:solidFill>
              <a:srgbClr val="92D050"/>
            </a:solidFill>
            <a:ln w="9525">
              <a:solidFill>
                <a:srgbClr val="000000"/>
              </a:solidFill>
              <a:miter lim="800000"/>
              <a:headEnd/>
              <a:tailEnd/>
            </a:ln>
          </p:spPr>
          <p:txBody>
            <a:bodyPr wrap="none" anchor="ctr"/>
            <a:lstStyle/>
            <a:p>
              <a:r>
                <a:rPr kumimoji="0" lang="zh-CN" altLang="en-US" sz="1400" b="1">
                  <a:solidFill>
                    <a:prstClr val="black"/>
                  </a:solidFill>
                  <a:latin typeface="Tahoma" pitchFamily="34" charset="0"/>
                </a:rPr>
                <a:t>阅读洗衣机手册</a:t>
              </a:r>
            </a:p>
          </p:txBody>
        </p:sp>
        <p:sp>
          <p:nvSpPr>
            <p:cNvPr id="52" name="Rectangle 11"/>
            <p:cNvSpPr>
              <a:spLocks noChangeArrowheads="1"/>
            </p:cNvSpPr>
            <p:nvPr/>
          </p:nvSpPr>
          <p:spPr bwMode="auto">
            <a:xfrm>
              <a:off x="5868144" y="4155932"/>
              <a:ext cx="1511300" cy="288925"/>
            </a:xfrm>
            <a:prstGeom prst="rect">
              <a:avLst/>
            </a:prstGeom>
            <a:solidFill>
              <a:srgbClr val="92D050"/>
            </a:solidFill>
            <a:ln w="9525">
              <a:solidFill>
                <a:srgbClr val="000000"/>
              </a:solidFill>
              <a:miter lim="800000"/>
              <a:headEnd/>
              <a:tailEnd/>
            </a:ln>
          </p:spPr>
          <p:txBody>
            <a:bodyPr wrap="none" anchor="ctr"/>
            <a:lstStyle/>
            <a:p>
              <a:r>
                <a:rPr kumimoji="0" lang="zh-CN" altLang="en-US" sz="1400" b="1">
                  <a:solidFill>
                    <a:prstClr val="black"/>
                  </a:solidFill>
                  <a:latin typeface="Tahoma" pitchFamily="34" charset="0"/>
                </a:rPr>
                <a:t>准备衣服、洗衣粉</a:t>
              </a:r>
            </a:p>
          </p:txBody>
        </p:sp>
        <p:sp>
          <p:nvSpPr>
            <p:cNvPr id="53" name="Rectangle 12"/>
            <p:cNvSpPr>
              <a:spLocks noChangeArrowheads="1"/>
            </p:cNvSpPr>
            <p:nvPr/>
          </p:nvSpPr>
          <p:spPr bwMode="auto">
            <a:xfrm>
              <a:off x="5868144" y="4876657"/>
              <a:ext cx="1512887" cy="288925"/>
            </a:xfrm>
            <a:prstGeom prst="rect">
              <a:avLst/>
            </a:prstGeom>
            <a:solidFill>
              <a:srgbClr val="92D050"/>
            </a:solidFill>
            <a:ln w="9525">
              <a:solidFill>
                <a:srgbClr val="000000"/>
              </a:solidFill>
              <a:miter lim="800000"/>
              <a:headEnd/>
              <a:tailEnd/>
            </a:ln>
          </p:spPr>
          <p:txBody>
            <a:bodyPr wrap="none" anchor="ctr"/>
            <a:lstStyle/>
            <a:p>
              <a:r>
                <a:rPr kumimoji="0" lang="zh-CN" altLang="en-US" sz="1400" b="1">
                  <a:solidFill>
                    <a:prstClr val="black"/>
                  </a:solidFill>
                  <a:latin typeface="Tahoma" pitchFamily="34" charset="0"/>
                </a:rPr>
                <a:t>设定参数，洗衣服</a:t>
              </a:r>
            </a:p>
          </p:txBody>
        </p:sp>
        <p:sp>
          <p:nvSpPr>
            <p:cNvPr id="54" name="Oval 13"/>
            <p:cNvSpPr>
              <a:spLocks noChangeArrowheads="1"/>
            </p:cNvSpPr>
            <p:nvPr/>
          </p:nvSpPr>
          <p:spPr bwMode="auto">
            <a:xfrm>
              <a:off x="6155481" y="5595794"/>
              <a:ext cx="792163" cy="504825"/>
            </a:xfrm>
            <a:prstGeom prst="ellipse">
              <a:avLst/>
            </a:prstGeom>
            <a:noFill/>
            <a:ln w="9525">
              <a:solidFill>
                <a:srgbClr val="000000"/>
              </a:solidFill>
              <a:round/>
              <a:headEnd/>
              <a:tailEnd/>
            </a:ln>
          </p:spPr>
          <p:txBody>
            <a:bodyPr wrap="none" anchor="ctr"/>
            <a:lstStyle/>
            <a:p>
              <a:r>
                <a:rPr kumimoji="0" lang="zh-CN" altLang="en-US" sz="1400" b="1">
                  <a:solidFill>
                    <a:prstClr val="black"/>
                  </a:solidFill>
                  <a:latin typeface="Tahoma" pitchFamily="34" charset="0"/>
                </a:rPr>
                <a:t>干净衣服</a:t>
              </a:r>
            </a:p>
          </p:txBody>
        </p:sp>
        <p:sp>
          <p:nvSpPr>
            <p:cNvPr id="55" name="Line 14"/>
            <p:cNvSpPr>
              <a:spLocks noChangeShapeType="1"/>
            </p:cNvSpPr>
            <p:nvPr/>
          </p:nvSpPr>
          <p:spPr bwMode="auto">
            <a:xfrm>
              <a:off x="2986831" y="3797157"/>
              <a:ext cx="0" cy="287337"/>
            </a:xfrm>
            <a:prstGeom prst="line">
              <a:avLst/>
            </a:prstGeom>
            <a:noFill/>
            <a:ln w="38100">
              <a:solidFill>
                <a:srgbClr val="000000"/>
              </a:solidFill>
              <a:round/>
              <a:headEnd/>
              <a:tailEnd type="triangle" w="med" len="med"/>
            </a:ln>
          </p:spPr>
          <p:txBody>
            <a:bodyPr/>
            <a:lstStyle/>
            <a:p>
              <a:pPr algn="l" eaLnBrk="0" hangingPunct="0"/>
              <a:endParaRPr kumimoji="0" lang="zh-CN" altLang="en-US" sz="1800">
                <a:solidFill>
                  <a:prstClr val="black"/>
                </a:solidFill>
                <a:latin typeface="Arial" charset="0"/>
                <a:ea typeface="隶书" pitchFamily="49" charset="-122"/>
              </a:endParaRPr>
            </a:p>
          </p:txBody>
        </p:sp>
        <p:sp>
          <p:nvSpPr>
            <p:cNvPr id="56" name="Line 15"/>
            <p:cNvSpPr>
              <a:spLocks noChangeShapeType="1"/>
            </p:cNvSpPr>
            <p:nvPr/>
          </p:nvSpPr>
          <p:spPr bwMode="auto">
            <a:xfrm>
              <a:off x="2986831" y="4444857"/>
              <a:ext cx="0" cy="287337"/>
            </a:xfrm>
            <a:prstGeom prst="line">
              <a:avLst/>
            </a:prstGeom>
            <a:noFill/>
            <a:ln w="38100">
              <a:solidFill>
                <a:srgbClr val="000000"/>
              </a:solidFill>
              <a:round/>
              <a:headEnd/>
              <a:tailEnd type="triangle" w="med" len="med"/>
            </a:ln>
          </p:spPr>
          <p:txBody>
            <a:bodyPr/>
            <a:lstStyle/>
            <a:p>
              <a:pPr algn="l" eaLnBrk="0" hangingPunct="0"/>
              <a:endParaRPr kumimoji="0" lang="zh-CN" altLang="en-US" sz="1800">
                <a:solidFill>
                  <a:prstClr val="black"/>
                </a:solidFill>
                <a:latin typeface="Arial" charset="0"/>
                <a:ea typeface="隶书" pitchFamily="49" charset="-122"/>
              </a:endParaRPr>
            </a:p>
          </p:txBody>
        </p:sp>
        <p:sp>
          <p:nvSpPr>
            <p:cNvPr id="57" name="Line 16"/>
            <p:cNvSpPr>
              <a:spLocks noChangeShapeType="1"/>
            </p:cNvSpPr>
            <p:nvPr/>
          </p:nvSpPr>
          <p:spPr bwMode="auto">
            <a:xfrm>
              <a:off x="2986831" y="5092557"/>
              <a:ext cx="0" cy="287337"/>
            </a:xfrm>
            <a:prstGeom prst="line">
              <a:avLst/>
            </a:prstGeom>
            <a:noFill/>
            <a:ln w="38100">
              <a:solidFill>
                <a:srgbClr val="000000"/>
              </a:solidFill>
              <a:round/>
              <a:headEnd/>
              <a:tailEnd type="triangle" w="med" len="med"/>
            </a:ln>
          </p:spPr>
          <p:txBody>
            <a:bodyPr/>
            <a:lstStyle/>
            <a:p>
              <a:pPr algn="l" eaLnBrk="0" hangingPunct="0"/>
              <a:endParaRPr kumimoji="0" lang="zh-CN" altLang="en-US" sz="1800">
                <a:solidFill>
                  <a:prstClr val="black"/>
                </a:solidFill>
                <a:latin typeface="Arial" charset="0"/>
                <a:ea typeface="隶书" pitchFamily="49" charset="-122"/>
              </a:endParaRPr>
            </a:p>
          </p:txBody>
        </p:sp>
        <p:sp>
          <p:nvSpPr>
            <p:cNvPr id="58" name="Line 17"/>
            <p:cNvSpPr>
              <a:spLocks noChangeShapeType="1"/>
            </p:cNvSpPr>
            <p:nvPr/>
          </p:nvSpPr>
          <p:spPr bwMode="auto">
            <a:xfrm>
              <a:off x="6587281" y="3797157"/>
              <a:ext cx="0" cy="287337"/>
            </a:xfrm>
            <a:prstGeom prst="line">
              <a:avLst/>
            </a:prstGeom>
            <a:noFill/>
            <a:ln w="38100">
              <a:solidFill>
                <a:srgbClr val="000000"/>
              </a:solidFill>
              <a:round/>
              <a:headEnd/>
              <a:tailEnd type="triangle" w="med" len="med"/>
            </a:ln>
          </p:spPr>
          <p:txBody>
            <a:bodyPr/>
            <a:lstStyle/>
            <a:p>
              <a:pPr algn="l" eaLnBrk="0" hangingPunct="0"/>
              <a:endParaRPr kumimoji="0" lang="zh-CN" altLang="en-US" sz="1800">
                <a:solidFill>
                  <a:prstClr val="black"/>
                </a:solidFill>
                <a:latin typeface="Arial" charset="0"/>
                <a:ea typeface="隶书" pitchFamily="49" charset="-122"/>
              </a:endParaRPr>
            </a:p>
          </p:txBody>
        </p:sp>
        <p:sp>
          <p:nvSpPr>
            <p:cNvPr id="59" name="Line 18"/>
            <p:cNvSpPr>
              <a:spLocks noChangeShapeType="1"/>
            </p:cNvSpPr>
            <p:nvPr/>
          </p:nvSpPr>
          <p:spPr bwMode="auto">
            <a:xfrm>
              <a:off x="6587281" y="4517882"/>
              <a:ext cx="0" cy="287337"/>
            </a:xfrm>
            <a:prstGeom prst="line">
              <a:avLst/>
            </a:prstGeom>
            <a:noFill/>
            <a:ln w="38100">
              <a:solidFill>
                <a:srgbClr val="000000"/>
              </a:solidFill>
              <a:round/>
              <a:headEnd/>
              <a:tailEnd type="triangle" w="med" len="med"/>
            </a:ln>
          </p:spPr>
          <p:txBody>
            <a:bodyPr/>
            <a:lstStyle/>
            <a:p>
              <a:pPr algn="l" eaLnBrk="0" hangingPunct="0"/>
              <a:endParaRPr kumimoji="0" lang="zh-CN" altLang="en-US" sz="1800">
                <a:solidFill>
                  <a:prstClr val="black"/>
                </a:solidFill>
                <a:latin typeface="Arial" charset="0"/>
                <a:ea typeface="隶书" pitchFamily="49" charset="-122"/>
              </a:endParaRPr>
            </a:p>
          </p:txBody>
        </p:sp>
        <p:sp>
          <p:nvSpPr>
            <p:cNvPr id="60" name="Line 19"/>
            <p:cNvSpPr>
              <a:spLocks noChangeShapeType="1"/>
            </p:cNvSpPr>
            <p:nvPr/>
          </p:nvSpPr>
          <p:spPr bwMode="auto">
            <a:xfrm>
              <a:off x="6587281" y="5237019"/>
              <a:ext cx="0" cy="287338"/>
            </a:xfrm>
            <a:prstGeom prst="line">
              <a:avLst/>
            </a:prstGeom>
            <a:noFill/>
            <a:ln w="38100">
              <a:solidFill>
                <a:srgbClr val="000000"/>
              </a:solidFill>
              <a:round/>
              <a:headEnd/>
              <a:tailEnd type="triangle" w="med" len="med"/>
            </a:ln>
          </p:spPr>
          <p:txBody>
            <a:bodyPr/>
            <a:lstStyle/>
            <a:p>
              <a:pPr algn="l" eaLnBrk="0" hangingPunct="0"/>
              <a:endParaRPr kumimoji="0" lang="zh-CN" altLang="en-US" sz="1800">
                <a:solidFill>
                  <a:prstClr val="black"/>
                </a:solidFill>
                <a:latin typeface="Arial" charset="0"/>
                <a:ea typeface="隶书" pitchFamily="49" charset="-122"/>
              </a:endParaRPr>
            </a:p>
          </p:txBody>
        </p:sp>
        <p:sp>
          <p:nvSpPr>
            <p:cNvPr id="61" name="Line 20"/>
            <p:cNvSpPr>
              <a:spLocks noChangeShapeType="1"/>
            </p:cNvSpPr>
            <p:nvPr/>
          </p:nvSpPr>
          <p:spPr bwMode="auto">
            <a:xfrm flipH="1">
              <a:off x="2986831" y="2716069"/>
              <a:ext cx="1584325" cy="576263"/>
            </a:xfrm>
            <a:prstGeom prst="line">
              <a:avLst/>
            </a:prstGeom>
            <a:noFill/>
            <a:ln w="38100">
              <a:solidFill>
                <a:srgbClr val="000000"/>
              </a:solidFill>
              <a:round/>
              <a:headEnd/>
              <a:tailEnd type="triangle" w="med" len="med"/>
            </a:ln>
          </p:spPr>
          <p:txBody>
            <a:bodyPr/>
            <a:lstStyle/>
            <a:p>
              <a:pPr algn="l" eaLnBrk="0" hangingPunct="0"/>
              <a:endParaRPr kumimoji="0" lang="zh-CN" altLang="en-US" sz="1800">
                <a:solidFill>
                  <a:prstClr val="black"/>
                </a:solidFill>
                <a:latin typeface="Arial" charset="0"/>
                <a:ea typeface="隶书" pitchFamily="49" charset="-122"/>
              </a:endParaRPr>
            </a:p>
          </p:txBody>
        </p:sp>
        <p:sp>
          <p:nvSpPr>
            <p:cNvPr id="62" name="Line 21"/>
            <p:cNvSpPr>
              <a:spLocks noChangeShapeType="1"/>
            </p:cNvSpPr>
            <p:nvPr/>
          </p:nvSpPr>
          <p:spPr bwMode="auto">
            <a:xfrm>
              <a:off x="5002956" y="2716069"/>
              <a:ext cx="1584325" cy="576263"/>
            </a:xfrm>
            <a:prstGeom prst="line">
              <a:avLst/>
            </a:prstGeom>
            <a:noFill/>
            <a:ln w="38100">
              <a:solidFill>
                <a:srgbClr val="000000"/>
              </a:solidFill>
              <a:round/>
              <a:headEnd/>
              <a:tailEnd type="triangle" w="med" len="med"/>
            </a:ln>
          </p:spPr>
          <p:txBody>
            <a:bodyPr/>
            <a:lstStyle/>
            <a:p>
              <a:pPr algn="l" eaLnBrk="0" hangingPunct="0"/>
              <a:endParaRPr kumimoji="0" lang="zh-CN" altLang="en-US" sz="1800">
                <a:solidFill>
                  <a:prstClr val="black"/>
                </a:solidFill>
                <a:latin typeface="Arial" charset="0"/>
                <a:ea typeface="隶书" pitchFamily="49" charset="-122"/>
              </a:endParaRPr>
            </a:p>
          </p:txBody>
        </p:sp>
        <p:sp>
          <p:nvSpPr>
            <p:cNvPr id="63" name="Rectangle 22"/>
            <p:cNvSpPr>
              <a:spLocks noChangeArrowheads="1"/>
            </p:cNvSpPr>
            <p:nvPr/>
          </p:nvSpPr>
          <p:spPr bwMode="auto">
            <a:xfrm>
              <a:off x="2123231" y="3365357"/>
              <a:ext cx="1728788" cy="2663825"/>
            </a:xfrm>
            <a:prstGeom prst="rect">
              <a:avLst/>
            </a:prstGeom>
            <a:noFill/>
            <a:ln w="25400">
              <a:solidFill>
                <a:srgbClr val="000000"/>
              </a:solidFill>
              <a:prstDash val="dash"/>
              <a:miter lim="800000"/>
              <a:headEnd/>
              <a:tailEnd/>
            </a:ln>
          </p:spPr>
          <p:txBody>
            <a:bodyPr wrap="none" anchor="ctr"/>
            <a:lstStyle/>
            <a:p>
              <a:pPr algn="l" eaLnBrk="0" hangingPunct="0"/>
              <a:endParaRPr kumimoji="0" lang="zh-CN" altLang="en-US" sz="1800">
                <a:solidFill>
                  <a:prstClr val="black"/>
                </a:solidFill>
                <a:latin typeface="Arial" charset="0"/>
                <a:ea typeface="隶书" pitchFamily="49" charset="-122"/>
              </a:endParaRPr>
            </a:p>
          </p:txBody>
        </p:sp>
        <p:sp>
          <p:nvSpPr>
            <p:cNvPr id="64" name="Rectangle 23"/>
            <p:cNvSpPr>
              <a:spLocks noChangeArrowheads="1"/>
            </p:cNvSpPr>
            <p:nvPr/>
          </p:nvSpPr>
          <p:spPr bwMode="auto">
            <a:xfrm>
              <a:off x="5795119" y="3365357"/>
              <a:ext cx="1728787" cy="2808287"/>
            </a:xfrm>
            <a:prstGeom prst="rect">
              <a:avLst/>
            </a:prstGeom>
            <a:noFill/>
            <a:ln w="25400">
              <a:solidFill>
                <a:srgbClr val="000000"/>
              </a:solidFill>
              <a:prstDash val="dash"/>
              <a:miter lim="800000"/>
              <a:headEnd/>
              <a:tailEnd/>
            </a:ln>
          </p:spPr>
          <p:txBody>
            <a:bodyPr wrap="none" anchor="ctr"/>
            <a:lstStyle/>
            <a:p>
              <a:pPr algn="l" eaLnBrk="0" hangingPunct="0"/>
              <a:endParaRPr kumimoji="0" lang="zh-CN" altLang="en-US" sz="1800">
                <a:solidFill>
                  <a:prstClr val="black"/>
                </a:solidFill>
                <a:latin typeface="Arial" charset="0"/>
                <a:ea typeface="隶书" pitchFamily="49" charset="-122"/>
              </a:endParaRPr>
            </a:p>
          </p:txBody>
        </p:sp>
        <p:sp>
          <p:nvSpPr>
            <p:cNvPr id="65" name="AutoShape 24"/>
            <p:cNvSpPr>
              <a:spLocks noChangeArrowheads="1"/>
            </p:cNvSpPr>
            <p:nvPr/>
          </p:nvSpPr>
          <p:spPr bwMode="auto">
            <a:xfrm>
              <a:off x="1258044" y="3292332"/>
              <a:ext cx="720725" cy="287337"/>
            </a:xfrm>
            <a:prstGeom prst="wedgeRectCallout">
              <a:avLst>
                <a:gd name="adj1" fmla="val 102204"/>
                <a:gd name="adj2" fmla="val 50000"/>
              </a:avLst>
            </a:prstGeom>
            <a:solidFill>
              <a:srgbClr val="FFFFCC"/>
            </a:solidFill>
            <a:ln w="9525">
              <a:solidFill>
                <a:srgbClr val="000000"/>
              </a:solidFill>
              <a:miter lim="800000"/>
              <a:headEnd/>
              <a:tailEnd/>
            </a:ln>
          </p:spPr>
          <p:txBody>
            <a:bodyPr/>
            <a:lstStyle/>
            <a:p>
              <a:r>
                <a:rPr kumimoji="0" lang="zh-CN" altLang="en-US" sz="1400" b="1">
                  <a:solidFill>
                    <a:srgbClr val="FF0000"/>
                  </a:solidFill>
                  <a:latin typeface="Tahoma" pitchFamily="34" charset="0"/>
                </a:rPr>
                <a:t>程序</a:t>
              </a:r>
            </a:p>
          </p:txBody>
        </p:sp>
        <p:sp>
          <p:nvSpPr>
            <p:cNvPr id="66" name="AutoShape 25"/>
            <p:cNvSpPr>
              <a:spLocks noChangeArrowheads="1"/>
            </p:cNvSpPr>
            <p:nvPr/>
          </p:nvSpPr>
          <p:spPr bwMode="auto">
            <a:xfrm>
              <a:off x="1186606" y="4084494"/>
              <a:ext cx="720725" cy="287338"/>
            </a:xfrm>
            <a:prstGeom prst="wedgeRectCallout">
              <a:avLst>
                <a:gd name="adj1" fmla="val 113875"/>
                <a:gd name="adj2" fmla="val 29560"/>
              </a:avLst>
            </a:prstGeom>
            <a:solidFill>
              <a:srgbClr val="FFFFCC"/>
            </a:solidFill>
            <a:ln w="9525">
              <a:solidFill>
                <a:srgbClr val="000000"/>
              </a:solidFill>
              <a:miter lim="800000"/>
              <a:headEnd/>
              <a:tailEnd/>
            </a:ln>
          </p:spPr>
          <p:txBody>
            <a:bodyPr/>
            <a:lstStyle/>
            <a:p>
              <a:r>
                <a:rPr kumimoji="0" lang="zh-CN" altLang="en-US" sz="1400" b="1">
                  <a:solidFill>
                    <a:srgbClr val="FF0000"/>
                  </a:solidFill>
                  <a:latin typeface="Tahoma" pitchFamily="34" charset="0"/>
                </a:rPr>
                <a:t>输入</a:t>
              </a:r>
            </a:p>
          </p:txBody>
        </p:sp>
        <p:sp>
          <p:nvSpPr>
            <p:cNvPr id="67" name="AutoShape 26"/>
            <p:cNvSpPr>
              <a:spLocks noChangeArrowheads="1"/>
            </p:cNvSpPr>
            <p:nvPr/>
          </p:nvSpPr>
          <p:spPr bwMode="auto">
            <a:xfrm>
              <a:off x="1258044" y="4660757"/>
              <a:ext cx="720725" cy="287337"/>
            </a:xfrm>
            <a:prstGeom prst="wedgeRectCallout">
              <a:avLst>
                <a:gd name="adj1" fmla="val 105287"/>
                <a:gd name="adj2" fmla="val 41162"/>
              </a:avLst>
            </a:prstGeom>
            <a:solidFill>
              <a:srgbClr val="FFFFCC"/>
            </a:solidFill>
            <a:ln w="9525">
              <a:solidFill>
                <a:srgbClr val="000000"/>
              </a:solidFill>
              <a:miter lim="800000"/>
              <a:headEnd/>
              <a:tailEnd/>
            </a:ln>
          </p:spPr>
          <p:txBody>
            <a:bodyPr/>
            <a:lstStyle/>
            <a:p>
              <a:r>
                <a:rPr kumimoji="0" lang="zh-CN" altLang="en-US" sz="1400" b="1">
                  <a:solidFill>
                    <a:srgbClr val="FF0000"/>
                  </a:solidFill>
                  <a:latin typeface="Tahoma" pitchFamily="34" charset="0"/>
                </a:rPr>
                <a:t>运行</a:t>
              </a:r>
            </a:p>
          </p:txBody>
        </p:sp>
        <p:sp>
          <p:nvSpPr>
            <p:cNvPr id="68" name="AutoShape 27"/>
            <p:cNvSpPr>
              <a:spLocks noChangeArrowheads="1"/>
            </p:cNvSpPr>
            <p:nvPr/>
          </p:nvSpPr>
          <p:spPr bwMode="auto">
            <a:xfrm>
              <a:off x="1186606" y="5524357"/>
              <a:ext cx="720725" cy="287337"/>
            </a:xfrm>
            <a:prstGeom prst="wedgeRectCallout">
              <a:avLst>
                <a:gd name="adj1" fmla="val 131940"/>
                <a:gd name="adj2" fmla="val 36190"/>
              </a:avLst>
            </a:prstGeom>
            <a:solidFill>
              <a:srgbClr val="FFFFCC"/>
            </a:solidFill>
            <a:ln w="9525">
              <a:solidFill>
                <a:srgbClr val="000000"/>
              </a:solidFill>
              <a:miter lim="800000"/>
              <a:headEnd/>
              <a:tailEnd/>
            </a:ln>
          </p:spPr>
          <p:txBody>
            <a:bodyPr/>
            <a:lstStyle/>
            <a:p>
              <a:r>
                <a:rPr kumimoji="0" lang="zh-CN" altLang="en-US" sz="1400" b="1">
                  <a:solidFill>
                    <a:srgbClr val="FF0000"/>
                  </a:solidFill>
                  <a:latin typeface="Tahoma" pitchFamily="34" charset="0"/>
                </a:rPr>
                <a:t>输出</a:t>
              </a:r>
            </a:p>
          </p:txBody>
        </p:sp>
        <p:sp>
          <p:nvSpPr>
            <p:cNvPr id="69" name="AutoShape 28"/>
            <p:cNvSpPr>
              <a:spLocks noChangeArrowheads="1"/>
            </p:cNvSpPr>
            <p:nvPr/>
          </p:nvSpPr>
          <p:spPr bwMode="auto">
            <a:xfrm>
              <a:off x="7882681" y="3436794"/>
              <a:ext cx="720725" cy="287338"/>
            </a:xfrm>
            <a:prstGeom prst="wedgeRectCallout">
              <a:avLst>
                <a:gd name="adj1" fmla="val -123347"/>
                <a:gd name="adj2" fmla="val 24032"/>
              </a:avLst>
            </a:prstGeom>
            <a:solidFill>
              <a:srgbClr val="FFFFCC"/>
            </a:solidFill>
            <a:ln w="9525">
              <a:solidFill>
                <a:srgbClr val="000000"/>
              </a:solidFill>
              <a:miter lim="800000"/>
              <a:headEnd/>
              <a:tailEnd/>
            </a:ln>
          </p:spPr>
          <p:txBody>
            <a:bodyPr/>
            <a:lstStyle/>
            <a:p>
              <a:r>
                <a:rPr kumimoji="0" lang="zh-CN" altLang="en-US" sz="1400" b="1">
                  <a:solidFill>
                    <a:srgbClr val="FF0000"/>
                  </a:solidFill>
                  <a:latin typeface="Tahoma" pitchFamily="34" charset="0"/>
                </a:rPr>
                <a:t>程序</a:t>
              </a:r>
            </a:p>
          </p:txBody>
        </p:sp>
        <p:sp>
          <p:nvSpPr>
            <p:cNvPr id="70" name="AutoShape 29"/>
            <p:cNvSpPr>
              <a:spLocks noChangeArrowheads="1"/>
            </p:cNvSpPr>
            <p:nvPr/>
          </p:nvSpPr>
          <p:spPr bwMode="auto">
            <a:xfrm>
              <a:off x="7811244" y="4228957"/>
              <a:ext cx="720725" cy="287337"/>
            </a:xfrm>
            <a:prstGeom prst="wedgeRectCallout">
              <a:avLst>
                <a:gd name="adj1" fmla="val -105287"/>
                <a:gd name="adj2" fmla="val 3593"/>
              </a:avLst>
            </a:prstGeom>
            <a:solidFill>
              <a:srgbClr val="FFFFCC"/>
            </a:solidFill>
            <a:ln w="9525">
              <a:solidFill>
                <a:srgbClr val="000000"/>
              </a:solidFill>
              <a:miter lim="800000"/>
              <a:headEnd/>
              <a:tailEnd/>
            </a:ln>
          </p:spPr>
          <p:txBody>
            <a:bodyPr/>
            <a:lstStyle/>
            <a:p>
              <a:r>
                <a:rPr kumimoji="0" lang="zh-CN" altLang="en-US" sz="1400" b="1">
                  <a:solidFill>
                    <a:srgbClr val="FF0000"/>
                  </a:solidFill>
                  <a:latin typeface="Tahoma" pitchFamily="34" charset="0"/>
                </a:rPr>
                <a:t>输入</a:t>
              </a:r>
            </a:p>
          </p:txBody>
        </p:sp>
        <p:sp>
          <p:nvSpPr>
            <p:cNvPr id="71" name="AutoShape 30"/>
            <p:cNvSpPr>
              <a:spLocks noChangeArrowheads="1"/>
            </p:cNvSpPr>
            <p:nvPr/>
          </p:nvSpPr>
          <p:spPr bwMode="auto">
            <a:xfrm>
              <a:off x="7882681" y="4805219"/>
              <a:ext cx="720725" cy="287338"/>
            </a:xfrm>
            <a:prstGeom prst="wedgeRectCallout">
              <a:avLst>
                <a:gd name="adj1" fmla="val -110134"/>
                <a:gd name="adj2" fmla="val 54421"/>
              </a:avLst>
            </a:prstGeom>
            <a:solidFill>
              <a:srgbClr val="FFFFCC"/>
            </a:solidFill>
            <a:ln w="9525">
              <a:solidFill>
                <a:srgbClr val="000000"/>
              </a:solidFill>
              <a:miter lim="800000"/>
              <a:headEnd/>
              <a:tailEnd/>
            </a:ln>
          </p:spPr>
          <p:txBody>
            <a:bodyPr/>
            <a:lstStyle/>
            <a:p>
              <a:r>
                <a:rPr kumimoji="0" lang="zh-CN" altLang="en-US" sz="1400" b="1">
                  <a:solidFill>
                    <a:srgbClr val="FF0000"/>
                  </a:solidFill>
                  <a:latin typeface="Tahoma" pitchFamily="34" charset="0"/>
                </a:rPr>
                <a:t>运行</a:t>
              </a:r>
            </a:p>
          </p:txBody>
        </p:sp>
        <p:sp>
          <p:nvSpPr>
            <p:cNvPr id="72" name="AutoShape 31"/>
            <p:cNvSpPr>
              <a:spLocks noChangeArrowheads="1"/>
            </p:cNvSpPr>
            <p:nvPr/>
          </p:nvSpPr>
          <p:spPr bwMode="auto">
            <a:xfrm>
              <a:off x="7811244" y="5668819"/>
              <a:ext cx="720725" cy="287338"/>
            </a:xfrm>
            <a:prstGeom prst="wedgeRectCallout">
              <a:avLst>
                <a:gd name="adj1" fmla="val -165417"/>
                <a:gd name="adj2" fmla="val 36190"/>
              </a:avLst>
            </a:prstGeom>
            <a:solidFill>
              <a:srgbClr val="FFFFCC"/>
            </a:solidFill>
            <a:ln w="9525">
              <a:solidFill>
                <a:srgbClr val="000000"/>
              </a:solidFill>
              <a:miter lim="800000"/>
              <a:headEnd/>
              <a:tailEnd/>
            </a:ln>
          </p:spPr>
          <p:txBody>
            <a:bodyPr/>
            <a:lstStyle/>
            <a:p>
              <a:r>
                <a:rPr kumimoji="0" lang="zh-CN" altLang="en-US" sz="1400" b="1">
                  <a:solidFill>
                    <a:srgbClr val="FF0000"/>
                  </a:solidFill>
                  <a:latin typeface="Tahoma" pitchFamily="34" charset="0"/>
                </a:rPr>
                <a:t>输出</a:t>
              </a:r>
            </a:p>
          </p:txBody>
        </p:sp>
        <p:sp>
          <p:nvSpPr>
            <p:cNvPr id="73" name="AutoShape 32"/>
            <p:cNvSpPr>
              <a:spLocks noChangeArrowheads="1"/>
            </p:cNvSpPr>
            <p:nvPr/>
          </p:nvSpPr>
          <p:spPr bwMode="auto">
            <a:xfrm>
              <a:off x="4282231" y="4516294"/>
              <a:ext cx="1152525" cy="503238"/>
            </a:xfrm>
            <a:prstGeom prst="leftRightArrow">
              <a:avLst>
                <a:gd name="adj1" fmla="val 50000"/>
                <a:gd name="adj2" fmla="val 45804"/>
              </a:avLst>
            </a:prstGeom>
            <a:noFill/>
            <a:ln w="9525">
              <a:solidFill>
                <a:srgbClr val="000000"/>
              </a:solidFill>
              <a:miter lim="800000"/>
              <a:headEnd/>
              <a:tailEnd/>
            </a:ln>
          </p:spPr>
          <p:txBody>
            <a:bodyPr wrap="none" anchor="ctr"/>
            <a:lstStyle/>
            <a:p>
              <a:r>
                <a:rPr kumimoji="0" lang="zh-CN" altLang="en-US" sz="1400" b="1" dirty="0">
                  <a:solidFill>
                    <a:prstClr val="black"/>
                  </a:solidFill>
                  <a:latin typeface="Tahoma" pitchFamily="34" charset="0"/>
                </a:rPr>
                <a:t>分时切换</a:t>
              </a:r>
            </a:p>
          </p:txBody>
        </p:sp>
        <p:sp>
          <p:nvSpPr>
            <p:cNvPr id="74" name="Text Box 33"/>
            <p:cNvSpPr txBox="1">
              <a:spLocks noChangeArrowheads="1"/>
            </p:cNvSpPr>
            <p:nvPr/>
          </p:nvSpPr>
          <p:spPr bwMode="auto">
            <a:xfrm>
              <a:off x="6155481" y="6316519"/>
              <a:ext cx="1104900" cy="366713"/>
            </a:xfrm>
            <a:prstGeom prst="rect">
              <a:avLst/>
            </a:prstGeom>
            <a:noFill/>
            <a:ln w="9525">
              <a:noFill/>
              <a:miter lim="800000"/>
              <a:headEnd/>
              <a:tailEnd/>
            </a:ln>
            <a:effectLst/>
          </p:spPr>
          <p:txBody>
            <a:bodyPr wrap="none">
              <a:spAutoFit/>
            </a:bodyPr>
            <a:lstStyle/>
            <a:p>
              <a:pPr algn="l">
                <a:defRPr/>
              </a:pPr>
              <a:r>
                <a:rPr kumimoji="0" lang="zh-CN" altLang="en-US" sz="1800" b="1" dirty="0">
                  <a:solidFill>
                    <a:srgbClr val="9C4E00"/>
                  </a:solidFill>
                  <a:effectLst>
                    <a:outerShdw blurRad="38100" dist="38100" dir="2700000" algn="tl">
                      <a:srgbClr val="000000"/>
                    </a:outerShdw>
                  </a:effectLst>
                  <a:latin typeface="Tahoma" pitchFamily="34" charset="0"/>
                </a:rPr>
                <a:t>洗衣进程</a:t>
              </a:r>
            </a:p>
          </p:txBody>
        </p:sp>
        <p:sp>
          <p:nvSpPr>
            <p:cNvPr id="75" name="Text Box 34"/>
            <p:cNvSpPr txBox="1">
              <a:spLocks noChangeArrowheads="1"/>
            </p:cNvSpPr>
            <p:nvPr/>
          </p:nvSpPr>
          <p:spPr bwMode="auto">
            <a:xfrm>
              <a:off x="2339131" y="6316519"/>
              <a:ext cx="1104900" cy="366713"/>
            </a:xfrm>
            <a:prstGeom prst="rect">
              <a:avLst/>
            </a:prstGeom>
            <a:noFill/>
            <a:ln w="9525">
              <a:noFill/>
              <a:miter lim="800000"/>
              <a:headEnd/>
              <a:tailEnd/>
            </a:ln>
            <a:effectLst/>
          </p:spPr>
          <p:txBody>
            <a:bodyPr wrap="none">
              <a:spAutoFit/>
            </a:bodyPr>
            <a:lstStyle/>
            <a:p>
              <a:pPr algn="l">
                <a:defRPr/>
              </a:pPr>
              <a:r>
                <a:rPr kumimoji="0" lang="zh-CN" altLang="en-US" sz="1800" b="1" dirty="0">
                  <a:solidFill>
                    <a:srgbClr val="9C4E00"/>
                  </a:solidFill>
                  <a:effectLst>
                    <a:outerShdw blurRad="38100" dist="38100" dir="2700000" algn="tl">
                      <a:srgbClr val="000000"/>
                    </a:outerShdw>
                  </a:effectLst>
                  <a:latin typeface="Tahoma" pitchFamily="34" charset="0"/>
                </a:rPr>
                <a:t>做饭进程</a:t>
              </a:r>
            </a:p>
          </p:txBody>
        </p:sp>
      </p:grpSp>
    </p:spTree>
    <p:extLst>
      <p:ext uri="{BB962C8B-B14F-4D97-AF65-F5344CB8AC3E}">
        <p14:creationId xmlns:p14="http://schemas.microsoft.com/office/powerpoint/2010/main" val="225224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线程的实现</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7" name="Text Box 5"/>
          <p:cNvSpPr txBox="1">
            <a:spLocks noChangeArrowheads="1"/>
          </p:cNvSpPr>
          <p:nvPr/>
        </p:nvSpPr>
        <p:spPr bwMode="auto">
          <a:xfrm>
            <a:off x="414848" y="980728"/>
            <a:ext cx="4675187" cy="584200"/>
          </a:xfrm>
          <a:prstGeom prst="rect">
            <a:avLst/>
          </a:prstGeom>
          <a:noFill/>
          <a:ln w="9525">
            <a:noFill/>
            <a:miter lim="800000"/>
            <a:headEnd/>
            <a:tailEnd/>
          </a:ln>
        </p:spPr>
        <p:txBody>
          <a:bodyPr>
            <a:spAutoFit/>
          </a:bodyPr>
          <a:lstStyle/>
          <a:p>
            <a:pPr algn="l"/>
            <a:r>
              <a:rPr kumimoji="0" lang="zh-CN" altLang="en-US" sz="3200" b="1" dirty="0">
                <a:solidFill>
                  <a:schemeClr val="tx1"/>
                </a:solidFill>
                <a:latin typeface="微软雅黑" panose="020B0503020204020204" pitchFamily="34" charset="-122"/>
                <a:ea typeface="微软雅黑" panose="020B0503020204020204" pitchFamily="34" charset="-122"/>
              </a:rPr>
              <a:t> </a:t>
            </a:r>
            <a:r>
              <a:rPr kumimoji="0" lang="en-US" altLang="zh-CN" sz="3200" b="1" dirty="0">
                <a:solidFill>
                  <a:srgbClr val="FFC000"/>
                </a:solidFill>
                <a:latin typeface="微软雅黑" panose="020B0503020204020204" pitchFamily="34" charset="-122"/>
                <a:ea typeface="微软雅黑" panose="020B0503020204020204" pitchFamily="34" charset="-122"/>
              </a:rPr>
              <a:t>3</a:t>
            </a:r>
            <a:r>
              <a:rPr kumimoji="0" lang="zh-CN" altLang="en-US" sz="3200" b="1" dirty="0">
                <a:solidFill>
                  <a:srgbClr val="FFC000"/>
                </a:solidFill>
                <a:latin typeface="微软雅黑" panose="020B0503020204020204" pitchFamily="34" charset="-122"/>
                <a:ea typeface="微软雅黑" panose="020B0503020204020204" pitchFamily="34" charset="-122"/>
              </a:rPr>
              <a:t>、组合方式</a:t>
            </a:r>
          </a:p>
        </p:txBody>
      </p:sp>
      <p:pic>
        <p:nvPicPr>
          <p:cNvPr id="5" name="Picture 2"/>
          <p:cNvPicPr>
            <a:picLocks noChangeAspect="1" noChangeArrowheads="1"/>
          </p:cNvPicPr>
          <p:nvPr/>
        </p:nvPicPr>
        <p:blipFill>
          <a:blip r:embed="rId3"/>
          <a:srcRect/>
          <a:stretch>
            <a:fillRect/>
          </a:stretch>
        </p:blipFill>
        <p:spPr bwMode="auto">
          <a:xfrm>
            <a:off x="1475656" y="1932886"/>
            <a:ext cx="5715040" cy="4580927"/>
          </a:xfrm>
          <a:prstGeom prst="rect">
            <a:avLst/>
          </a:prstGeom>
          <a:noFill/>
          <a:ln w="9525">
            <a:noFill/>
            <a:miter lim="800000"/>
            <a:headEnd/>
            <a:tailEnd/>
          </a:ln>
          <a:effectLst/>
        </p:spPr>
      </p:pic>
    </p:spTree>
    <p:extLst>
      <p:ext uri="{BB962C8B-B14F-4D97-AF65-F5344CB8AC3E}">
        <p14:creationId xmlns:p14="http://schemas.microsoft.com/office/powerpoint/2010/main" val="197952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线程的实现</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7" name="Text Box 5"/>
          <p:cNvSpPr txBox="1">
            <a:spLocks noChangeArrowheads="1"/>
          </p:cNvSpPr>
          <p:nvPr/>
        </p:nvSpPr>
        <p:spPr bwMode="auto">
          <a:xfrm>
            <a:off x="414848" y="980728"/>
            <a:ext cx="4675187" cy="584200"/>
          </a:xfrm>
          <a:prstGeom prst="rect">
            <a:avLst/>
          </a:prstGeom>
          <a:noFill/>
          <a:ln w="9525">
            <a:noFill/>
            <a:miter lim="800000"/>
            <a:headEnd/>
            <a:tailEnd/>
          </a:ln>
        </p:spPr>
        <p:txBody>
          <a:bodyPr>
            <a:spAutoFit/>
          </a:bodyPr>
          <a:lstStyle/>
          <a:p>
            <a:pPr algn="l"/>
            <a:r>
              <a:rPr kumimoji="0" lang="zh-CN" altLang="en-US" sz="3200" b="1" dirty="0">
                <a:solidFill>
                  <a:schemeClr val="tx1"/>
                </a:solidFill>
                <a:latin typeface="微软雅黑" panose="020B0503020204020204" pitchFamily="34" charset="-122"/>
                <a:ea typeface="微软雅黑" panose="020B0503020204020204" pitchFamily="34" charset="-122"/>
              </a:rPr>
              <a:t> </a:t>
            </a:r>
            <a:r>
              <a:rPr kumimoji="0" lang="en-US" altLang="zh-CN" sz="3200" b="1" dirty="0">
                <a:solidFill>
                  <a:srgbClr val="FFC000"/>
                </a:solidFill>
                <a:latin typeface="微软雅黑" panose="020B0503020204020204" pitchFamily="34" charset="-122"/>
                <a:ea typeface="微软雅黑" panose="020B0503020204020204" pitchFamily="34" charset="-122"/>
              </a:rPr>
              <a:t>3</a:t>
            </a:r>
            <a:r>
              <a:rPr kumimoji="0" lang="zh-CN" altLang="en-US" sz="3200" b="1" dirty="0">
                <a:solidFill>
                  <a:srgbClr val="FFC000"/>
                </a:solidFill>
                <a:latin typeface="微软雅黑" panose="020B0503020204020204" pitchFamily="34" charset="-122"/>
                <a:ea typeface="微软雅黑" panose="020B0503020204020204" pitchFamily="34" charset="-122"/>
              </a:rPr>
              <a:t>、组合方式</a:t>
            </a:r>
          </a:p>
        </p:txBody>
      </p:sp>
      <p:pic>
        <p:nvPicPr>
          <p:cNvPr id="4" name="Picture 3"/>
          <p:cNvPicPr>
            <a:picLocks noChangeAspect="1" noChangeArrowheads="1"/>
          </p:cNvPicPr>
          <p:nvPr/>
        </p:nvPicPr>
        <p:blipFill>
          <a:blip r:embed="rId3"/>
          <a:srcRect/>
          <a:stretch>
            <a:fillRect/>
          </a:stretch>
        </p:blipFill>
        <p:spPr bwMode="auto">
          <a:xfrm>
            <a:off x="899592" y="1700808"/>
            <a:ext cx="7397376" cy="4857784"/>
          </a:xfrm>
          <a:prstGeom prst="rect">
            <a:avLst/>
          </a:prstGeom>
          <a:noFill/>
          <a:ln w="9525">
            <a:noFill/>
            <a:miter lim="800000"/>
            <a:headEnd/>
            <a:tailEnd/>
          </a:ln>
          <a:effectLst/>
        </p:spPr>
      </p:pic>
    </p:spTree>
    <p:extLst>
      <p:ext uri="{BB962C8B-B14F-4D97-AF65-F5344CB8AC3E}">
        <p14:creationId xmlns:p14="http://schemas.microsoft.com/office/powerpoint/2010/main" val="76046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线程的实现</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7" name="Text Box 5"/>
          <p:cNvSpPr txBox="1">
            <a:spLocks noChangeArrowheads="1"/>
          </p:cNvSpPr>
          <p:nvPr/>
        </p:nvSpPr>
        <p:spPr bwMode="auto">
          <a:xfrm>
            <a:off x="414848" y="980728"/>
            <a:ext cx="4675187" cy="584200"/>
          </a:xfrm>
          <a:prstGeom prst="rect">
            <a:avLst/>
          </a:prstGeom>
          <a:noFill/>
          <a:ln w="9525">
            <a:noFill/>
            <a:miter lim="800000"/>
            <a:headEnd/>
            <a:tailEnd/>
          </a:ln>
        </p:spPr>
        <p:txBody>
          <a:bodyPr>
            <a:spAutoFit/>
          </a:bodyPr>
          <a:lstStyle/>
          <a:p>
            <a:pPr algn="l"/>
            <a:r>
              <a:rPr kumimoji="0" lang="zh-CN" altLang="en-US" sz="3200" b="1" dirty="0">
                <a:solidFill>
                  <a:schemeClr val="tx1"/>
                </a:solidFill>
                <a:latin typeface="微软雅黑" panose="020B0503020204020204" pitchFamily="34" charset="-122"/>
                <a:ea typeface="微软雅黑" panose="020B0503020204020204" pitchFamily="34" charset="-122"/>
              </a:rPr>
              <a:t> </a:t>
            </a:r>
            <a:r>
              <a:rPr kumimoji="0" lang="en-US" altLang="zh-CN" sz="3200" b="1" dirty="0">
                <a:solidFill>
                  <a:srgbClr val="FFC000"/>
                </a:solidFill>
                <a:latin typeface="微软雅黑" panose="020B0503020204020204" pitchFamily="34" charset="-122"/>
                <a:ea typeface="微软雅黑" panose="020B0503020204020204" pitchFamily="34" charset="-122"/>
              </a:rPr>
              <a:t>3</a:t>
            </a:r>
            <a:r>
              <a:rPr kumimoji="0" lang="zh-CN" altLang="en-US" sz="3200" b="1" dirty="0">
                <a:solidFill>
                  <a:srgbClr val="FFC000"/>
                </a:solidFill>
                <a:latin typeface="微软雅黑" panose="020B0503020204020204" pitchFamily="34" charset="-122"/>
                <a:ea typeface="微软雅黑" panose="020B0503020204020204" pitchFamily="34" charset="-122"/>
              </a:rPr>
              <a:t>、组合方式</a:t>
            </a:r>
          </a:p>
        </p:txBody>
      </p:sp>
      <p:pic>
        <p:nvPicPr>
          <p:cNvPr id="4" name="Picture 2"/>
          <p:cNvPicPr>
            <a:picLocks noChangeAspect="1" noChangeArrowheads="1"/>
          </p:cNvPicPr>
          <p:nvPr/>
        </p:nvPicPr>
        <p:blipFill>
          <a:blip r:embed="rId3"/>
          <a:srcRect/>
          <a:stretch>
            <a:fillRect/>
          </a:stretch>
        </p:blipFill>
        <p:spPr bwMode="auto">
          <a:xfrm>
            <a:off x="1619672" y="1564928"/>
            <a:ext cx="5851645" cy="4992792"/>
          </a:xfrm>
          <a:prstGeom prst="rect">
            <a:avLst/>
          </a:prstGeom>
          <a:noFill/>
          <a:ln w="9525">
            <a:noFill/>
            <a:miter lim="800000"/>
            <a:headEnd/>
            <a:tailEnd/>
          </a:ln>
          <a:effectLst/>
        </p:spPr>
      </p:pic>
    </p:spTree>
    <p:extLst>
      <p:ext uri="{BB962C8B-B14F-4D97-AF65-F5344CB8AC3E}">
        <p14:creationId xmlns:p14="http://schemas.microsoft.com/office/powerpoint/2010/main" val="361208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线程的实现</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7" name="Text Box 5"/>
          <p:cNvSpPr txBox="1">
            <a:spLocks noChangeArrowheads="1"/>
          </p:cNvSpPr>
          <p:nvPr/>
        </p:nvSpPr>
        <p:spPr bwMode="auto">
          <a:xfrm>
            <a:off x="414848" y="980728"/>
            <a:ext cx="4675187" cy="584200"/>
          </a:xfrm>
          <a:prstGeom prst="rect">
            <a:avLst/>
          </a:prstGeom>
          <a:noFill/>
          <a:ln w="9525">
            <a:noFill/>
            <a:miter lim="800000"/>
            <a:headEnd/>
            <a:tailEnd/>
          </a:ln>
        </p:spPr>
        <p:txBody>
          <a:bodyPr>
            <a:spAutoFit/>
          </a:bodyPr>
          <a:lstStyle/>
          <a:p>
            <a:pPr algn="l"/>
            <a:r>
              <a:rPr kumimoji="0" lang="zh-CN" altLang="en-US" sz="3200" b="1" dirty="0">
                <a:solidFill>
                  <a:schemeClr val="tx1"/>
                </a:solidFill>
                <a:latin typeface="微软雅黑" panose="020B0503020204020204" pitchFamily="34" charset="-122"/>
                <a:ea typeface="微软雅黑" panose="020B0503020204020204" pitchFamily="34" charset="-122"/>
              </a:rPr>
              <a:t> </a:t>
            </a:r>
            <a:r>
              <a:rPr kumimoji="0" lang="en-US" altLang="zh-CN" sz="3200" b="1" dirty="0">
                <a:solidFill>
                  <a:srgbClr val="FFC000"/>
                </a:solidFill>
                <a:latin typeface="微软雅黑" panose="020B0503020204020204" pitchFamily="34" charset="-122"/>
                <a:ea typeface="微软雅黑" panose="020B0503020204020204" pitchFamily="34" charset="-122"/>
              </a:rPr>
              <a:t>3</a:t>
            </a:r>
            <a:r>
              <a:rPr kumimoji="0" lang="zh-CN" altLang="en-US" sz="3200" b="1" dirty="0">
                <a:solidFill>
                  <a:srgbClr val="FFC000"/>
                </a:solidFill>
                <a:latin typeface="微软雅黑" panose="020B0503020204020204" pitchFamily="34" charset="-122"/>
                <a:ea typeface="微软雅黑" panose="020B0503020204020204" pitchFamily="34" charset="-122"/>
              </a:rPr>
              <a:t>、组合方式</a:t>
            </a:r>
          </a:p>
        </p:txBody>
      </p:sp>
      <p:pic>
        <p:nvPicPr>
          <p:cNvPr id="4" name="Picture 1"/>
          <p:cNvPicPr>
            <a:picLocks noChangeAspect="1" noChangeArrowheads="1"/>
          </p:cNvPicPr>
          <p:nvPr/>
        </p:nvPicPr>
        <p:blipFill>
          <a:blip r:embed="rId3"/>
          <a:srcRect/>
          <a:stretch>
            <a:fillRect/>
          </a:stretch>
        </p:blipFill>
        <p:spPr bwMode="auto">
          <a:xfrm>
            <a:off x="1763688" y="1628800"/>
            <a:ext cx="5877866" cy="4951524"/>
          </a:xfrm>
          <a:prstGeom prst="rect">
            <a:avLst/>
          </a:prstGeom>
          <a:noFill/>
          <a:ln w="9525">
            <a:noFill/>
            <a:miter lim="800000"/>
            <a:headEnd/>
            <a:tailEnd/>
          </a:ln>
          <a:effectLst/>
        </p:spPr>
      </p:pic>
    </p:spTree>
    <p:extLst>
      <p:ext uri="{BB962C8B-B14F-4D97-AF65-F5344CB8AC3E}">
        <p14:creationId xmlns:p14="http://schemas.microsoft.com/office/powerpoint/2010/main" val="74925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7685296"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线程的实现</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7" name="Text Box 5"/>
          <p:cNvSpPr txBox="1">
            <a:spLocks noChangeArrowheads="1"/>
          </p:cNvSpPr>
          <p:nvPr/>
        </p:nvSpPr>
        <p:spPr bwMode="auto">
          <a:xfrm>
            <a:off x="414848" y="980728"/>
            <a:ext cx="4675187" cy="584200"/>
          </a:xfrm>
          <a:prstGeom prst="rect">
            <a:avLst/>
          </a:prstGeom>
          <a:noFill/>
          <a:ln w="9525">
            <a:noFill/>
            <a:miter lim="800000"/>
            <a:headEnd/>
            <a:tailEnd/>
          </a:ln>
        </p:spPr>
        <p:txBody>
          <a:bodyPr>
            <a:spAutoFit/>
          </a:bodyPr>
          <a:lstStyle/>
          <a:p>
            <a:pPr algn="l"/>
            <a:r>
              <a:rPr kumimoji="0" lang="zh-CN" altLang="en-US" sz="3200" b="1" dirty="0">
                <a:solidFill>
                  <a:schemeClr val="tx1"/>
                </a:solidFill>
                <a:latin typeface="微软雅黑" panose="020B0503020204020204" pitchFamily="34" charset="-122"/>
                <a:ea typeface="微软雅黑" panose="020B0503020204020204" pitchFamily="34" charset="-122"/>
              </a:rPr>
              <a:t> </a:t>
            </a:r>
            <a:r>
              <a:rPr kumimoji="0" lang="en-US" altLang="zh-CN" sz="3200" b="1" dirty="0">
                <a:solidFill>
                  <a:srgbClr val="FFC000"/>
                </a:solidFill>
                <a:latin typeface="微软雅黑" panose="020B0503020204020204" pitchFamily="34" charset="-122"/>
                <a:ea typeface="微软雅黑" panose="020B0503020204020204" pitchFamily="34" charset="-122"/>
              </a:rPr>
              <a:t>3</a:t>
            </a:r>
            <a:r>
              <a:rPr kumimoji="0" lang="zh-CN" altLang="en-US" sz="3200" b="1" dirty="0">
                <a:solidFill>
                  <a:srgbClr val="FFC000"/>
                </a:solidFill>
                <a:latin typeface="微软雅黑" panose="020B0503020204020204" pitchFamily="34" charset="-122"/>
                <a:ea typeface="微软雅黑" panose="020B0503020204020204" pitchFamily="34" charset="-122"/>
              </a:rPr>
              <a:t>、组合方式</a:t>
            </a:r>
          </a:p>
        </p:txBody>
      </p:sp>
      <p:pic>
        <p:nvPicPr>
          <p:cNvPr id="4" name="Picture 2"/>
          <p:cNvPicPr>
            <a:picLocks noChangeAspect="1" noChangeArrowheads="1"/>
          </p:cNvPicPr>
          <p:nvPr/>
        </p:nvPicPr>
        <p:blipFill>
          <a:blip r:embed="rId3"/>
          <a:srcRect/>
          <a:stretch>
            <a:fillRect/>
          </a:stretch>
        </p:blipFill>
        <p:spPr bwMode="auto">
          <a:xfrm>
            <a:off x="1691680" y="1590156"/>
            <a:ext cx="6026968" cy="5034020"/>
          </a:xfrm>
          <a:prstGeom prst="rect">
            <a:avLst/>
          </a:prstGeom>
          <a:noFill/>
          <a:ln w="9525">
            <a:noFill/>
            <a:miter lim="800000"/>
            <a:headEnd/>
            <a:tailEnd/>
          </a:ln>
          <a:effectLst/>
        </p:spPr>
      </p:pic>
    </p:spTree>
    <p:extLst>
      <p:ext uri="{BB962C8B-B14F-4D97-AF65-F5344CB8AC3E}">
        <p14:creationId xmlns:p14="http://schemas.microsoft.com/office/powerpoint/2010/main" val="1995920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7634992"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线程的实现</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4" name="内容占位符 2"/>
          <p:cNvSpPr txBox="1">
            <a:spLocks/>
          </p:cNvSpPr>
          <p:nvPr/>
        </p:nvSpPr>
        <p:spPr bwMode="auto">
          <a:xfrm>
            <a:off x="304800" y="1600200"/>
            <a:ext cx="8540750"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a:lnSpc>
                <a:spcPct val="150000"/>
              </a:lnSpc>
            </a:pPr>
            <a:r>
              <a:rPr kumimoji="0" lang="zh-CN" altLang="en-US" sz="2400" b="1" kern="0" dirty="0">
                <a:latin typeface="微软雅黑" panose="020B0503020204020204" pitchFamily="34" charset="-122"/>
                <a:ea typeface="微软雅黑" panose="020B0503020204020204" pitchFamily="34" charset="-122"/>
              </a:rPr>
              <a:t>用户级线程</a:t>
            </a:r>
            <a:r>
              <a:rPr kumimoji="0" lang="en-US" altLang="zh-CN" sz="2400" b="1" kern="0" dirty="0">
                <a:latin typeface="微软雅黑" panose="020B0503020204020204" pitchFamily="34" charset="-122"/>
                <a:ea typeface="微软雅黑" panose="020B0503020204020204" pitchFamily="34" charset="-122"/>
              </a:rPr>
              <a:t>ULT</a:t>
            </a:r>
            <a:r>
              <a:rPr kumimoji="0" lang="zh-CN" altLang="en-US" sz="2400" b="1" kern="0" dirty="0">
                <a:latin typeface="微软雅黑" panose="020B0503020204020204" pitchFamily="34" charset="-122"/>
                <a:ea typeface="微软雅黑" panose="020B0503020204020204" pitchFamily="34" charset="-122"/>
              </a:rPr>
              <a:t>必须借助于某种方式取得内核服务，控制较复杂</a:t>
            </a:r>
            <a:endParaRPr kumimoji="0" lang="en-US" altLang="zh-CN" sz="2400" b="1" kern="0" dirty="0">
              <a:latin typeface="微软雅黑" panose="020B0503020204020204" pitchFamily="34" charset="-122"/>
              <a:ea typeface="微软雅黑" panose="020B0503020204020204" pitchFamily="34" charset="-122"/>
            </a:endParaRPr>
          </a:p>
          <a:p>
            <a:pPr>
              <a:lnSpc>
                <a:spcPct val="150000"/>
              </a:lnSpc>
            </a:pPr>
            <a:r>
              <a:rPr kumimoji="0" lang="zh-CN" altLang="en-US" sz="2400" b="1" kern="0" dirty="0">
                <a:latin typeface="微软雅黑" panose="020B0503020204020204" pitchFamily="34" charset="-122"/>
                <a:ea typeface="微软雅黑" panose="020B0503020204020204" pitchFamily="34" charset="-122"/>
              </a:rPr>
              <a:t>内核支持线程</a:t>
            </a:r>
            <a:r>
              <a:rPr kumimoji="0" lang="en-US" altLang="zh-CN" sz="2400" b="1" kern="0" dirty="0">
                <a:latin typeface="微软雅黑" panose="020B0503020204020204" pitchFamily="34" charset="-122"/>
                <a:ea typeface="微软雅黑" panose="020B0503020204020204" pitchFamily="34" charset="-122"/>
              </a:rPr>
              <a:t>KST</a:t>
            </a:r>
            <a:r>
              <a:rPr kumimoji="0" lang="zh-CN" altLang="en-US" sz="2400" b="1" kern="0" dirty="0">
                <a:latin typeface="微软雅黑" panose="020B0503020204020204" pitchFamily="34" charset="-122"/>
                <a:ea typeface="微软雅黑" panose="020B0503020204020204" pitchFamily="34" charset="-122"/>
              </a:rPr>
              <a:t>可直接利用系统调用，控制简单</a:t>
            </a:r>
          </a:p>
          <a:p>
            <a:pPr>
              <a:lnSpc>
                <a:spcPct val="150000"/>
              </a:lnSpc>
            </a:pPr>
            <a:endParaRPr kumimoji="0" lang="zh-CN" altLang="en-US" sz="2400"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83947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3"/>
          <p:cNvSpPr txBox="1">
            <a:spLocks noRot="1" noChangeArrowheads="1"/>
          </p:cNvSpPr>
          <p:nvPr/>
        </p:nvSpPr>
        <p:spPr bwMode="auto">
          <a:xfrm>
            <a:off x="323528" y="1124744"/>
            <a:ext cx="8540750" cy="5400600"/>
          </a:xfrm>
          <a:prstGeom prst="rect">
            <a:avLst/>
          </a:prstGeom>
          <a:solidFill>
            <a:schemeClr val="bg2">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lvl="1" eaLnBrk="1" hangingPunct="1">
              <a:lnSpc>
                <a:spcPct val="150000"/>
              </a:lnSpc>
            </a:pPr>
            <a:endParaRPr kumimoji="1" lang="zh-CN" altLang="en-US" sz="2000" kern="0" dirty="0">
              <a:solidFill>
                <a:srgbClr val="000066"/>
              </a:solidFill>
              <a:latin typeface="黑体" pitchFamily="2" charset="-122"/>
              <a:ea typeface="黑体" pitchFamily="2" charset="-122"/>
            </a:endParaRPr>
          </a:p>
        </p:txBody>
      </p:sp>
      <p:sp>
        <p:nvSpPr>
          <p:cNvPr id="11" name="矩形 10"/>
          <p:cNvSpPr/>
          <p:nvPr/>
        </p:nvSpPr>
        <p:spPr>
          <a:xfrm>
            <a:off x="33352" y="0"/>
            <a:ext cx="7684070"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线程的实现</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grpSp>
        <p:nvGrpSpPr>
          <p:cNvPr id="4" name="Group 4"/>
          <p:cNvGrpSpPr>
            <a:grpSpLocks/>
          </p:cNvGrpSpPr>
          <p:nvPr/>
        </p:nvGrpSpPr>
        <p:grpSpPr bwMode="auto">
          <a:xfrm>
            <a:off x="754063" y="1295400"/>
            <a:ext cx="7323137" cy="4876800"/>
            <a:chOff x="1905" y="1908"/>
            <a:chExt cx="8610" cy="4422"/>
          </a:xfrm>
        </p:grpSpPr>
        <p:sp>
          <p:nvSpPr>
            <p:cNvPr id="5" name="Text Box 5"/>
            <p:cNvSpPr txBox="1">
              <a:spLocks noChangeArrowheads="1"/>
            </p:cNvSpPr>
            <p:nvPr/>
          </p:nvSpPr>
          <p:spPr bwMode="auto">
            <a:xfrm>
              <a:off x="7155" y="1908"/>
              <a:ext cx="315" cy="1221"/>
            </a:xfrm>
            <a:prstGeom prst="rect">
              <a:avLst/>
            </a:prstGeom>
            <a:solidFill>
              <a:srgbClr val="FFFFFF"/>
            </a:solidFill>
            <a:ln w="19050">
              <a:noFill/>
              <a:miter lim="800000"/>
              <a:headEnd/>
              <a:tailEnd/>
            </a:ln>
            <a:effectLst/>
          </p:spPr>
          <p:txBody>
            <a:bodyPr lIns="0" tIns="0" rIns="0" bIns="0"/>
            <a:lstStyle/>
            <a:p>
              <a:pPr eaLnBrk="0" hangingPunct="0"/>
              <a:r>
                <a:rPr kumimoji="0" lang="zh-CN" altLang="en-US" sz="1400" b="1" dirty="0">
                  <a:solidFill>
                    <a:srgbClr val="6600FF"/>
                  </a:solidFill>
                  <a:latin typeface="宋体" charset="-122"/>
                </a:rPr>
                <a:t>用户空间</a:t>
              </a:r>
            </a:p>
          </p:txBody>
        </p:sp>
        <p:sp>
          <p:nvSpPr>
            <p:cNvPr id="6" name="Text Box 6"/>
            <p:cNvSpPr txBox="1">
              <a:spLocks noChangeArrowheads="1"/>
            </p:cNvSpPr>
            <p:nvPr/>
          </p:nvSpPr>
          <p:spPr bwMode="auto">
            <a:xfrm>
              <a:off x="5370" y="3156"/>
              <a:ext cx="732" cy="312"/>
            </a:xfrm>
            <a:prstGeom prst="rect">
              <a:avLst/>
            </a:prstGeom>
            <a:solidFill>
              <a:srgbClr val="FFFFFF"/>
            </a:solidFill>
            <a:ln w="19050">
              <a:noFill/>
              <a:miter lim="800000"/>
              <a:headEnd/>
              <a:tailEnd/>
            </a:ln>
            <a:effectLst/>
          </p:spPr>
          <p:txBody>
            <a:bodyPr lIns="0" tIns="0" rIns="0" bIns="0"/>
            <a:lstStyle/>
            <a:p>
              <a:pPr eaLnBrk="0" hangingPunct="0"/>
              <a:r>
                <a:rPr kumimoji="0" lang="zh-CN" altLang="en-US" sz="1400" b="1" dirty="0">
                  <a:solidFill>
                    <a:srgbClr val="6600FF"/>
                  </a:solidFill>
                  <a:latin typeface="宋体" charset="-122"/>
                </a:rPr>
                <a:t>线程库</a:t>
              </a:r>
            </a:p>
          </p:txBody>
        </p:sp>
        <p:sp>
          <p:nvSpPr>
            <p:cNvPr id="8" name="Line 7"/>
            <p:cNvSpPr>
              <a:spLocks noChangeShapeType="1"/>
            </p:cNvSpPr>
            <p:nvPr/>
          </p:nvSpPr>
          <p:spPr bwMode="auto">
            <a:xfrm>
              <a:off x="4845" y="3536"/>
              <a:ext cx="2730" cy="0"/>
            </a:xfrm>
            <a:prstGeom prst="lin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sp>
          <p:nvSpPr>
            <p:cNvPr id="9" name="Freeform 8"/>
            <p:cNvSpPr>
              <a:spLocks/>
            </p:cNvSpPr>
            <p:nvPr/>
          </p:nvSpPr>
          <p:spPr bwMode="auto">
            <a:xfrm>
              <a:off x="5676" y="1931"/>
              <a:ext cx="57" cy="340"/>
            </a:xfrm>
            <a:custGeom>
              <a:avLst/>
              <a:gdLst/>
              <a:ahLst/>
              <a:cxnLst>
                <a:cxn ang="0">
                  <a:pos x="0" y="0"/>
                </a:cxn>
                <a:cxn ang="0">
                  <a:pos x="210" y="407"/>
                </a:cxn>
                <a:cxn ang="0">
                  <a:pos x="0" y="814"/>
                </a:cxn>
                <a:cxn ang="0">
                  <a:pos x="210" y="1221"/>
                </a:cxn>
                <a:cxn ang="0">
                  <a:pos x="0" y="1628"/>
                </a:cxn>
                <a:cxn ang="0">
                  <a:pos x="210" y="2035"/>
                </a:cxn>
              </a:cxnLst>
              <a:rect l="0" t="0" r="r" b="b"/>
              <a:pathLst>
                <a:path w="210" h="2035">
                  <a:moveTo>
                    <a:pt x="0" y="0"/>
                  </a:moveTo>
                  <a:cubicBezTo>
                    <a:pt x="105" y="135"/>
                    <a:pt x="210" y="271"/>
                    <a:pt x="210" y="407"/>
                  </a:cubicBezTo>
                  <a:cubicBezTo>
                    <a:pt x="210" y="543"/>
                    <a:pt x="0" y="678"/>
                    <a:pt x="0" y="814"/>
                  </a:cubicBezTo>
                  <a:cubicBezTo>
                    <a:pt x="0" y="950"/>
                    <a:pt x="210" y="1085"/>
                    <a:pt x="210" y="1221"/>
                  </a:cubicBezTo>
                  <a:cubicBezTo>
                    <a:pt x="210" y="1357"/>
                    <a:pt x="0" y="1492"/>
                    <a:pt x="0" y="1628"/>
                  </a:cubicBezTo>
                  <a:cubicBezTo>
                    <a:pt x="0" y="1764"/>
                    <a:pt x="105" y="1899"/>
                    <a:pt x="210" y="2035"/>
                  </a:cubicBezTo>
                </a:path>
              </a:pathLst>
            </a:custGeom>
            <a:noFill/>
            <a:ln w="19050" cap="flat" cmpd="sng">
              <a:solidFill>
                <a:srgbClr val="000000"/>
              </a:solidFill>
              <a:prstDash val="solid"/>
              <a:round/>
              <a:headEnd/>
              <a:tailEnd/>
            </a:ln>
            <a:effectLst/>
          </p:spPr>
          <p:txBody>
            <a:bodyPr/>
            <a:lstStyle/>
            <a:p>
              <a:pPr algn="l"/>
              <a:endParaRPr kumimoji="0" lang="zh-CN" altLang="en-US" sz="1800">
                <a:solidFill>
                  <a:srgbClr val="000000"/>
                </a:solidFill>
                <a:latin typeface="Arial" charset="0"/>
              </a:endParaRPr>
            </a:p>
          </p:txBody>
        </p:sp>
        <p:sp>
          <p:nvSpPr>
            <p:cNvPr id="10" name="Rectangle 9"/>
            <p:cNvSpPr>
              <a:spLocks noChangeArrowheads="1"/>
            </p:cNvSpPr>
            <p:nvPr/>
          </p:nvSpPr>
          <p:spPr bwMode="auto">
            <a:xfrm>
              <a:off x="5265" y="2722"/>
              <a:ext cx="1890" cy="814"/>
            </a:xfrm>
            <a:prstGeom prst="rect">
              <a:avLst/>
            </a:prstGeom>
            <a:noFill/>
            <a:ln w="19050">
              <a:solidFill>
                <a:srgbClr val="000000"/>
              </a:solidFill>
              <a:miter lim="800000"/>
              <a:headEnd/>
              <a:tailEnd/>
            </a:ln>
            <a:effectLst/>
          </p:spPr>
          <p:txBody>
            <a:bodyPr/>
            <a:lstStyle/>
            <a:p>
              <a:pPr algn="l"/>
              <a:endParaRPr kumimoji="0" lang="zh-CN" altLang="en-US" sz="1800">
                <a:solidFill>
                  <a:srgbClr val="000000"/>
                </a:solidFill>
                <a:latin typeface="Arial" charset="0"/>
              </a:endParaRPr>
            </a:p>
          </p:txBody>
        </p:sp>
        <p:sp>
          <p:nvSpPr>
            <p:cNvPr id="12" name="Freeform 10"/>
            <p:cNvSpPr>
              <a:spLocks/>
            </p:cNvSpPr>
            <p:nvPr/>
          </p:nvSpPr>
          <p:spPr bwMode="auto">
            <a:xfrm>
              <a:off x="6153" y="1931"/>
              <a:ext cx="57" cy="340"/>
            </a:xfrm>
            <a:custGeom>
              <a:avLst/>
              <a:gdLst/>
              <a:ahLst/>
              <a:cxnLst>
                <a:cxn ang="0">
                  <a:pos x="0" y="0"/>
                </a:cxn>
                <a:cxn ang="0">
                  <a:pos x="210" y="407"/>
                </a:cxn>
                <a:cxn ang="0">
                  <a:pos x="0" y="814"/>
                </a:cxn>
                <a:cxn ang="0">
                  <a:pos x="210" y="1221"/>
                </a:cxn>
                <a:cxn ang="0">
                  <a:pos x="0" y="1628"/>
                </a:cxn>
                <a:cxn ang="0">
                  <a:pos x="210" y="2035"/>
                </a:cxn>
              </a:cxnLst>
              <a:rect l="0" t="0" r="r" b="b"/>
              <a:pathLst>
                <a:path w="210" h="2035">
                  <a:moveTo>
                    <a:pt x="0" y="0"/>
                  </a:moveTo>
                  <a:cubicBezTo>
                    <a:pt x="105" y="135"/>
                    <a:pt x="210" y="271"/>
                    <a:pt x="210" y="407"/>
                  </a:cubicBezTo>
                  <a:cubicBezTo>
                    <a:pt x="210" y="543"/>
                    <a:pt x="0" y="678"/>
                    <a:pt x="0" y="814"/>
                  </a:cubicBezTo>
                  <a:cubicBezTo>
                    <a:pt x="0" y="950"/>
                    <a:pt x="210" y="1085"/>
                    <a:pt x="210" y="1221"/>
                  </a:cubicBezTo>
                  <a:cubicBezTo>
                    <a:pt x="210" y="1357"/>
                    <a:pt x="0" y="1492"/>
                    <a:pt x="0" y="1628"/>
                  </a:cubicBezTo>
                  <a:cubicBezTo>
                    <a:pt x="0" y="1764"/>
                    <a:pt x="105" y="1899"/>
                    <a:pt x="210" y="2035"/>
                  </a:cubicBezTo>
                </a:path>
              </a:pathLst>
            </a:custGeom>
            <a:noFill/>
            <a:ln w="19050" cap="flat" cmpd="sng">
              <a:solidFill>
                <a:srgbClr val="000000"/>
              </a:solidFill>
              <a:prstDash val="solid"/>
              <a:round/>
              <a:headEnd/>
              <a:tailEnd/>
            </a:ln>
            <a:effectLst/>
          </p:spPr>
          <p:txBody>
            <a:bodyPr/>
            <a:lstStyle/>
            <a:p>
              <a:pPr algn="l"/>
              <a:endParaRPr kumimoji="0" lang="zh-CN" altLang="en-US" sz="1800">
                <a:solidFill>
                  <a:srgbClr val="000000"/>
                </a:solidFill>
                <a:latin typeface="Arial" charset="0"/>
              </a:endParaRPr>
            </a:p>
          </p:txBody>
        </p:sp>
        <p:sp>
          <p:nvSpPr>
            <p:cNvPr id="13" name="Freeform 11"/>
            <p:cNvSpPr>
              <a:spLocks/>
            </p:cNvSpPr>
            <p:nvPr/>
          </p:nvSpPr>
          <p:spPr bwMode="auto">
            <a:xfrm>
              <a:off x="6678" y="1931"/>
              <a:ext cx="57" cy="340"/>
            </a:xfrm>
            <a:custGeom>
              <a:avLst/>
              <a:gdLst/>
              <a:ahLst/>
              <a:cxnLst>
                <a:cxn ang="0">
                  <a:pos x="0" y="0"/>
                </a:cxn>
                <a:cxn ang="0">
                  <a:pos x="210" y="407"/>
                </a:cxn>
                <a:cxn ang="0">
                  <a:pos x="0" y="814"/>
                </a:cxn>
                <a:cxn ang="0">
                  <a:pos x="210" y="1221"/>
                </a:cxn>
                <a:cxn ang="0">
                  <a:pos x="0" y="1628"/>
                </a:cxn>
                <a:cxn ang="0">
                  <a:pos x="210" y="2035"/>
                </a:cxn>
              </a:cxnLst>
              <a:rect l="0" t="0" r="r" b="b"/>
              <a:pathLst>
                <a:path w="210" h="2035">
                  <a:moveTo>
                    <a:pt x="0" y="0"/>
                  </a:moveTo>
                  <a:cubicBezTo>
                    <a:pt x="105" y="135"/>
                    <a:pt x="210" y="271"/>
                    <a:pt x="210" y="407"/>
                  </a:cubicBezTo>
                  <a:cubicBezTo>
                    <a:pt x="210" y="543"/>
                    <a:pt x="0" y="678"/>
                    <a:pt x="0" y="814"/>
                  </a:cubicBezTo>
                  <a:cubicBezTo>
                    <a:pt x="0" y="950"/>
                    <a:pt x="210" y="1085"/>
                    <a:pt x="210" y="1221"/>
                  </a:cubicBezTo>
                  <a:cubicBezTo>
                    <a:pt x="210" y="1357"/>
                    <a:pt x="0" y="1492"/>
                    <a:pt x="0" y="1628"/>
                  </a:cubicBezTo>
                  <a:cubicBezTo>
                    <a:pt x="0" y="1764"/>
                    <a:pt x="105" y="1899"/>
                    <a:pt x="210" y="2035"/>
                  </a:cubicBezTo>
                </a:path>
              </a:pathLst>
            </a:custGeom>
            <a:noFill/>
            <a:ln w="19050" cap="flat" cmpd="sng">
              <a:solidFill>
                <a:srgbClr val="000000"/>
              </a:solidFill>
              <a:prstDash val="solid"/>
              <a:round/>
              <a:headEnd/>
              <a:tailEnd/>
            </a:ln>
            <a:effectLst/>
          </p:spPr>
          <p:txBody>
            <a:bodyPr/>
            <a:lstStyle/>
            <a:p>
              <a:pPr algn="l"/>
              <a:endParaRPr kumimoji="0" lang="zh-CN" altLang="en-US" sz="1800">
                <a:solidFill>
                  <a:srgbClr val="000000"/>
                </a:solidFill>
                <a:latin typeface="Arial" charset="0"/>
              </a:endParaRPr>
            </a:p>
          </p:txBody>
        </p:sp>
        <p:sp>
          <p:nvSpPr>
            <p:cNvPr id="14" name="Line 12"/>
            <p:cNvSpPr>
              <a:spLocks noChangeShapeType="1"/>
            </p:cNvSpPr>
            <p:nvPr/>
          </p:nvSpPr>
          <p:spPr bwMode="auto">
            <a:xfrm>
              <a:off x="5685" y="2315"/>
              <a:ext cx="525" cy="814"/>
            </a:xfrm>
            <a:prstGeom prst="lin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grpSp>
          <p:nvGrpSpPr>
            <p:cNvPr id="15" name="Group 13"/>
            <p:cNvGrpSpPr>
              <a:grpSpLocks/>
            </p:cNvGrpSpPr>
            <p:nvPr/>
          </p:nvGrpSpPr>
          <p:grpSpPr bwMode="auto">
            <a:xfrm>
              <a:off x="6055" y="4757"/>
              <a:ext cx="361" cy="340"/>
              <a:chOff x="3381" y="12814"/>
              <a:chExt cx="361" cy="340"/>
            </a:xfrm>
          </p:grpSpPr>
          <p:sp>
            <p:nvSpPr>
              <p:cNvPr id="92" name="Text Box 14"/>
              <p:cNvSpPr txBox="1">
                <a:spLocks noChangeArrowheads="1"/>
              </p:cNvSpPr>
              <p:nvPr/>
            </p:nvSpPr>
            <p:spPr bwMode="auto">
              <a:xfrm>
                <a:off x="3402" y="12837"/>
                <a:ext cx="340" cy="283"/>
              </a:xfrm>
              <a:prstGeom prst="rect">
                <a:avLst/>
              </a:prstGeom>
              <a:solidFill>
                <a:srgbClr val="FFFFFF"/>
              </a:solidFill>
              <a:ln w="19050">
                <a:noFill/>
                <a:miter lim="800000"/>
                <a:headEnd/>
                <a:tailEnd/>
              </a:ln>
              <a:effectLst/>
            </p:spPr>
            <p:txBody>
              <a:bodyPr lIns="0" tIns="0" rIns="0" bIns="0"/>
              <a:lstStyle/>
              <a:p>
                <a:pPr eaLnBrk="0" hangingPunct="0"/>
                <a:r>
                  <a:rPr kumimoji="0" lang="en-US" altLang="zh-CN" sz="1400">
                    <a:solidFill>
                      <a:srgbClr val="6600FF"/>
                    </a:solidFill>
                    <a:latin typeface="宋体" charset="-122"/>
                  </a:rPr>
                  <a:t>P</a:t>
                </a:r>
              </a:p>
            </p:txBody>
          </p:sp>
          <p:sp>
            <p:nvSpPr>
              <p:cNvPr id="93" name="Oval 15"/>
              <p:cNvSpPr>
                <a:spLocks noChangeArrowheads="1"/>
              </p:cNvSpPr>
              <p:nvPr/>
            </p:nvSpPr>
            <p:spPr bwMode="auto">
              <a:xfrm>
                <a:off x="3381" y="12814"/>
                <a:ext cx="340" cy="340"/>
              </a:xfrm>
              <a:prstGeom prst="ellips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grpSp>
        <p:sp>
          <p:nvSpPr>
            <p:cNvPr id="16" name="Line 16"/>
            <p:cNvSpPr>
              <a:spLocks noChangeShapeType="1"/>
            </p:cNvSpPr>
            <p:nvPr/>
          </p:nvSpPr>
          <p:spPr bwMode="auto">
            <a:xfrm>
              <a:off x="6210" y="2315"/>
              <a:ext cx="0" cy="2442"/>
            </a:xfrm>
            <a:prstGeom prst="lin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sp>
          <p:nvSpPr>
            <p:cNvPr id="17" name="Line 17"/>
            <p:cNvSpPr>
              <a:spLocks noChangeShapeType="1"/>
            </p:cNvSpPr>
            <p:nvPr/>
          </p:nvSpPr>
          <p:spPr bwMode="auto">
            <a:xfrm flipH="1">
              <a:off x="6210" y="2315"/>
              <a:ext cx="525" cy="814"/>
            </a:xfrm>
            <a:prstGeom prst="lin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sp>
          <p:nvSpPr>
            <p:cNvPr id="18" name="Text Box 18"/>
            <p:cNvSpPr txBox="1">
              <a:spLocks noChangeArrowheads="1"/>
            </p:cNvSpPr>
            <p:nvPr/>
          </p:nvSpPr>
          <p:spPr bwMode="auto">
            <a:xfrm>
              <a:off x="7155" y="3943"/>
              <a:ext cx="315" cy="1221"/>
            </a:xfrm>
            <a:prstGeom prst="rect">
              <a:avLst/>
            </a:prstGeom>
            <a:solidFill>
              <a:srgbClr val="FFFFFF"/>
            </a:solidFill>
            <a:ln w="19050">
              <a:noFill/>
              <a:miter lim="800000"/>
              <a:headEnd/>
              <a:tailEnd/>
            </a:ln>
            <a:effectLst/>
          </p:spPr>
          <p:txBody>
            <a:bodyPr lIns="0" tIns="0" rIns="0" bIns="0"/>
            <a:lstStyle/>
            <a:p>
              <a:pPr eaLnBrk="0" hangingPunct="0"/>
              <a:r>
                <a:rPr kumimoji="0" lang="zh-CN" altLang="en-US" sz="1400" b="1" dirty="0">
                  <a:solidFill>
                    <a:srgbClr val="6600FF"/>
                  </a:solidFill>
                  <a:latin typeface="宋体" charset="-122"/>
                </a:rPr>
                <a:t>内核空间</a:t>
              </a:r>
            </a:p>
          </p:txBody>
        </p:sp>
        <p:sp>
          <p:nvSpPr>
            <p:cNvPr id="19" name="Text Box 19"/>
            <p:cNvSpPr txBox="1">
              <a:spLocks noChangeArrowheads="1"/>
            </p:cNvSpPr>
            <p:nvPr/>
          </p:nvSpPr>
          <p:spPr bwMode="auto">
            <a:xfrm>
              <a:off x="5580" y="5340"/>
              <a:ext cx="1467" cy="326"/>
            </a:xfrm>
            <a:prstGeom prst="rect">
              <a:avLst/>
            </a:prstGeom>
            <a:solidFill>
              <a:srgbClr val="FFFFFF"/>
            </a:solidFill>
            <a:ln w="19050">
              <a:noFill/>
              <a:miter lim="800000"/>
              <a:headEnd/>
              <a:tailEnd/>
            </a:ln>
            <a:effectLst/>
          </p:spPr>
          <p:txBody>
            <a:bodyPr lIns="0" tIns="0" rIns="0" bIns="0"/>
            <a:lstStyle/>
            <a:p>
              <a:pPr eaLnBrk="0" hangingPunct="0"/>
              <a:r>
                <a:rPr kumimoji="0" lang="en-US" altLang="zh-CN" sz="1400" b="1" dirty="0">
                  <a:solidFill>
                    <a:srgbClr val="6600FF"/>
                  </a:solidFill>
                  <a:latin typeface="宋体" charset="-122"/>
                </a:rPr>
                <a:t>2</a:t>
              </a:r>
              <a:r>
                <a:rPr kumimoji="0" lang="zh-CN" altLang="en-US" sz="1400" b="1" dirty="0">
                  <a:solidFill>
                    <a:srgbClr val="6600FF"/>
                  </a:solidFill>
                  <a:latin typeface="宋体" charset="-122"/>
                </a:rPr>
                <a:t>）用户级线程</a:t>
              </a:r>
            </a:p>
          </p:txBody>
        </p:sp>
        <p:sp>
          <p:nvSpPr>
            <p:cNvPr id="20" name="Line 20"/>
            <p:cNvSpPr>
              <a:spLocks noChangeShapeType="1"/>
            </p:cNvSpPr>
            <p:nvPr/>
          </p:nvSpPr>
          <p:spPr bwMode="auto">
            <a:xfrm>
              <a:off x="1905" y="3536"/>
              <a:ext cx="2730" cy="0"/>
            </a:xfrm>
            <a:prstGeom prst="lin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sp>
          <p:nvSpPr>
            <p:cNvPr id="21" name="Text Box 21"/>
            <p:cNvSpPr txBox="1">
              <a:spLocks noChangeArrowheads="1"/>
            </p:cNvSpPr>
            <p:nvPr/>
          </p:nvSpPr>
          <p:spPr bwMode="auto">
            <a:xfrm>
              <a:off x="4215" y="1908"/>
              <a:ext cx="315" cy="1221"/>
            </a:xfrm>
            <a:prstGeom prst="rect">
              <a:avLst/>
            </a:prstGeom>
            <a:solidFill>
              <a:srgbClr val="FFFFFF"/>
            </a:solidFill>
            <a:ln w="19050">
              <a:noFill/>
              <a:miter lim="800000"/>
              <a:headEnd/>
              <a:tailEnd/>
            </a:ln>
            <a:effectLst/>
          </p:spPr>
          <p:txBody>
            <a:bodyPr lIns="0" tIns="0" rIns="0" bIns="0"/>
            <a:lstStyle/>
            <a:p>
              <a:pPr eaLnBrk="0" hangingPunct="0"/>
              <a:r>
                <a:rPr kumimoji="0" lang="zh-CN" altLang="en-US" sz="1400" b="1" dirty="0">
                  <a:solidFill>
                    <a:srgbClr val="6600FF"/>
                  </a:solidFill>
                  <a:latin typeface="宋体" charset="-122"/>
                </a:rPr>
                <a:t>用户空间</a:t>
              </a:r>
            </a:p>
          </p:txBody>
        </p:sp>
        <p:sp>
          <p:nvSpPr>
            <p:cNvPr id="22" name="Freeform 22"/>
            <p:cNvSpPr>
              <a:spLocks/>
            </p:cNvSpPr>
            <p:nvPr/>
          </p:nvSpPr>
          <p:spPr bwMode="auto">
            <a:xfrm>
              <a:off x="2736" y="1908"/>
              <a:ext cx="57" cy="340"/>
            </a:xfrm>
            <a:custGeom>
              <a:avLst/>
              <a:gdLst/>
              <a:ahLst/>
              <a:cxnLst>
                <a:cxn ang="0">
                  <a:pos x="0" y="0"/>
                </a:cxn>
                <a:cxn ang="0">
                  <a:pos x="210" y="407"/>
                </a:cxn>
                <a:cxn ang="0">
                  <a:pos x="0" y="814"/>
                </a:cxn>
                <a:cxn ang="0">
                  <a:pos x="210" y="1221"/>
                </a:cxn>
                <a:cxn ang="0">
                  <a:pos x="0" y="1628"/>
                </a:cxn>
                <a:cxn ang="0">
                  <a:pos x="210" y="2035"/>
                </a:cxn>
              </a:cxnLst>
              <a:rect l="0" t="0" r="r" b="b"/>
              <a:pathLst>
                <a:path w="210" h="2035">
                  <a:moveTo>
                    <a:pt x="0" y="0"/>
                  </a:moveTo>
                  <a:cubicBezTo>
                    <a:pt x="105" y="135"/>
                    <a:pt x="210" y="271"/>
                    <a:pt x="210" y="407"/>
                  </a:cubicBezTo>
                  <a:cubicBezTo>
                    <a:pt x="210" y="543"/>
                    <a:pt x="0" y="678"/>
                    <a:pt x="0" y="814"/>
                  </a:cubicBezTo>
                  <a:cubicBezTo>
                    <a:pt x="0" y="950"/>
                    <a:pt x="210" y="1085"/>
                    <a:pt x="210" y="1221"/>
                  </a:cubicBezTo>
                  <a:cubicBezTo>
                    <a:pt x="210" y="1357"/>
                    <a:pt x="0" y="1492"/>
                    <a:pt x="0" y="1628"/>
                  </a:cubicBezTo>
                  <a:cubicBezTo>
                    <a:pt x="0" y="1764"/>
                    <a:pt x="105" y="1899"/>
                    <a:pt x="210" y="2035"/>
                  </a:cubicBezTo>
                </a:path>
              </a:pathLst>
            </a:custGeom>
            <a:noFill/>
            <a:ln w="19050" cap="flat" cmpd="sng">
              <a:solidFill>
                <a:srgbClr val="000000"/>
              </a:solidFill>
              <a:prstDash val="solid"/>
              <a:round/>
              <a:headEnd/>
              <a:tailEnd/>
            </a:ln>
            <a:effectLst/>
          </p:spPr>
          <p:txBody>
            <a:bodyPr/>
            <a:lstStyle/>
            <a:p>
              <a:pPr algn="l"/>
              <a:endParaRPr kumimoji="0" lang="zh-CN" altLang="en-US" sz="1800">
                <a:solidFill>
                  <a:srgbClr val="000000"/>
                </a:solidFill>
                <a:latin typeface="Arial" charset="0"/>
              </a:endParaRPr>
            </a:p>
          </p:txBody>
        </p:sp>
        <p:sp>
          <p:nvSpPr>
            <p:cNvPr id="23" name="Freeform 23"/>
            <p:cNvSpPr>
              <a:spLocks/>
            </p:cNvSpPr>
            <p:nvPr/>
          </p:nvSpPr>
          <p:spPr bwMode="auto">
            <a:xfrm>
              <a:off x="3213" y="1908"/>
              <a:ext cx="57" cy="340"/>
            </a:xfrm>
            <a:custGeom>
              <a:avLst/>
              <a:gdLst/>
              <a:ahLst/>
              <a:cxnLst>
                <a:cxn ang="0">
                  <a:pos x="0" y="0"/>
                </a:cxn>
                <a:cxn ang="0">
                  <a:pos x="210" y="407"/>
                </a:cxn>
                <a:cxn ang="0">
                  <a:pos x="0" y="814"/>
                </a:cxn>
                <a:cxn ang="0">
                  <a:pos x="210" y="1221"/>
                </a:cxn>
                <a:cxn ang="0">
                  <a:pos x="0" y="1628"/>
                </a:cxn>
                <a:cxn ang="0">
                  <a:pos x="210" y="2035"/>
                </a:cxn>
              </a:cxnLst>
              <a:rect l="0" t="0" r="r" b="b"/>
              <a:pathLst>
                <a:path w="210" h="2035">
                  <a:moveTo>
                    <a:pt x="0" y="0"/>
                  </a:moveTo>
                  <a:cubicBezTo>
                    <a:pt x="105" y="135"/>
                    <a:pt x="210" y="271"/>
                    <a:pt x="210" y="407"/>
                  </a:cubicBezTo>
                  <a:cubicBezTo>
                    <a:pt x="210" y="543"/>
                    <a:pt x="0" y="678"/>
                    <a:pt x="0" y="814"/>
                  </a:cubicBezTo>
                  <a:cubicBezTo>
                    <a:pt x="0" y="950"/>
                    <a:pt x="210" y="1085"/>
                    <a:pt x="210" y="1221"/>
                  </a:cubicBezTo>
                  <a:cubicBezTo>
                    <a:pt x="210" y="1357"/>
                    <a:pt x="0" y="1492"/>
                    <a:pt x="0" y="1628"/>
                  </a:cubicBezTo>
                  <a:cubicBezTo>
                    <a:pt x="0" y="1764"/>
                    <a:pt x="105" y="1899"/>
                    <a:pt x="210" y="2035"/>
                  </a:cubicBezTo>
                </a:path>
              </a:pathLst>
            </a:custGeom>
            <a:noFill/>
            <a:ln w="19050" cap="flat" cmpd="sng">
              <a:solidFill>
                <a:srgbClr val="000000"/>
              </a:solidFill>
              <a:prstDash val="solid"/>
              <a:round/>
              <a:headEnd/>
              <a:tailEnd/>
            </a:ln>
            <a:effectLst/>
          </p:spPr>
          <p:txBody>
            <a:bodyPr/>
            <a:lstStyle/>
            <a:p>
              <a:pPr algn="l"/>
              <a:endParaRPr kumimoji="0" lang="zh-CN" altLang="en-US" sz="1800">
                <a:solidFill>
                  <a:srgbClr val="000000"/>
                </a:solidFill>
                <a:latin typeface="Arial" charset="0"/>
              </a:endParaRPr>
            </a:p>
          </p:txBody>
        </p:sp>
        <p:sp>
          <p:nvSpPr>
            <p:cNvPr id="24" name="Freeform 24"/>
            <p:cNvSpPr>
              <a:spLocks/>
            </p:cNvSpPr>
            <p:nvPr/>
          </p:nvSpPr>
          <p:spPr bwMode="auto">
            <a:xfrm>
              <a:off x="3738" y="1908"/>
              <a:ext cx="57" cy="340"/>
            </a:xfrm>
            <a:custGeom>
              <a:avLst/>
              <a:gdLst/>
              <a:ahLst/>
              <a:cxnLst>
                <a:cxn ang="0">
                  <a:pos x="0" y="0"/>
                </a:cxn>
                <a:cxn ang="0">
                  <a:pos x="210" y="407"/>
                </a:cxn>
                <a:cxn ang="0">
                  <a:pos x="0" y="814"/>
                </a:cxn>
                <a:cxn ang="0">
                  <a:pos x="210" y="1221"/>
                </a:cxn>
                <a:cxn ang="0">
                  <a:pos x="0" y="1628"/>
                </a:cxn>
                <a:cxn ang="0">
                  <a:pos x="210" y="2035"/>
                </a:cxn>
              </a:cxnLst>
              <a:rect l="0" t="0" r="r" b="b"/>
              <a:pathLst>
                <a:path w="210" h="2035">
                  <a:moveTo>
                    <a:pt x="0" y="0"/>
                  </a:moveTo>
                  <a:cubicBezTo>
                    <a:pt x="105" y="135"/>
                    <a:pt x="210" y="271"/>
                    <a:pt x="210" y="407"/>
                  </a:cubicBezTo>
                  <a:cubicBezTo>
                    <a:pt x="210" y="543"/>
                    <a:pt x="0" y="678"/>
                    <a:pt x="0" y="814"/>
                  </a:cubicBezTo>
                  <a:cubicBezTo>
                    <a:pt x="0" y="950"/>
                    <a:pt x="210" y="1085"/>
                    <a:pt x="210" y="1221"/>
                  </a:cubicBezTo>
                  <a:cubicBezTo>
                    <a:pt x="210" y="1357"/>
                    <a:pt x="0" y="1492"/>
                    <a:pt x="0" y="1628"/>
                  </a:cubicBezTo>
                  <a:cubicBezTo>
                    <a:pt x="0" y="1764"/>
                    <a:pt x="105" y="1899"/>
                    <a:pt x="210" y="2035"/>
                  </a:cubicBezTo>
                </a:path>
              </a:pathLst>
            </a:custGeom>
            <a:noFill/>
            <a:ln w="19050" cap="flat" cmpd="sng">
              <a:solidFill>
                <a:srgbClr val="000000"/>
              </a:solidFill>
              <a:prstDash val="solid"/>
              <a:round/>
              <a:headEnd/>
              <a:tailEnd/>
            </a:ln>
            <a:effectLst/>
          </p:spPr>
          <p:txBody>
            <a:bodyPr/>
            <a:lstStyle/>
            <a:p>
              <a:pPr algn="l"/>
              <a:endParaRPr kumimoji="0" lang="zh-CN" altLang="en-US" sz="1800">
                <a:solidFill>
                  <a:srgbClr val="000000"/>
                </a:solidFill>
                <a:latin typeface="Arial" charset="0"/>
              </a:endParaRPr>
            </a:p>
          </p:txBody>
        </p:sp>
        <p:grpSp>
          <p:nvGrpSpPr>
            <p:cNvPr id="25" name="Group 25"/>
            <p:cNvGrpSpPr>
              <a:grpSpLocks/>
            </p:cNvGrpSpPr>
            <p:nvPr/>
          </p:nvGrpSpPr>
          <p:grpSpPr bwMode="auto">
            <a:xfrm>
              <a:off x="2571" y="3943"/>
              <a:ext cx="340" cy="340"/>
              <a:chOff x="3276" y="11253"/>
              <a:chExt cx="340" cy="340"/>
            </a:xfrm>
          </p:grpSpPr>
          <p:sp>
            <p:nvSpPr>
              <p:cNvPr id="90" name="Freeform 26"/>
              <p:cNvSpPr>
                <a:spLocks/>
              </p:cNvSpPr>
              <p:nvPr/>
            </p:nvSpPr>
            <p:spPr bwMode="auto">
              <a:xfrm>
                <a:off x="3411" y="11253"/>
                <a:ext cx="57" cy="340"/>
              </a:xfrm>
              <a:custGeom>
                <a:avLst/>
                <a:gdLst/>
                <a:ahLst/>
                <a:cxnLst>
                  <a:cxn ang="0">
                    <a:pos x="0" y="0"/>
                  </a:cxn>
                  <a:cxn ang="0">
                    <a:pos x="210" y="407"/>
                  </a:cxn>
                  <a:cxn ang="0">
                    <a:pos x="0" y="814"/>
                  </a:cxn>
                  <a:cxn ang="0">
                    <a:pos x="210" y="1221"/>
                  </a:cxn>
                  <a:cxn ang="0">
                    <a:pos x="0" y="1628"/>
                  </a:cxn>
                  <a:cxn ang="0">
                    <a:pos x="210" y="2035"/>
                  </a:cxn>
                </a:cxnLst>
                <a:rect l="0" t="0" r="r" b="b"/>
                <a:pathLst>
                  <a:path w="210" h="2035">
                    <a:moveTo>
                      <a:pt x="0" y="0"/>
                    </a:moveTo>
                    <a:cubicBezTo>
                      <a:pt x="105" y="135"/>
                      <a:pt x="210" y="271"/>
                      <a:pt x="210" y="407"/>
                    </a:cubicBezTo>
                    <a:cubicBezTo>
                      <a:pt x="210" y="543"/>
                      <a:pt x="0" y="678"/>
                      <a:pt x="0" y="814"/>
                    </a:cubicBezTo>
                    <a:cubicBezTo>
                      <a:pt x="0" y="950"/>
                      <a:pt x="210" y="1085"/>
                      <a:pt x="210" y="1221"/>
                    </a:cubicBezTo>
                    <a:cubicBezTo>
                      <a:pt x="210" y="1357"/>
                      <a:pt x="0" y="1492"/>
                      <a:pt x="0" y="1628"/>
                    </a:cubicBezTo>
                    <a:cubicBezTo>
                      <a:pt x="0" y="1764"/>
                      <a:pt x="105" y="1899"/>
                      <a:pt x="210" y="2035"/>
                    </a:cubicBezTo>
                  </a:path>
                </a:pathLst>
              </a:custGeom>
              <a:noFill/>
              <a:ln w="19050" cap="flat" cmpd="sng">
                <a:solidFill>
                  <a:srgbClr val="000000"/>
                </a:solidFill>
                <a:prstDash val="solid"/>
                <a:round/>
                <a:headEnd/>
                <a:tailEnd/>
              </a:ln>
              <a:effectLst/>
            </p:spPr>
            <p:txBody>
              <a:bodyPr/>
              <a:lstStyle/>
              <a:p>
                <a:pPr algn="l"/>
                <a:endParaRPr kumimoji="0" lang="zh-CN" altLang="en-US" sz="1800">
                  <a:solidFill>
                    <a:srgbClr val="000000"/>
                  </a:solidFill>
                  <a:latin typeface="Arial" charset="0"/>
                </a:endParaRPr>
              </a:p>
            </p:txBody>
          </p:sp>
          <p:sp>
            <p:nvSpPr>
              <p:cNvPr id="91" name="Oval 27"/>
              <p:cNvSpPr>
                <a:spLocks noChangeArrowheads="1"/>
              </p:cNvSpPr>
              <p:nvPr/>
            </p:nvSpPr>
            <p:spPr bwMode="auto">
              <a:xfrm>
                <a:off x="3276" y="11253"/>
                <a:ext cx="340" cy="340"/>
              </a:xfrm>
              <a:prstGeom prst="ellips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grpSp>
        <p:sp>
          <p:nvSpPr>
            <p:cNvPr id="26" name="Line 28"/>
            <p:cNvSpPr>
              <a:spLocks noChangeShapeType="1"/>
            </p:cNvSpPr>
            <p:nvPr/>
          </p:nvSpPr>
          <p:spPr bwMode="auto">
            <a:xfrm>
              <a:off x="2745" y="2315"/>
              <a:ext cx="0" cy="1628"/>
            </a:xfrm>
            <a:prstGeom prst="lin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grpSp>
          <p:nvGrpSpPr>
            <p:cNvPr id="27" name="Group 29"/>
            <p:cNvGrpSpPr>
              <a:grpSpLocks/>
            </p:cNvGrpSpPr>
            <p:nvPr/>
          </p:nvGrpSpPr>
          <p:grpSpPr bwMode="auto">
            <a:xfrm>
              <a:off x="3060" y="3943"/>
              <a:ext cx="340" cy="340"/>
              <a:chOff x="3276" y="11253"/>
              <a:chExt cx="340" cy="340"/>
            </a:xfrm>
          </p:grpSpPr>
          <p:sp>
            <p:nvSpPr>
              <p:cNvPr id="88" name="Freeform 30"/>
              <p:cNvSpPr>
                <a:spLocks/>
              </p:cNvSpPr>
              <p:nvPr/>
            </p:nvSpPr>
            <p:spPr bwMode="auto">
              <a:xfrm>
                <a:off x="3411" y="11253"/>
                <a:ext cx="57" cy="340"/>
              </a:xfrm>
              <a:custGeom>
                <a:avLst/>
                <a:gdLst/>
                <a:ahLst/>
                <a:cxnLst>
                  <a:cxn ang="0">
                    <a:pos x="0" y="0"/>
                  </a:cxn>
                  <a:cxn ang="0">
                    <a:pos x="210" y="407"/>
                  </a:cxn>
                  <a:cxn ang="0">
                    <a:pos x="0" y="814"/>
                  </a:cxn>
                  <a:cxn ang="0">
                    <a:pos x="210" y="1221"/>
                  </a:cxn>
                  <a:cxn ang="0">
                    <a:pos x="0" y="1628"/>
                  </a:cxn>
                  <a:cxn ang="0">
                    <a:pos x="210" y="2035"/>
                  </a:cxn>
                </a:cxnLst>
                <a:rect l="0" t="0" r="r" b="b"/>
                <a:pathLst>
                  <a:path w="210" h="2035">
                    <a:moveTo>
                      <a:pt x="0" y="0"/>
                    </a:moveTo>
                    <a:cubicBezTo>
                      <a:pt x="105" y="135"/>
                      <a:pt x="210" y="271"/>
                      <a:pt x="210" y="407"/>
                    </a:cubicBezTo>
                    <a:cubicBezTo>
                      <a:pt x="210" y="543"/>
                      <a:pt x="0" y="678"/>
                      <a:pt x="0" y="814"/>
                    </a:cubicBezTo>
                    <a:cubicBezTo>
                      <a:pt x="0" y="950"/>
                      <a:pt x="210" y="1085"/>
                      <a:pt x="210" y="1221"/>
                    </a:cubicBezTo>
                    <a:cubicBezTo>
                      <a:pt x="210" y="1357"/>
                      <a:pt x="0" y="1492"/>
                      <a:pt x="0" y="1628"/>
                    </a:cubicBezTo>
                    <a:cubicBezTo>
                      <a:pt x="0" y="1764"/>
                      <a:pt x="105" y="1899"/>
                      <a:pt x="210" y="2035"/>
                    </a:cubicBezTo>
                  </a:path>
                </a:pathLst>
              </a:custGeom>
              <a:noFill/>
              <a:ln w="19050" cap="flat" cmpd="sng">
                <a:solidFill>
                  <a:srgbClr val="000000"/>
                </a:solidFill>
                <a:prstDash val="solid"/>
                <a:round/>
                <a:headEnd/>
                <a:tailEnd/>
              </a:ln>
              <a:effectLst/>
            </p:spPr>
            <p:txBody>
              <a:bodyPr/>
              <a:lstStyle/>
              <a:p>
                <a:pPr algn="l"/>
                <a:endParaRPr kumimoji="0" lang="zh-CN" altLang="en-US" sz="1800">
                  <a:solidFill>
                    <a:srgbClr val="000000"/>
                  </a:solidFill>
                  <a:latin typeface="Arial" charset="0"/>
                </a:endParaRPr>
              </a:p>
            </p:txBody>
          </p:sp>
          <p:sp>
            <p:nvSpPr>
              <p:cNvPr id="89" name="Oval 31"/>
              <p:cNvSpPr>
                <a:spLocks noChangeArrowheads="1"/>
              </p:cNvSpPr>
              <p:nvPr/>
            </p:nvSpPr>
            <p:spPr bwMode="auto">
              <a:xfrm>
                <a:off x="3276" y="11253"/>
                <a:ext cx="340" cy="340"/>
              </a:xfrm>
              <a:prstGeom prst="ellips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grpSp>
        <p:sp>
          <p:nvSpPr>
            <p:cNvPr id="28" name="Line 32"/>
            <p:cNvSpPr>
              <a:spLocks noChangeShapeType="1"/>
            </p:cNvSpPr>
            <p:nvPr/>
          </p:nvSpPr>
          <p:spPr bwMode="auto">
            <a:xfrm>
              <a:off x="3234" y="2315"/>
              <a:ext cx="0" cy="1628"/>
            </a:xfrm>
            <a:prstGeom prst="lin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grpSp>
          <p:nvGrpSpPr>
            <p:cNvPr id="29" name="Group 33"/>
            <p:cNvGrpSpPr>
              <a:grpSpLocks/>
            </p:cNvGrpSpPr>
            <p:nvPr/>
          </p:nvGrpSpPr>
          <p:grpSpPr bwMode="auto">
            <a:xfrm>
              <a:off x="3585" y="3943"/>
              <a:ext cx="340" cy="340"/>
              <a:chOff x="3276" y="11253"/>
              <a:chExt cx="340" cy="340"/>
            </a:xfrm>
          </p:grpSpPr>
          <p:sp>
            <p:nvSpPr>
              <p:cNvPr id="86" name="Freeform 34"/>
              <p:cNvSpPr>
                <a:spLocks/>
              </p:cNvSpPr>
              <p:nvPr/>
            </p:nvSpPr>
            <p:spPr bwMode="auto">
              <a:xfrm>
                <a:off x="3411" y="11253"/>
                <a:ext cx="57" cy="340"/>
              </a:xfrm>
              <a:custGeom>
                <a:avLst/>
                <a:gdLst/>
                <a:ahLst/>
                <a:cxnLst>
                  <a:cxn ang="0">
                    <a:pos x="0" y="0"/>
                  </a:cxn>
                  <a:cxn ang="0">
                    <a:pos x="210" y="407"/>
                  </a:cxn>
                  <a:cxn ang="0">
                    <a:pos x="0" y="814"/>
                  </a:cxn>
                  <a:cxn ang="0">
                    <a:pos x="210" y="1221"/>
                  </a:cxn>
                  <a:cxn ang="0">
                    <a:pos x="0" y="1628"/>
                  </a:cxn>
                  <a:cxn ang="0">
                    <a:pos x="210" y="2035"/>
                  </a:cxn>
                </a:cxnLst>
                <a:rect l="0" t="0" r="r" b="b"/>
                <a:pathLst>
                  <a:path w="210" h="2035">
                    <a:moveTo>
                      <a:pt x="0" y="0"/>
                    </a:moveTo>
                    <a:cubicBezTo>
                      <a:pt x="105" y="135"/>
                      <a:pt x="210" y="271"/>
                      <a:pt x="210" y="407"/>
                    </a:cubicBezTo>
                    <a:cubicBezTo>
                      <a:pt x="210" y="543"/>
                      <a:pt x="0" y="678"/>
                      <a:pt x="0" y="814"/>
                    </a:cubicBezTo>
                    <a:cubicBezTo>
                      <a:pt x="0" y="950"/>
                      <a:pt x="210" y="1085"/>
                      <a:pt x="210" y="1221"/>
                    </a:cubicBezTo>
                    <a:cubicBezTo>
                      <a:pt x="210" y="1357"/>
                      <a:pt x="0" y="1492"/>
                      <a:pt x="0" y="1628"/>
                    </a:cubicBezTo>
                    <a:cubicBezTo>
                      <a:pt x="0" y="1764"/>
                      <a:pt x="105" y="1899"/>
                      <a:pt x="210" y="2035"/>
                    </a:cubicBezTo>
                  </a:path>
                </a:pathLst>
              </a:custGeom>
              <a:noFill/>
              <a:ln w="19050" cap="flat" cmpd="sng">
                <a:solidFill>
                  <a:srgbClr val="000000"/>
                </a:solidFill>
                <a:prstDash val="solid"/>
                <a:round/>
                <a:headEnd/>
                <a:tailEnd/>
              </a:ln>
              <a:effectLst/>
            </p:spPr>
            <p:txBody>
              <a:bodyPr/>
              <a:lstStyle/>
              <a:p>
                <a:pPr algn="l"/>
                <a:endParaRPr kumimoji="0" lang="zh-CN" altLang="en-US" sz="1800">
                  <a:solidFill>
                    <a:srgbClr val="000000"/>
                  </a:solidFill>
                  <a:latin typeface="Arial" charset="0"/>
                </a:endParaRPr>
              </a:p>
            </p:txBody>
          </p:sp>
          <p:sp>
            <p:nvSpPr>
              <p:cNvPr id="87" name="Oval 35"/>
              <p:cNvSpPr>
                <a:spLocks noChangeArrowheads="1"/>
              </p:cNvSpPr>
              <p:nvPr/>
            </p:nvSpPr>
            <p:spPr bwMode="auto">
              <a:xfrm>
                <a:off x="3276" y="11253"/>
                <a:ext cx="340" cy="340"/>
              </a:xfrm>
              <a:prstGeom prst="ellips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grpSp>
        <p:sp>
          <p:nvSpPr>
            <p:cNvPr id="30" name="Line 36"/>
            <p:cNvSpPr>
              <a:spLocks noChangeShapeType="1"/>
            </p:cNvSpPr>
            <p:nvPr/>
          </p:nvSpPr>
          <p:spPr bwMode="auto">
            <a:xfrm>
              <a:off x="3759" y="2315"/>
              <a:ext cx="0" cy="1628"/>
            </a:xfrm>
            <a:prstGeom prst="lin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grpSp>
          <p:nvGrpSpPr>
            <p:cNvPr id="31" name="Group 37"/>
            <p:cNvGrpSpPr>
              <a:grpSpLocks/>
            </p:cNvGrpSpPr>
            <p:nvPr/>
          </p:nvGrpSpPr>
          <p:grpSpPr bwMode="auto">
            <a:xfrm>
              <a:off x="3058" y="4757"/>
              <a:ext cx="361" cy="340"/>
              <a:chOff x="3381" y="12814"/>
              <a:chExt cx="361" cy="340"/>
            </a:xfrm>
          </p:grpSpPr>
          <p:sp>
            <p:nvSpPr>
              <p:cNvPr id="84" name="Text Box 38"/>
              <p:cNvSpPr txBox="1">
                <a:spLocks noChangeArrowheads="1"/>
              </p:cNvSpPr>
              <p:nvPr/>
            </p:nvSpPr>
            <p:spPr bwMode="auto">
              <a:xfrm>
                <a:off x="3402" y="12837"/>
                <a:ext cx="340" cy="283"/>
              </a:xfrm>
              <a:prstGeom prst="rect">
                <a:avLst/>
              </a:prstGeom>
              <a:solidFill>
                <a:srgbClr val="FFFFFF"/>
              </a:solidFill>
              <a:ln w="19050">
                <a:noFill/>
                <a:miter lim="800000"/>
                <a:headEnd/>
                <a:tailEnd/>
              </a:ln>
              <a:effectLst/>
            </p:spPr>
            <p:txBody>
              <a:bodyPr lIns="0" tIns="0" rIns="0" bIns="0"/>
              <a:lstStyle/>
              <a:p>
                <a:pPr eaLnBrk="0" hangingPunct="0"/>
                <a:r>
                  <a:rPr kumimoji="0" lang="en-US" altLang="zh-CN" sz="1400">
                    <a:solidFill>
                      <a:srgbClr val="6600FF"/>
                    </a:solidFill>
                    <a:latin typeface="宋体" charset="-122"/>
                  </a:rPr>
                  <a:t>P</a:t>
                </a:r>
              </a:p>
            </p:txBody>
          </p:sp>
          <p:sp>
            <p:nvSpPr>
              <p:cNvPr id="85" name="Oval 39"/>
              <p:cNvSpPr>
                <a:spLocks noChangeArrowheads="1"/>
              </p:cNvSpPr>
              <p:nvPr/>
            </p:nvSpPr>
            <p:spPr bwMode="auto">
              <a:xfrm>
                <a:off x="3381" y="12814"/>
                <a:ext cx="340" cy="340"/>
              </a:xfrm>
              <a:prstGeom prst="ellips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grpSp>
        <p:sp>
          <p:nvSpPr>
            <p:cNvPr id="32" name="Line 40"/>
            <p:cNvSpPr>
              <a:spLocks noChangeShapeType="1"/>
            </p:cNvSpPr>
            <p:nvPr/>
          </p:nvSpPr>
          <p:spPr bwMode="auto">
            <a:xfrm>
              <a:off x="3228" y="4316"/>
              <a:ext cx="0" cy="407"/>
            </a:xfrm>
            <a:prstGeom prst="lin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sp>
          <p:nvSpPr>
            <p:cNvPr id="33" name="Line 41"/>
            <p:cNvSpPr>
              <a:spLocks noChangeShapeType="1"/>
            </p:cNvSpPr>
            <p:nvPr/>
          </p:nvSpPr>
          <p:spPr bwMode="auto">
            <a:xfrm>
              <a:off x="2745" y="4350"/>
              <a:ext cx="492" cy="407"/>
            </a:xfrm>
            <a:prstGeom prst="lin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sp>
          <p:nvSpPr>
            <p:cNvPr id="34" name="Line 42"/>
            <p:cNvSpPr>
              <a:spLocks noChangeShapeType="1"/>
            </p:cNvSpPr>
            <p:nvPr/>
          </p:nvSpPr>
          <p:spPr bwMode="auto">
            <a:xfrm flipH="1">
              <a:off x="3206" y="4350"/>
              <a:ext cx="525" cy="407"/>
            </a:xfrm>
            <a:prstGeom prst="lin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sp>
          <p:nvSpPr>
            <p:cNvPr id="35" name="Text Box 43"/>
            <p:cNvSpPr txBox="1">
              <a:spLocks noChangeArrowheads="1"/>
            </p:cNvSpPr>
            <p:nvPr/>
          </p:nvSpPr>
          <p:spPr bwMode="auto">
            <a:xfrm>
              <a:off x="4215" y="3943"/>
              <a:ext cx="315" cy="1221"/>
            </a:xfrm>
            <a:prstGeom prst="rect">
              <a:avLst/>
            </a:prstGeom>
            <a:solidFill>
              <a:srgbClr val="FFFFFF"/>
            </a:solidFill>
            <a:ln w="19050">
              <a:noFill/>
              <a:miter lim="800000"/>
              <a:headEnd/>
              <a:tailEnd/>
            </a:ln>
            <a:effectLst/>
          </p:spPr>
          <p:txBody>
            <a:bodyPr lIns="0" tIns="0" rIns="0" bIns="0"/>
            <a:lstStyle/>
            <a:p>
              <a:pPr eaLnBrk="0" hangingPunct="0"/>
              <a:r>
                <a:rPr kumimoji="0" lang="zh-CN" altLang="en-US" sz="1400" b="1" dirty="0">
                  <a:solidFill>
                    <a:srgbClr val="6600FF"/>
                  </a:solidFill>
                  <a:latin typeface="宋体" charset="-122"/>
                </a:rPr>
                <a:t>内核空间</a:t>
              </a:r>
            </a:p>
          </p:txBody>
        </p:sp>
        <p:sp>
          <p:nvSpPr>
            <p:cNvPr id="36" name="Text Box 44"/>
            <p:cNvSpPr txBox="1">
              <a:spLocks noChangeArrowheads="1"/>
            </p:cNvSpPr>
            <p:nvPr/>
          </p:nvSpPr>
          <p:spPr bwMode="auto">
            <a:xfrm>
              <a:off x="2535" y="5340"/>
              <a:ext cx="1467" cy="326"/>
            </a:xfrm>
            <a:prstGeom prst="rect">
              <a:avLst/>
            </a:prstGeom>
            <a:solidFill>
              <a:srgbClr val="FFFFFF"/>
            </a:solidFill>
            <a:ln w="19050">
              <a:noFill/>
              <a:miter lim="800000"/>
              <a:headEnd/>
              <a:tailEnd/>
            </a:ln>
            <a:effectLst/>
          </p:spPr>
          <p:txBody>
            <a:bodyPr lIns="0" tIns="0" rIns="0" bIns="0"/>
            <a:lstStyle/>
            <a:p>
              <a:pPr eaLnBrk="0" hangingPunct="0"/>
              <a:r>
                <a:rPr kumimoji="0" lang="en-US" altLang="zh-CN" sz="1400" b="1" dirty="0">
                  <a:solidFill>
                    <a:srgbClr val="6600FF"/>
                  </a:solidFill>
                  <a:latin typeface="宋体" charset="-122"/>
                </a:rPr>
                <a:t>1</a:t>
              </a:r>
              <a:r>
                <a:rPr kumimoji="0" lang="zh-CN" altLang="en-US" sz="1400" b="1" dirty="0">
                  <a:solidFill>
                    <a:srgbClr val="6600FF"/>
                  </a:solidFill>
                  <a:latin typeface="宋体" charset="-122"/>
                </a:rPr>
                <a:t>）内核级线程</a:t>
              </a:r>
            </a:p>
          </p:txBody>
        </p:sp>
        <p:sp>
          <p:nvSpPr>
            <p:cNvPr id="37" name="Text Box 45"/>
            <p:cNvSpPr txBox="1">
              <a:spLocks noChangeArrowheads="1"/>
            </p:cNvSpPr>
            <p:nvPr/>
          </p:nvSpPr>
          <p:spPr bwMode="auto">
            <a:xfrm>
              <a:off x="10092" y="1908"/>
              <a:ext cx="315" cy="1221"/>
            </a:xfrm>
            <a:prstGeom prst="rect">
              <a:avLst/>
            </a:prstGeom>
            <a:solidFill>
              <a:srgbClr val="FFFFFF"/>
            </a:solidFill>
            <a:ln w="19050">
              <a:noFill/>
              <a:miter lim="800000"/>
              <a:headEnd/>
              <a:tailEnd/>
            </a:ln>
            <a:effectLst/>
          </p:spPr>
          <p:txBody>
            <a:bodyPr lIns="0" tIns="0" rIns="0" bIns="0"/>
            <a:lstStyle/>
            <a:p>
              <a:pPr eaLnBrk="0" hangingPunct="0"/>
              <a:r>
                <a:rPr kumimoji="0" lang="zh-CN" altLang="en-US" sz="1400" b="1" dirty="0">
                  <a:solidFill>
                    <a:srgbClr val="6600FF"/>
                  </a:solidFill>
                  <a:latin typeface="宋体" charset="-122"/>
                </a:rPr>
                <a:t>用户空间</a:t>
              </a:r>
            </a:p>
          </p:txBody>
        </p:sp>
        <p:sp>
          <p:nvSpPr>
            <p:cNvPr id="38" name="Text Box 46"/>
            <p:cNvSpPr txBox="1">
              <a:spLocks noChangeArrowheads="1"/>
            </p:cNvSpPr>
            <p:nvPr/>
          </p:nvSpPr>
          <p:spPr bwMode="auto">
            <a:xfrm>
              <a:off x="9042" y="3156"/>
              <a:ext cx="732" cy="312"/>
            </a:xfrm>
            <a:prstGeom prst="rect">
              <a:avLst/>
            </a:prstGeom>
            <a:solidFill>
              <a:srgbClr val="FFFFFF"/>
            </a:solidFill>
            <a:ln w="19050">
              <a:noFill/>
              <a:miter lim="800000"/>
              <a:headEnd/>
              <a:tailEnd/>
            </a:ln>
            <a:effectLst/>
          </p:spPr>
          <p:txBody>
            <a:bodyPr lIns="0" tIns="0" rIns="0" bIns="0"/>
            <a:lstStyle/>
            <a:p>
              <a:pPr eaLnBrk="0" hangingPunct="0"/>
              <a:r>
                <a:rPr kumimoji="0" lang="zh-CN" altLang="en-US" sz="1400" b="1" dirty="0">
                  <a:solidFill>
                    <a:srgbClr val="6600FF"/>
                  </a:solidFill>
                  <a:latin typeface="宋体" charset="-122"/>
                </a:rPr>
                <a:t>线程库</a:t>
              </a:r>
            </a:p>
          </p:txBody>
        </p:sp>
        <p:sp>
          <p:nvSpPr>
            <p:cNvPr id="39" name="Line 47"/>
            <p:cNvSpPr>
              <a:spLocks noChangeShapeType="1"/>
            </p:cNvSpPr>
            <p:nvPr/>
          </p:nvSpPr>
          <p:spPr bwMode="auto">
            <a:xfrm>
              <a:off x="7785" y="3536"/>
              <a:ext cx="2730" cy="0"/>
            </a:xfrm>
            <a:prstGeom prst="lin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sp>
          <p:nvSpPr>
            <p:cNvPr id="40" name="Freeform 48"/>
            <p:cNvSpPr>
              <a:spLocks/>
            </p:cNvSpPr>
            <p:nvPr/>
          </p:nvSpPr>
          <p:spPr bwMode="auto">
            <a:xfrm>
              <a:off x="8253" y="1908"/>
              <a:ext cx="57" cy="340"/>
            </a:xfrm>
            <a:custGeom>
              <a:avLst/>
              <a:gdLst/>
              <a:ahLst/>
              <a:cxnLst>
                <a:cxn ang="0">
                  <a:pos x="0" y="0"/>
                </a:cxn>
                <a:cxn ang="0">
                  <a:pos x="210" y="407"/>
                </a:cxn>
                <a:cxn ang="0">
                  <a:pos x="0" y="814"/>
                </a:cxn>
                <a:cxn ang="0">
                  <a:pos x="210" y="1221"/>
                </a:cxn>
                <a:cxn ang="0">
                  <a:pos x="0" y="1628"/>
                </a:cxn>
                <a:cxn ang="0">
                  <a:pos x="210" y="2035"/>
                </a:cxn>
              </a:cxnLst>
              <a:rect l="0" t="0" r="r" b="b"/>
              <a:pathLst>
                <a:path w="210" h="2035">
                  <a:moveTo>
                    <a:pt x="0" y="0"/>
                  </a:moveTo>
                  <a:cubicBezTo>
                    <a:pt x="105" y="135"/>
                    <a:pt x="210" y="271"/>
                    <a:pt x="210" y="407"/>
                  </a:cubicBezTo>
                  <a:cubicBezTo>
                    <a:pt x="210" y="543"/>
                    <a:pt x="0" y="678"/>
                    <a:pt x="0" y="814"/>
                  </a:cubicBezTo>
                  <a:cubicBezTo>
                    <a:pt x="0" y="950"/>
                    <a:pt x="210" y="1085"/>
                    <a:pt x="210" y="1221"/>
                  </a:cubicBezTo>
                  <a:cubicBezTo>
                    <a:pt x="210" y="1357"/>
                    <a:pt x="0" y="1492"/>
                    <a:pt x="0" y="1628"/>
                  </a:cubicBezTo>
                  <a:cubicBezTo>
                    <a:pt x="0" y="1764"/>
                    <a:pt x="105" y="1899"/>
                    <a:pt x="210" y="2035"/>
                  </a:cubicBezTo>
                </a:path>
              </a:pathLst>
            </a:custGeom>
            <a:noFill/>
            <a:ln w="19050" cap="flat" cmpd="sng">
              <a:solidFill>
                <a:srgbClr val="000000"/>
              </a:solidFill>
              <a:prstDash val="solid"/>
              <a:round/>
              <a:headEnd/>
              <a:tailEnd/>
            </a:ln>
            <a:effectLst/>
          </p:spPr>
          <p:txBody>
            <a:bodyPr/>
            <a:lstStyle/>
            <a:p>
              <a:pPr algn="l"/>
              <a:endParaRPr kumimoji="0" lang="zh-CN" altLang="en-US" sz="1800">
                <a:solidFill>
                  <a:srgbClr val="000000"/>
                </a:solidFill>
                <a:latin typeface="Arial" charset="0"/>
              </a:endParaRPr>
            </a:p>
          </p:txBody>
        </p:sp>
        <p:sp>
          <p:nvSpPr>
            <p:cNvPr id="41" name="Rectangle 49"/>
            <p:cNvSpPr>
              <a:spLocks noChangeArrowheads="1"/>
            </p:cNvSpPr>
            <p:nvPr/>
          </p:nvSpPr>
          <p:spPr bwMode="auto">
            <a:xfrm>
              <a:off x="8100" y="2722"/>
              <a:ext cx="1890" cy="814"/>
            </a:xfrm>
            <a:prstGeom prst="rect">
              <a:avLst/>
            </a:prstGeom>
            <a:noFill/>
            <a:ln w="19050">
              <a:solidFill>
                <a:srgbClr val="000000"/>
              </a:solidFill>
              <a:miter lim="800000"/>
              <a:headEnd/>
              <a:tailEnd/>
            </a:ln>
            <a:effectLst/>
          </p:spPr>
          <p:txBody>
            <a:bodyPr/>
            <a:lstStyle/>
            <a:p>
              <a:pPr algn="l"/>
              <a:endParaRPr kumimoji="0" lang="zh-CN" altLang="en-US" sz="1800">
                <a:solidFill>
                  <a:srgbClr val="000000"/>
                </a:solidFill>
                <a:latin typeface="Arial" charset="0"/>
              </a:endParaRPr>
            </a:p>
          </p:txBody>
        </p:sp>
        <p:sp>
          <p:nvSpPr>
            <p:cNvPr id="42" name="Freeform 50"/>
            <p:cNvSpPr>
              <a:spLocks/>
            </p:cNvSpPr>
            <p:nvPr/>
          </p:nvSpPr>
          <p:spPr bwMode="auto">
            <a:xfrm>
              <a:off x="8778" y="1908"/>
              <a:ext cx="57" cy="340"/>
            </a:xfrm>
            <a:custGeom>
              <a:avLst/>
              <a:gdLst/>
              <a:ahLst/>
              <a:cxnLst>
                <a:cxn ang="0">
                  <a:pos x="0" y="0"/>
                </a:cxn>
                <a:cxn ang="0">
                  <a:pos x="210" y="407"/>
                </a:cxn>
                <a:cxn ang="0">
                  <a:pos x="0" y="814"/>
                </a:cxn>
                <a:cxn ang="0">
                  <a:pos x="210" y="1221"/>
                </a:cxn>
                <a:cxn ang="0">
                  <a:pos x="0" y="1628"/>
                </a:cxn>
                <a:cxn ang="0">
                  <a:pos x="210" y="2035"/>
                </a:cxn>
              </a:cxnLst>
              <a:rect l="0" t="0" r="r" b="b"/>
              <a:pathLst>
                <a:path w="210" h="2035">
                  <a:moveTo>
                    <a:pt x="0" y="0"/>
                  </a:moveTo>
                  <a:cubicBezTo>
                    <a:pt x="105" y="135"/>
                    <a:pt x="210" y="271"/>
                    <a:pt x="210" y="407"/>
                  </a:cubicBezTo>
                  <a:cubicBezTo>
                    <a:pt x="210" y="543"/>
                    <a:pt x="0" y="678"/>
                    <a:pt x="0" y="814"/>
                  </a:cubicBezTo>
                  <a:cubicBezTo>
                    <a:pt x="0" y="950"/>
                    <a:pt x="210" y="1085"/>
                    <a:pt x="210" y="1221"/>
                  </a:cubicBezTo>
                  <a:cubicBezTo>
                    <a:pt x="210" y="1357"/>
                    <a:pt x="0" y="1492"/>
                    <a:pt x="0" y="1628"/>
                  </a:cubicBezTo>
                  <a:cubicBezTo>
                    <a:pt x="0" y="1764"/>
                    <a:pt x="105" y="1899"/>
                    <a:pt x="210" y="2035"/>
                  </a:cubicBezTo>
                </a:path>
              </a:pathLst>
            </a:custGeom>
            <a:noFill/>
            <a:ln w="19050" cap="flat" cmpd="sng">
              <a:solidFill>
                <a:srgbClr val="000000"/>
              </a:solidFill>
              <a:prstDash val="solid"/>
              <a:round/>
              <a:headEnd/>
              <a:tailEnd/>
            </a:ln>
            <a:effectLst/>
          </p:spPr>
          <p:txBody>
            <a:bodyPr/>
            <a:lstStyle/>
            <a:p>
              <a:pPr algn="l"/>
              <a:endParaRPr kumimoji="0" lang="zh-CN" altLang="en-US" sz="1800">
                <a:solidFill>
                  <a:srgbClr val="000000"/>
                </a:solidFill>
                <a:latin typeface="Arial" charset="0"/>
              </a:endParaRPr>
            </a:p>
          </p:txBody>
        </p:sp>
        <p:sp>
          <p:nvSpPr>
            <p:cNvPr id="43" name="Freeform 51"/>
            <p:cNvSpPr>
              <a:spLocks/>
            </p:cNvSpPr>
            <p:nvPr/>
          </p:nvSpPr>
          <p:spPr bwMode="auto">
            <a:xfrm>
              <a:off x="9303" y="1908"/>
              <a:ext cx="57" cy="340"/>
            </a:xfrm>
            <a:custGeom>
              <a:avLst/>
              <a:gdLst/>
              <a:ahLst/>
              <a:cxnLst>
                <a:cxn ang="0">
                  <a:pos x="0" y="0"/>
                </a:cxn>
                <a:cxn ang="0">
                  <a:pos x="210" y="407"/>
                </a:cxn>
                <a:cxn ang="0">
                  <a:pos x="0" y="814"/>
                </a:cxn>
                <a:cxn ang="0">
                  <a:pos x="210" y="1221"/>
                </a:cxn>
                <a:cxn ang="0">
                  <a:pos x="0" y="1628"/>
                </a:cxn>
                <a:cxn ang="0">
                  <a:pos x="210" y="2035"/>
                </a:cxn>
              </a:cxnLst>
              <a:rect l="0" t="0" r="r" b="b"/>
              <a:pathLst>
                <a:path w="210" h="2035">
                  <a:moveTo>
                    <a:pt x="0" y="0"/>
                  </a:moveTo>
                  <a:cubicBezTo>
                    <a:pt x="105" y="135"/>
                    <a:pt x="210" y="271"/>
                    <a:pt x="210" y="407"/>
                  </a:cubicBezTo>
                  <a:cubicBezTo>
                    <a:pt x="210" y="543"/>
                    <a:pt x="0" y="678"/>
                    <a:pt x="0" y="814"/>
                  </a:cubicBezTo>
                  <a:cubicBezTo>
                    <a:pt x="0" y="950"/>
                    <a:pt x="210" y="1085"/>
                    <a:pt x="210" y="1221"/>
                  </a:cubicBezTo>
                  <a:cubicBezTo>
                    <a:pt x="210" y="1357"/>
                    <a:pt x="0" y="1492"/>
                    <a:pt x="0" y="1628"/>
                  </a:cubicBezTo>
                  <a:cubicBezTo>
                    <a:pt x="0" y="1764"/>
                    <a:pt x="105" y="1899"/>
                    <a:pt x="210" y="2035"/>
                  </a:cubicBezTo>
                </a:path>
              </a:pathLst>
            </a:custGeom>
            <a:noFill/>
            <a:ln w="19050" cap="flat" cmpd="sng">
              <a:solidFill>
                <a:srgbClr val="000000"/>
              </a:solidFill>
              <a:prstDash val="solid"/>
              <a:round/>
              <a:headEnd/>
              <a:tailEnd/>
            </a:ln>
            <a:effectLst/>
          </p:spPr>
          <p:txBody>
            <a:bodyPr/>
            <a:lstStyle/>
            <a:p>
              <a:pPr algn="l"/>
              <a:endParaRPr kumimoji="0" lang="zh-CN" altLang="en-US" sz="1800">
                <a:solidFill>
                  <a:srgbClr val="000000"/>
                </a:solidFill>
                <a:latin typeface="Arial" charset="0"/>
              </a:endParaRPr>
            </a:p>
          </p:txBody>
        </p:sp>
        <p:sp>
          <p:nvSpPr>
            <p:cNvPr id="44" name="Line 52"/>
            <p:cNvSpPr>
              <a:spLocks noChangeShapeType="1"/>
            </p:cNvSpPr>
            <p:nvPr/>
          </p:nvSpPr>
          <p:spPr bwMode="auto">
            <a:xfrm>
              <a:off x="8310" y="2315"/>
              <a:ext cx="525" cy="1221"/>
            </a:xfrm>
            <a:prstGeom prst="lin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grpSp>
          <p:nvGrpSpPr>
            <p:cNvPr id="45" name="Group 53"/>
            <p:cNvGrpSpPr>
              <a:grpSpLocks/>
            </p:cNvGrpSpPr>
            <p:nvPr/>
          </p:nvGrpSpPr>
          <p:grpSpPr bwMode="auto">
            <a:xfrm>
              <a:off x="8711" y="4734"/>
              <a:ext cx="361" cy="340"/>
              <a:chOff x="3381" y="12814"/>
              <a:chExt cx="361" cy="340"/>
            </a:xfrm>
          </p:grpSpPr>
          <p:sp>
            <p:nvSpPr>
              <p:cNvPr id="82" name="Text Box 54"/>
              <p:cNvSpPr txBox="1">
                <a:spLocks noChangeArrowheads="1"/>
              </p:cNvSpPr>
              <p:nvPr/>
            </p:nvSpPr>
            <p:spPr bwMode="auto">
              <a:xfrm>
                <a:off x="3402" y="12837"/>
                <a:ext cx="340" cy="283"/>
              </a:xfrm>
              <a:prstGeom prst="rect">
                <a:avLst/>
              </a:prstGeom>
              <a:solidFill>
                <a:srgbClr val="FFFFFF"/>
              </a:solidFill>
              <a:ln w="19050">
                <a:noFill/>
                <a:miter lim="800000"/>
                <a:headEnd/>
                <a:tailEnd/>
              </a:ln>
              <a:effectLst/>
            </p:spPr>
            <p:txBody>
              <a:bodyPr lIns="0" tIns="0" rIns="0" bIns="0"/>
              <a:lstStyle/>
              <a:p>
                <a:pPr eaLnBrk="0" hangingPunct="0"/>
                <a:r>
                  <a:rPr kumimoji="0" lang="en-US" altLang="zh-CN" sz="1400">
                    <a:solidFill>
                      <a:srgbClr val="6600FF"/>
                    </a:solidFill>
                    <a:latin typeface="宋体" charset="-122"/>
                  </a:rPr>
                  <a:t>P</a:t>
                </a:r>
              </a:p>
            </p:txBody>
          </p:sp>
          <p:sp>
            <p:nvSpPr>
              <p:cNvPr id="83" name="Oval 55"/>
              <p:cNvSpPr>
                <a:spLocks noChangeArrowheads="1"/>
              </p:cNvSpPr>
              <p:nvPr/>
            </p:nvSpPr>
            <p:spPr bwMode="auto">
              <a:xfrm>
                <a:off x="3381" y="12814"/>
                <a:ext cx="340" cy="340"/>
              </a:xfrm>
              <a:prstGeom prst="ellips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grpSp>
        <p:sp>
          <p:nvSpPr>
            <p:cNvPr id="46" name="Line 56"/>
            <p:cNvSpPr>
              <a:spLocks noChangeShapeType="1"/>
            </p:cNvSpPr>
            <p:nvPr/>
          </p:nvSpPr>
          <p:spPr bwMode="auto">
            <a:xfrm>
              <a:off x="8835" y="2315"/>
              <a:ext cx="0" cy="1221"/>
            </a:xfrm>
            <a:prstGeom prst="lin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sp>
          <p:nvSpPr>
            <p:cNvPr id="47" name="Line 57"/>
            <p:cNvSpPr>
              <a:spLocks noChangeShapeType="1"/>
            </p:cNvSpPr>
            <p:nvPr/>
          </p:nvSpPr>
          <p:spPr bwMode="auto">
            <a:xfrm flipH="1">
              <a:off x="8835" y="2315"/>
              <a:ext cx="525" cy="1221"/>
            </a:xfrm>
            <a:prstGeom prst="lin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sp>
          <p:nvSpPr>
            <p:cNvPr id="48" name="Freeform 58"/>
            <p:cNvSpPr>
              <a:spLocks/>
            </p:cNvSpPr>
            <p:nvPr/>
          </p:nvSpPr>
          <p:spPr bwMode="auto">
            <a:xfrm>
              <a:off x="9784" y="1908"/>
              <a:ext cx="57" cy="340"/>
            </a:xfrm>
            <a:custGeom>
              <a:avLst/>
              <a:gdLst/>
              <a:ahLst/>
              <a:cxnLst>
                <a:cxn ang="0">
                  <a:pos x="0" y="0"/>
                </a:cxn>
                <a:cxn ang="0">
                  <a:pos x="210" y="407"/>
                </a:cxn>
                <a:cxn ang="0">
                  <a:pos x="0" y="814"/>
                </a:cxn>
                <a:cxn ang="0">
                  <a:pos x="210" y="1221"/>
                </a:cxn>
                <a:cxn ang="0">
                  <a:pos x="0" y="1628"/>
                </a:cxn>
                <a:cxn ang="0">
                  <a:pos x="210" y="2035"/>
                </a:cxn>
              </a:cxnLst>
              <a:rect l="0" t="0" r="r" b="b"/>
              <a:pathLst>
                <a:path w="210" h="2035">
                  <a:moveTo>
                    <a:pt x="0" y="0"/>
                  </a:moveTo>
                  <a:cubicBezTo>
                    <a:pt x="105" y="135"/>
                    <a:pt x="210" y="271"/>
                    <a:pt x="210" y="407"/>
                  </a:cubicBezTo>
                  <a:cubicBezTo>
                    <a:pt x="210" y="543"/>
                    <a:pt x="0" y="678"/>
                    <a:pt x="0" y="814"/>
                  </a:cubicBezTo>
                  <a:cubicBezTo>
                    <a:pt x="0" y="950"/>
                    <a:pt x="210" y="1085"/>
                    <a:pt x="210" y="1221"/>
                  </a:cubicBezTo>
                  <a:cubicBezTo>
                    <a:pt x="210" y="1357"/>
                    <a:pt x="0" y="1492"/>
                    <a:pt x="0" y="1628"/>
                  </a:cubicBezTo>
                  <a:cubicBezTo>
                    <a:pt x="0" y="1764"/>
                    <a:pt x="105" y="1899"/>
                    <a:pt x="210" y="2035"/>
                  </a:cubicBezTo>
                </a:path>
              </a:pathLst>
            </a:custGeom>
            <a:noFill/>
            <a:ln w="19050" cap="flat" cmpd="sng">
              <a:solidFill>
                <a:srgbClr val="000000"/>
              </a:solidFill>
              <a:prstDash val="solid"/>
              <a:round/>
              <a:headEnd/>
              <a:tailEnd/>
            </a:ln>
            <a:effectLst/>
          </p:spPr>
          <p:txBody>
            <a:bodyPr/>
            <a:lstStyle/>
            <a:p>
              <a:pPr algn="l"/>
              <a:endParaRPr kumimoji="0" lang="zh-CN" altLang="en-US" sz="1800">
                <a:solidFill>
                  <a:srgbClr val="000000"/>
                </a:solidFill>
                <a:latin typeface="Arial" charset="0"/>
              </a:endParaRPr>
            </a:p>
          </p:txBody>
        </p:sp>
        <p:grpSp>
          <p:nvGrpSpPr>
            <p:cNvPr id="49" name="Group 59"/>
            <p:cNvGrpSpPr>
              <a:grpSpLocks/>
            </p:cNvGrpSpPr>
            <p:nvPr/>
          </p:nvGrpSpPr>
          <p:grpSpPr bwMode="auto">
            <a:xfrm>
              <a:off x="9631" y="2315"/>
              <a:ext cx="340" cy="1968"/>
              <a:chOff x="5727" y="9558"/>
              <a:chExt cx="340" cy="1968"/>
            </a:xfrm>
          </p:grpSpPr>
          <p:grpSp>
            <p:nvGrpSpPr>
              <p:cNvPr id="78" name="Group 60"/>
              <p:cNvGrpSpPr>
                <a:grpSpLocks/>
              </p:cNvGrpSpPr>
              <p:nvPr/>
            </p:nvGrpSpPr>
            <p:grpSpPr bwMode="auto">
              <a:xfrm>
                <a:off x="5727" y="11186"/>
                <a:ext cx="340" cy="340"/>
                <a:chOff x="3276" y="11253"/>
                <a:chExt cx="340" cy="340"/>
              </a:xfrm>
            </p:grpSpPr>
            <p:sp>
              <p:nvSpPr>
                <p:cNvPr id="80" name="Freeform 61"/>
                <p:cNvSpPr>
                  <a:spLocks/>
                </p:cNvSpPr>
                <p:nvPr/>
              </p:nvSpPr>
              <p:spPr bwMode="auto">
                <a:xfrm>
                  <a:off x="3411" y="11253"/>
                  <a:ext cx="57" cy="340"/>
                </a:xfrm>
                <a:custGeom>
                  <a:avLst/>
                  <a:gdLst/>
                  <a:ahLst/>
                  <a:cxnLst>
                    <a:cxn ang="0">
                      <a:pos x="0" y="0"/>
                    </a:cxn>
                    <a:cxn ang="0">
                      <a:pos x="210" y="407"/>
                    </a:cxn>
                    <a:cxn ang="0">
                      <a:pos x="0" y="814"/>
                    </a:cxn>
                    <a:cxn ang="0">
                      <a:pos x="210" y="1221"/>
                    </a:cxn>
                    <a:cxn ang="0">
                      <a:pos x="0" y="1628"/>
                    </a:cxn>
                    <a:cxn ang="0">
                      <a:pos x="210" y="2035"/>
                    </a:cxn>
                  </a:cxnLst>
                  <a:rect l="0" t="0" r="r" b="b"/>
                  <a:pathLst>
                    <a:path w="210" h="2035">
                      <a:moveTo>
                        <a:pt x="0" y="0"/>
                      </a:moveTo>
                      <a:cubicBezTo>
                        <a:pt x="105" y="135"/>
                        <a:pt x="210" y="271"/>
                        <a:pt x="210" y="407"/>
                      </a:cubicBezTo>
                      <a:cubicBezTo>
                        <a:pt x="210" y="543"/>
                        <a:pt x="0" y="678"/>
                        <a:pt x="0" y="814"/>
                      </a:cubicBezTo>
                      <a:cubicBezTo>
                        <a:pt x="0" y="950"/>
                        <a:pt x="210" y="1085"/>
                        <a:pt x="210" y="1221"/>
                      </a:cubicBezTo>
                      <a:cubicBezTo>
                        <a:pt x="210" y="1357"/>
                        <a:pt x="0" y="1492"/>
                        <a:pt x="0" y="1628"/>
                      </a:cubicBezTo>
                      <a:cubicBezTo>
                        <a:pt x="0" y="1764"/>
                        <a:pt x="105" y="1899"/>
                        <a:pt x="210" y="2035"/>
                      </a:cubicBezTo>
                    </a:path>
                  </a:pathLst>
                </a:custGeom>
                <a:noFill/>
                <a:ln w="19050" cap="flat" cmpd="sng">
                  <a:solidFill>
                    <a:srgbClr val="000000"/>
                  </a:solidFill>
                  <a:prstDash val="solid"/>
                  <a:round/>
                  <a:headEnd/>
                  <a:tailEnd/>
                </a:ln>
                <a:effectLst/>
              </p:spPr>
              <p:txBody>
                <a:bodyPr/>
                <a:lstStyle/>
                <a:p>
                  <a:pPr algn="l"/>
                  <a:endParaRPr kumimoji="0" lang="zh-CN" altLang="en-US" sz="1800">
                    <a:solidFill>
                      <a:srgbClr val="000000"/>
                    </a:solidFill>
                    <a:latin typeface="Arial" charset="0"/>
                  </a:endParaRPr>
                </a:p>
              </p:txBody>
            </p:sp>
            <p:sp>
              <p:nvSpPr>
                <p:cNvPr id="81" name="Oval 62"/>
                <p:cNvSpPr>
                  <a:spLocks noChangeArrowheads="1"/>
                </p:cNvSpPr>
                <p:nvPr/>
              </p:nvSpPr>
              <p:spPr bwMode="auto">
                <a:xfrm>
                  <a:off x="3276" y="11253"/>
                  <a:ext cx="340" cy="340"/>
                </a:xfrm>
                <a:prstGeom prst="ellips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grpSp>
          <p:sp>
            <p:nvSpPr>
              <p:cNvPr id="79" name="Line 63"/>
              <p:cNvSpPr>
                <a:spLocks noChangeShapeType="1"/>
              </p:cNvSpPr>
              <p:nvPr/>
            </p:nvSpPr>
            <p:spPr bwMode="auto">
              <a:xfrm>
                <a:off x="5901" y="9558"/>
                <a:ext cx="0" cy="1628"/>
              </a:xfrm>
              <a:prstGeom prst="lin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grpSp>
        <p:grpSp>
          <p:nvGrpSpPr>
            <p:cNvPr id="50" name="Group 64"/>
            <p:cNvGrpSpPr>
              <a:grpSpLocks/>
            </p:cNvGrpSpPr>
            <p:nvPr/>
          </p:nvGrpSpPr>
          <p:grpSpPr bwMode="auto">
            <a:xfrm>
              <a:off x="9629" y="4757"/>
              <a:ext cx="361" cy="340"/>
              <a:chOff x="3381" y="12814"/>
              <a:chExt cx="361" cy="340"/>
            </a:xfrm>
          </p:grpSpPr>
          <p:sp>
            <p:nvSpPr>
              <p:cNvPr id="76" name="Text Box 65"/>
              <p:cNvSpPr txBox="1">
                <a:spLocks noChangeArrowheads="1"/>
              </p:cNvSpPr>
              <p:nvPr/>
            </p:nvSpPr>
            <p:spPr bwMode="auto">
              <a:xfrm>
                <a:off x="3402" y="12837"/>
                <a:ext cx="340" cy="283"/>
              </a:xfrm>
              <a:prstGeom prst="rect">
                <a:avLst/>
              </a:prstGeom>
              <a:solidFill>
                <a:srgbClr val="FFFFFF"/>
              </a:solidFill>
              <a:ln w="19050">
                <a:noFill/>
                <a:miter lim="800000"/>
                <a:headEnd/>
                <a:tailEnd/>
              </a:ln>
              <a:effectLst/>
            </p:spPr>
            <p:txBody>
              <a:bodyPr lIns="0" tIns="0" rIns="0" bIns="0"/>
              <a:lstStyle/>
              <a:p>
                <a:pPr eaLnBrk="0" hangingPunct="0"/>
                <a:r>
                  <a:rPr kumimoji="0" lang="en-US" altLang="zh-CN" sz="1400">
                    <a:solidFill>
                      <a:srgbClr val="6600FF"/>
                    </a:solidFill>
                    <a:latin typeface="宋体" charset="-122"/>
                  </a:rPr>
                  <a:t>P</a:t>
                </a:r>
              </a:p>
            </p:txBody>
          </p:sp>
          <p:sp>
            <p:nvSpPr>
              <p:cNvPr id="77" name="Oval 66"/>
              <p:cNvSpPr>
                <a:spLocks noChangeArrowheads="1"/>
              </p:cNvSpPr>
              <p:nvPr/>
            </p:nvSpPr>
            <p:spPr bwMode="auto">
              <a:xfrm>
                <a:off x="3381" y="12814"/>
                <a:ext cx="340" cy="340"/>
              </a:xfrm>
              <a:prstGeom prst="ellips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grpSp>
        <p:sp>
          <p:nvSpPr>
            <p:cNvPr id="51" name="Line 67"/>
            <p:cNvSpPr>
              <a:spLocks noChangeShapeType="1"/>
            </p:cNvSpPr>
            <p:nvPr/>
          </p:nvSpPr>
          <p:spPr bwMode="auto">
            <a:xfrm>
              <a:off x="9799" y="4316"/>
              <a:ext cx="0" cy="407"/>
            </a:xfrm>
            <a:prstGeom prst="lin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sp>
          <p:nvSpPr>
            <p:cNvPr id="52" name="Line 68"/>
            <p:cNvSpPr>
              <a:spLocks noChangeShapeType="1"/>
            </p:cNvSpPr>
            <p:nvPr/>
          </p:nvSpPr>
          <p:spPr bwMode="auto">
            <a:xfrm flipH="1">
              <a:off x="8520" y="3536"/>
              <a:ext cx="315" cy="407"/>
            </a:xfrm>
            <a:prstGeom prst="lin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sp>
          <p:nvSpPr>
            <p:cNvPr id="53" name="Line 69"/>
            <p:cNvSpPr>
              <a:spLocks noChangeShapeType="1"/>
            </p:cNvSpPr>
            <p:nvPr/>
          </p:nvSpPr>
          <p:spPr bwMode="auto">
            <a:xfrm>
              <a:off x="8835" y="3536"/>
              <a:ext cx="315" cy="407"/>
            </a:xfrm>
            <a:prstGeom prst="lin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grpSp>
          <p:nvGrpSpPr>
            <p:cNvPr id="54" name="Group 70"/>
            <p:cNvGrpSpPr>
              <a:grpSpLocks/>
            </p:cNvGrpSpPr>
            <p:nvPr/>
          </p:nvGrpSpPr>
          <p:grpSpPr bwMode="auto">
            <a:xfrm>
              <a:off x="8390" y="3943"/>
              <a:ext cx="340" cy="340"/>
              <a:chOff x="3276" y="11253"/>
              <a:chExt cx="340" cy="340"/>
            </a:xfrm>
          </p:grpSpPr>
          <p:sp>
            <p:nvSpPr>
              <p:cNvPr id="74" name="Freeform 71"/>
              <p:cNvSpPr>
                <a:spLocks/>
              </p:cNvSpPr>
              <p:nvPr/>
            </p:nvSpPr>
            <p:spPr bwMode="auto">
              <a:xfrm>
                <a:off x="3411" y="11253"/>
                <a:ext cx="57" cy="340"/>
              </a:xfrm>
              <a:custGeom>
                <a:avLst/>
                <a:gdLst/>
                <a:ahLst/>
                <a:cxnLst>
                  <a:cxn ang="0">
                    <a:pos x="0" y="0"/>
                  </a:cxn>
                  <a:cxn ang="0">
                    <a:pos x="210" y="407"/>
                  </a:cxn>
                  <a:cxn ang="0">
                    <a:pos x="0" y="814"/>
                  </a:cxn>
                  <a:cxn ang="0">
                    <a:pos x="210" y="1221"/>
                  </a:cxn>
                  <a:cxn ang="0">
                    <a:pos x="0" y="1628"/>
                  </a:cxn>
                  <a:cxn ang="0">
                    <a:pos x="210" y="2035"/>
                  </a:cxn>
                </a:cxnLst>
                <a:rect l="0" t="0" r="r" b="b"/>
                <a:pathLst>
                  <a:path w="210" h="2035">
                    <a:moveTo>
                      <a:pt x="0" y="0"/>
                    </a:moveTo>
                    <a:cubicBezTo>
                      <a:pt x="105" y="135"/>
                      <a:pt x="210" y="271"/>
                      <a:pt x="210" y="407"/>
                    </a:cubicBezTo>
                    <a:cubicBezTo>
                      <a:pt x="210" y="543"/>
                      <a:pt x="0" y="678"/>
                      <a:pt x="0" y="814"/>
                    </a:cubicBezTo>
                    <a:cubicBezTo>
                      <a:pt x="0" y="950"/>
                      <a:pt x="210" y="1085"/>
                      <a:pt x="210" y="1221"/>
                    </a:cubicBezTo>
                    <a:cubicBezTo>
                      <a:pt x="210" y="1357"/>
                      <a:pt x="0" y="1492"/>
                      <a:pt x="0" y="1628"/>
                    </a:cubicBezTo>
                    <a:cubicBezTo>
                      <a:pt x="0" y="1764"/>
                      <a:pt x="105" y="1899"/>
                      <a:pt x="210" y="2035"/>
                    </a:cubicBezTo>
                  </a:path>
                </a:pathLst>
              </a:custGeom>
              <a:noFill/>
              <a:ln w="19050" cap="flat" cmpd="sng">
                <a:solidFill>
                  <a:srgbClr val="000000"/>
                </a:solidFill>
                <a:prstDash val="solid"/>
                <a:round/>
                <a:headEnd/>
                <a:tailEnd/>
              </a:ln>
              <a:effectLst/>
            </p:spPr>
            <p:txBody>
              <a:bodyPr/>
              <a:lstStyle/>
              <a:p>
                <a:pPr algn="l"/>
                <a:endParaRPr kumimoji="0" lang="zh-CN" altLang="en-US" sz="1800">
                  <a:solidFill>
                    <a:srgbClr val="000000"/>
                  </a:solidFill>
                  <a:latin typeface="Arial" charset="0"/>
                </a:endParaRPr>
              </a:p>
            </p:txBody>
          </p:sp>
          <p:sp>
            <p:nvSpPr>
              <p:cNvPr id="75" name="Oval 72"/>
              <p:cNvSpPr>
                <a:spLocks noChangeArrowheads="1"/>
              </p:cNvSpPr>
              <p:nvPr/>
            </p:nvSpPr>
            <p:spPr bwMode="auto">
              <a:xfrm>
                <a:off x="3276" y="11253"/>
                <a:ext cx="340" cy="340"/>
              </a:xfrm>
              <a:prstGeom prst="ellips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grpSp>
        <p:grpSp>
          <p:nvGrpSpPr>
            <p:cNvPr id="55" name="Group 73"/>
            <p:cNvGrpSpPr>
              <a:grpSpLocks/>
            </p:cNvGrpSpPr>
            <p:nvPr/>
          </p:nvGrpSpPr>
          <p:grpSpPr bwMode="auto">
            <a:xfrm>
              <a:off x="9020" y="3943"/>
              <a:ext cx="340" cy="340"/>
              <a:chOff x="3276" y="11253"/>
              <a:chExt cx="340" cy="340"/>
            </a:xfrm>
          </p:grpSpPr>
          <p:sp>
            <p:nvSpPr>
              <p:cNvPr id="72" name="Freeform 74"/>
              <p:cNvSpPr>
                <a:spLocks/>
              </p:cNvSpPr>
              <p:nvPr/>
            </p:nvSpPr>
            <p:spPr bwMode="auto">
              <a:xfrm>
                <a:off x="3411" y="11253"/>
                <a:ext cx="57" cy="340"/>
              </a:xfrm>
              <a:custGeom>
                <a:avLst/>
                <a:gdLst/>
                <a:ahLst/>
                <a:cxnLst>
                  <a:cxn ang="0">
                    <a:pos x="0" y="0"/>
                  </a:cxn>
                  <a:cxn ang="0">
                    <a:pos x="210" y="407"/>
                  </a:cxn>
                  <a:cxn ang="0">
                    <a:pos x="0" y="814"/>
                  </a:cxn>
                  <a:cxn ang="0">
                    <a:pos x="210" y="1221"/>
                  </a:cxn>
                  <a:cxn ang="0">
                    <a:pos x="0" y="1628"/>
                  </a:cxn>
                  <a:cxn ang="0">
                    <a:pos x="210" y="2035"/>
                  </a:cxn>
                </a:cxnLst>
                <a:rect l="0" t="0" r="r" b="b"/>
                <a:pathLst>
                  <a:path w="210" h="2035">
                    <a:moveTo>
                      <a:pt x="0" y="0"/>
                    </a:moveTo>
                    <a:cubicBezTo>
                      <a:pt x="105" y="135"/>
                      <a:pt x="210" y="271"/>
                      <a:pt x="210" y="407"/>
                    </a:cubicBezTo>
                    <a:cubicBezTo>
                      <a:pt x="210" y="543"/>
                      <a:pt x="0" y="678"/>
                      <a:pt x="0" y="814"/>
                    </a:cubicBezTo>
                    <a:cubicBezTo>
                      <a:pt x="0" y="950"/>
                      <a:pt x="210" y="1085"/>
                      <a:pt x="210" y="1221"/>
                    </a:cubicBezTo>
                    <a:cubicBezTo>
                      <a:pt x="210" y="1357"/>
                      <a:pt x="0" y="1492"/>
                      <a:pt x="0" y="1628"/>
                    </a:cubicBezTo>
                    <a:cubicBezTo>
                      <a:pt x="0" y="1764"/>
                      <a:pt x="105" y="1899"/>
                      <a:pt x="210" y="2035"/>
                    </a:cubicBezTo>
                  </a:path>
                </a:pathLst>
              </a:custGeom>
              <a:noFill/>
              <a:ln w="19050" cap="flat" cmpd="sng">
                <a:solidFill>
                  <a:srgbClr val="000000"/>
                </a:solidFill>
                <a:prstDash val="solid"/>
                <a:round/>
                <a:headEnd/>
                <a:tailEnd/>
              </a:ln>
              <a:effectLst/>
            </p:spPr>
            <p:txBody>
              <a:bodyPr/>
              <a:lstStyle/>
              <a:p>
                <a:pPr algn="l"/>
                <a:endParaRPr kumimoji="0" lang="zh-CN" altLang="en-US" sz="1800">
                  <a:solidFill>
                    <a:srgbClr val="000000"/>
                  </a:solidFill>
                  <a:latin typeface="Arial" charset="0"/>
                </a:endParaRPr>
              </a:p>
            </p:txBody>
          </p:sp>
          <p:sp>
            <p:nvSpPr>
              <p:cNvPr id="73" name="Oval 75"/>
              <p:cNvSpPr>
                <a:spLocks noChangeArrowheads="1"/>
              </p:cNvSpPr>
              <p:nvPr/>
            </p:nvSpPr>
            <p:spPr bwMode="auto">
              <a:xfrm>
                <a:off x="3276" y="11253"/>
                <a:ext cx="340" cy="340"/>
              </a:xfrm>
              <a:prstGeom prst="ellips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grpSp>
        <p:sp>
          <p:nvSpPr>
            <p:cNvPr id="56" name="Line 76"/>
            <p:cNvSpPr>
              <a:spLocks noChangeShapeType="1"/>
            </p:cNvSpPr>
            <p:nvPr/>
          </p:nvSpPr>
          <p:spPr bwMode="auto">
            <a:xfrm>
              <a:off x="8598" y="4350"/>
              <a:ext cx="210" cy="407"/>
            </a:xfrm>
            <a:prstGeom prst="lin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sp>
          <p:nvSpPr>
            <p:cNvPr id="57" name="Line 77"/>
            <p:cNvSpPr>
              <a:spLocks noChangeShapeType="1"/>
            </p:cNvSpPr>
            <p:nvPr/>
          </p:nvSpPr>
          <p:spPr bwMode="auto">
            <a:xfrm flipH="1">
              <a:off x="8940" y="4350"/>
              <a:ext cx="210" cy="407"/>
            </a:xfrm>
            <a:prstGeom prst="lin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sp>
          <p:nvSpPr>
            <p:cNvPr id="58" name="Text Box 78"/>
            <p:cNvSpPr txBox="1">
              <a:spLocks noChangeArrowheads="1"/>
            </p:cNvSpPr>
            <p:nvPr/>
          </p:nvSpPr>
          <p:spPr bwMode="auto">
            <a:xfrm>
              <a:off x="10095" y="3943"/>
              <a:ext cx="315" cy="1221"/>
            </a:xfrm>
            <a:prstGeom prst="rect">
              <a:avLst/>
            </a:prstGeom>
            <a:solidFill>
              <a:srgbClr val="FFFFFF"/>
            </a:solidFill>
            <a:ln w="19050">
              <a:noFill/>
              <a:miter lim="800000"/>
              <a:headEnd/>
              <a:tailEnd/>
            </a:ln>
            <a:effectLst/>
          </p:spPr>
          <p:txBody>
            <a:bodyPr lIns="0" tIns="0" rIns="0" bIns="0"/>
            <a:lstStyle/>
            <a:p>
              <a:pPr eaLnBrk="0" hangingPunct="0"/>
              <a:r>
                <a:rPr kumimoji="0" lang="zh-CN" altLang="en-US" sz="1400" b="1" dirty="0">
                  <a:solidFill>
                    <a:srgbClr val="6600FF"/>
                  </a:solidFill>
                  <a:latin typeface="宋体" charset="-122"/>
                </a:rPr>
                <a:t>内核空间</a:t>
              </a:r>
            </a:p>
          </p:txBody>
        </p:sp>
        <p:sp>
          <p:nvSpPr>
            <p:cNvPr id="59" name="Text Box 79"/>
            <p:cNvSpPr txBox="1">
              <a:spLocks noChangeArrowheads="1"/>
            </p:cNvSpPr>
            <p:nvPr/>
          </p:nvSpPr>
          <p:spPr bwMode="auto">
            <a:xfrm>
              <a:off x="8415" y="5340"/>
              <a:ext cx="1467" cy="326"/>
            </a:xfrm>
            <a:prstGeom prst="rect">
              <a:avLst/>
            </a:prstGeom>
            <a:solidFill>
              <a:srgbClr val="FFFFFF"/>
            </a:solidFill>
            <a:ln w="19050">
              <a:noFill/>
              <a:miter lim="800000"/>
              <a:headEnd/>
              <a:tailEnd/>
            </a:ln>
            <a:effectLst/>
          </p:spPr>
          <p:txBody>
            <a:bodyPr lIns="0" tIns="0" rIns="0" bIns="0"/>
            <a:lstStyle/>
            <a:p>
              <a:pPr eaLnBrk="0" hangingPunct="0"/>
              <a:r>
                <a:rPr kumimoji="0" lang="en-US" altLang="zh-CN" sz="1400" b="1" dirty="0">
                  <a:solidFill>
                    <a:srgbClr val="6600FF"/>
                  </a:solidFill>
                  <a:latin typeface="宋体" charset="-122"/>
                </a:rPr>
                <a:t>3</a:t>
              </a:r>
              <a:r>
                <a:rPr kumimoji="0" lang="zh-CN" altLang="en-US" sz="1400" b="1" dirty="0">
                  <a:solidFill>
                    <a:srgbClr val="6600FF"/>
                  </a:solidFill>
                  <a:latin typeface="宋体" charset="-122"/>
                </a:rPr>
                <a:t>）混合式线程</a:t>
              </a:r>
            </a:p>
          </p:txBody>
        </p:sp>
        <p:grpSp>
          <p:nvGrpSpPr>
            <p:cNvPr id="60" name="Group 80"/>
            <p:cNvGrpSpPr>
              <a:grpSpLocks/>
            </p:cNvGrpSpPr>
            <p:nvPr/>
          </p:nvGrpSpPr>
          <p:grpSpPr bwMode="auto">
            <a:xfrm>
              <a:off x="2571" y="5808"/>
              <a:ext cx="7311" cy="522"/>
              <a:chOff x="2856" y="13945"/>
              <a:chExt cx="7140" cy="522"/>
            </a:xfrm>
          </p:grpSpPr>
          <p:sp>
            <p:nvSpPr>
              <p:cNvPr id="61" name="Rectangle 81"/>
              <p:cNvSpPr>
                <a:spLocks noChangeArrowheads="1"/>
              </p:cNvSpPr>
              <p:nvPr/>
            </p:nvSpPr>
            <p:spPr bwMode="auto">
              <a:xfrm>
                <a:off x="2856" y="13945"/>
                <a:ext cx="7140" cy="522"/>
              </a:xfrm>
              <a:prstGeom prst="rect">
                <a:avLst/>
              </a:prstGeom>
              <a:solidFill>
                <a:srgbClr val="FFFFFF"/>
              </a:solidFill>
              <a:ln w="19050">
                <a:solidFill>
                  <a:srgbClr val="000000"/>
                </a:solidFill>
                <a:miter lim="800000"/>
                <a:headEnd/>
                <a:tailEnd/>
              </a:ln>
              <a:effectLst/>
            </p:spPr>
            <p:txBody>
              <a:bodyPr/>
              <a:lstStyle/>
              <a:p>
                <a:pPr algn="l"/>
                <a:endParaRPr kumimoji="0" lang="zh-CN" altLang="en-US" sz="1800">
                  <a:solidFill>
                    <a:srgbClr val="000000"/>
                  </a:solidFill>
                  <a:latin typeface="Arial" charset="0"/>
                </a:endParaRPr>
              </a:p>
            </p:txBody>
          </p:sp>
          <p:sp>
            <p:nvSpPr>
              <p:cNvPr id="62" name="Freeform 82"/>
              <p:cNvSpPr>
                <a:spLocks/>
              </p:cNvSpPr>
              <p:nvPr/>
            </p:nvSpPr>
            <p:spPr bwMode="auto">
              <a:xfrm>
                <a:off x="3276" y="14010"/>
                <a:ext cx="57" cy="340"/>
              </a:xfrm>
              <a:custGeom>
                <a:avLst/>
                <a:gdLst/>
                <a:ahLst/>
                <a:cxnLst>
                  <a:cxn ang="0">
                    <a:pos x="0" y="0"/>
                  </a:cxn>
                  <a:cxn ang="0">
                    <a:pos x="210" y="407"/>
                  </a:cxn>
                  <a:cxn ang="0">
                    <a:pos x="0" y="814"/>
                  </a:cxn>
                  <a:cxn ang="0">
                    <a:pos x="210" y="1221"/>
                  </a:cxn>
                  <a:cxn ang="0">
                    <a:pos x="0" y="1628"/>
                  </a:cxn>
                  <a:cxn ang="0">
                    <a:pos x="210" y="2035"/>
                  </a:cxn>
                </a:cxnLst>
                <a:rect l="0" t="0" r="r" b="b"/>
                <a:pathLst>
                  <a:path w="210" h="2035">
                    <a:moveTo>
                      <a:pt x="0" y="0"/>
                    </a:moveTo>
                    <a:cubicBezTo>
                      <a:pt x="105" y="135"/>
                      <a:pt x="210" y="271"/>
                      <a:pt x="210" y="407"/>
                    </a:cubicBezTo>
                    <a:cubicBezTo>
                      <a:pt x="210" y="543"/>
                      <a:pt x="0" y="678"/>
                      <a:pt x="0" y="814"/>
                    </a:cubicBezTo>
                    <a:cubicBezTo>
                      <a:pt x="0" y="950"/>
                      <a:pt x="210" y="1085"/>
                      <a:pt x="210" y="1221"/>
                    </a:cubicBezTo>
                    <a:cubicBezTo>
                      <a:pt x="210" y="1357"/>
                      <a:pt x="0" y="1492"/>
                      <a:pt x="0" y="1628"/>
                    </a:cubicBezTo>
                    <a:cubicBezTo>
                      <a:pt x="0" y="1764"/>
                      <a:pt x="105" y="1899"/>
                      <a:pt x="210" y="2035"/>
                    </a:cubicBezTo>
                  </a:path>
                </a:pathLst>
              </a:custGeom>
              <a:noFill/>
              <a:ln w="19050" cap="flat" cmpd="sng">
                <a:solidFill>
                  <a:srgbClr val="000000"/>
                </a:solidFill>
                <a:prstDash val="solid"/>
                <a:round/>
                <a:headEnd/>
                <a:tailEnd/>
              </a:ln>
              <a:effectLst/>
            </p:spPr>
            <p:txBody>
              <a:bodyPr/>
              <a:lstStyle/>
              <a:p>
                <a:pPr algn="l"/>
                <a:endParaRPr kumimoji="0" lang="zh-CN" altLang="en-US" sz="1800">
                  <a:solidFill>
                    <a:srgbClr val="000000"/>
                  </a:solidFill>
                  <a:latin typeface="Arial" charset="0"/>
                </a:endParaRPr>
              </a:p>
            </p:txBody>
          </p:sp>
          <p:grpSp>
            <p:nvGrpSpPr>
              <p:cNvPr id="63" name="Group 83"/>
              <p:cNvGrpSpPr>
                <a:grpSpLocks/>
              </p:cNvGrpSpPr>
              <p:nvPr/>
            </p:nvGrpSpPr>
            <p:grpSpPr bwMode="auto">
              <a:xfrm>
                <a:off x="5481" y="14010"/>
                <a:ext cx="340" cy="365"/>
                <a:chOff x="5481" y="14010"/>
                <a:chExt cx="340" cy="365"/>
              </a:xfrm>
            </p:grpSpPr>
            <p:sp>
              <p:nvSpPr>
                <p:cNvPr id="70" name="Freeform 84"/>
                <p:cNvSpPr>
                  <a:spLocks/>
                </p:cNvSpPr>
                <p:nvPr/>
              </p:nvSpPr>
              <p:spPr bwMode="auto">
                <a:xfrm>
                  <a:off x="5616" y="14010"/>
                  <a:ext cx="57" cy="340"/>
                </a:xfrm>
                <a:custGeom>
                  <a:avLst/>
                  <a:gdLst/>
                  <a:ahLst/>
                  <a:cxnLst>
                    <a:cxn ang="0">
                      <a:pos x="0" y="0"/>
                    </a:cxn>
                    <a:cxn ang="0">
                      <a:pos x="210" y="407"/>
                    </a:cxn>
                    <a:cxn ang="0">
                      <a:pos x="0" y="814"/>
                    </a:cxn>
                    <a:cxn ang="0">
                      <a:pos x="210" y="1221"/>
                    </a:cxn>
                    <a:cxn ang="0">
                      <a:pos x="0" y="1628"/>
                    </a:cxn>
                    <a:cxn ang="0">
                      <a:pos x="210" y="2035"/>
                    </a:cxn>
                  </a:cxnLst>
                  <a:rect l="0" t="0" r="r" b="b"/>
                  <a:pathLst>
                    <a:path w="210" h="2035">
                      <a:moveTo>
                        <a:pt x="0" y="0"/>
                      </a:moveTo>
                      <a:cubicBezTo>
                        <a:pt x="105" y="135"/>
                        <a:pt x="210" y="271"/>
                        <a:pt x="210" y="407"/>
                      </a:cubicBezTo>
                      <a:cubicBezTo>
                        <a:pt x="210" y="543"/>
                        <a:pt x="0" y="678"/>
                        <a:pt x="0" y="814"/>
                      </a:cubicBezTo>
                      <a:cubicBezTo>
                        <a:pt x="0" y="950"/>
                        <a:pt x="210" y="1085"/>
                        <a:pt x="210" y="1221"/>
                      </a:cubicBezTo>
                      <a:cubicBezTo>
                        <a:pt x="210" y="1357"/>
                        <a:pt x="0" y="1492"/>
                        <a:pt x="0" y="1628"/>
                      </a:cubicBezTo>
                      <a:cubicBezTo>
                        <a:pt x="0" y="1764"/>
                        <a:pt x="105" y="1899"/>
                        <a:pt x="210" y="2035"/>
                      </a:cubicBezTo>
                    </a:path>
                  </a:pathLst>
                </a:custGeom>
                <a:noFill/>
                <a:ln w="19050" cap="flat" cmpd="sng">
                  <a:solidFill>
                    <a:srgbClr val="000000"/>
                  </a:solidFill>
                  <a:prstDash val="solid"/>
                  <a:round/>
                  <a:headEnd/>
                  <a:tailEnd/>
                </a:ln>
                <a:effectLst/>
              </p:spPr>
              <p:txBody>
                <a:bodyPr/>
                <a:lstStyle/>
                <a:p>
                  <a:pPr algn="l"/>
                  <a:endParaRPr kumimoji="0" lang="zh-CN" altLang="en-US" sz="1800">
                    <a:solidFill>
                      <a:srgbClr val="000000"/>
                    </a:solidFill>
                    <a:latin typeface="Arial" charset="0"/>
                  </a:endParaRPr>
                </a:p>
              </p:txBody>
            </p:sp>
            <p:sp>
              <p:nvSpPr>
                <p:cNvPr id="71" name="Oval 85"/>
                <p:cNvSpPr>
                  <a:spLocks noChangeArrowheads="1"/>
                </p:cNvSpPr>
                <p:nvPr/>
              </p:nvSpPr>
              <p:spPr bwMode="auto">
                <a:xfrm>
                  <a:off x="5481" y="14035"/>
                  <a:ext cx="340" cy="340"/>
                </a:xfrm>
                <a:prstGeom prst="ellips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grpSp>
          <p:sp>
            <p:nvSpPr>
              <p:cNvPr id="64" name="Text Box 86"/>
              <p:cNvSpPr txBox="1">
                <a:spLocks noChangeArrowheads="1"/>
              </p:cNvSpPr>
              <p:nvPr/>
            </p:nvSpPr>
            <p:spPr bwMode="auto">
              <a:xfrm>
                <a:off x="3486" y="14035"/>
                <a:ext cx="945" cy="340"/>
              </a:xfrm>
              <a:prstGeom prst="rect">
                <a:avLst/>
              </a:prstGeom>
              <a:solidFill>
                <a:srgbClr val="FFFFFF"/>
              </a:solidFill>
              <a:ln w="19050">
                <a:noFill/>
                <a:miter lim="800000"/>
                <a:headEnd/>
                <a:tailEnd/>
              </a:ln>
              <a:effectLst/>
            </p:spPr>
            <p:txBody>
              <a:bodyPr lIns="0" tIns="0" rIns="0" bIns="0"/>
              <a:lstStyle/>
              <a:p>
                <a:pPr eaLnBrk="0" hangingPunct="0"/>
                <a:r>
                  <a:rPr kumimoji="0" lang="en-US" altLang="zh-CN" sz="1600">
                    <a:solidFill>
                      <a:srgbClr val="6600FF"/>
                    </a:solidFill>
                    <a:latin typeface="宋体" charset="-122"/>
                  </a:rPr>
                  <a:t>ULT</a:t>
                </a:r>
              </a:p>
            </p:txBody>
          </p:sp>
          <p:sp>
            <p:nvSpPr>
              <p:cNvPr id="65" name="Text Box 87"/>
              <p:cNvSpPr txBox="1">
                <a:spLocks noChangeArrowheads="1"/>
              </p:cNvSpPr>
              <p:nvPr/>
            </p:nvSpPr>
            <p:spPr bwMode="auto">
              <a:xfrm>
                <a:off x="6006" y="14035"/>
                <a:ext cx="945" cy="340"/>
              </a:xfrm>
              <a:prstGeom prst="rect">
                <a:avLst/>
              </a:prstGeom>
              <a:solidFill>
                <a:srgbClr val="FFFFFF"/>
              </a:solidFill>
              <a:ln w="19050">
                <a:noFill/>
                <a:miter lim="800000"/>
                <a:headEnd/>
                <a:tailEnd/>
              </a:ln>
              <a:effectLst/>
            </p:spPr>
            <p:txBody>
              <a:bodyPr lIns="0" tIns="0" rIns="0" bIns="0"/>
              <a:lstStyle/>
              <a:p>
                <a:pPr eaLnBrk="0" hangingPunct="0"/>
                <a:r>
                  <a:rPr kumimoji="0" lang="en-US" altLang="zh-CN" sz="1600">
                    <a:solidFill>
                      <a:srgbClr val="6600FF"/>
                    </a:solidFill>
                    <a:latin typeface="宋体" charset="-122"/>
                  </a:rPr>
                  <a:t>KLT</a:t>
                </a:r>
              </a:p>
            </p:txBody>
          </p:sp>
          <p:sp>
            <p:nvSpPr>
              <p:cNvPr id="66" name="Text Box 88"/>
              <p:cNvSpPr txBox="1">
                <a:spLocks noChangeArrowheads="1"/>
              </p:cNvSpPr>
              <p:nvPr/>
            </p:nvSpPr>
            <p:spPr bwMode="auto">
              <a:xfrm>
                <a:off x="8736" y="14035"/>
                <a:ext cx="945" cy="340"/>
              </a:xfrm>
              <a:prstGeom prst="rect">
                <a:avLst/>
              </a:prstGeom>
              <a:solidFill>
                <a:srgbClr val="FFFFFF"/>
              </a:solidFill>
              <a:ln w="19050">
                <a:noFill/>
                <a:miter lim="800000"/>
                <a:headEnd/>
                <a:tailEnd/>
              </a:ln>
              <a:effectLst/>
            </p:spPr>
            <p:txBody>
              <a:bodyPr lIns="0" tIns="0" rIns="0" bIns="0"/>
              <a:lstStyle/>
              <a:p>
                <a:pPr eaLnBrk="0" hangingPunct="0"/>
                <a:r>
                  <a:rPr kumimoji="0" lang="en-US" altLang="zh-CN" sz="1600">
                    <a:solidFill>
                      <a:srgbClr val="6600FF"/>
                    </a:solidFill>
                    <a:latin typeface="宋体" charset="-122"/>
                  </a:rPr>
                  <a:t>Process</a:t>
                </a:r>
              </a:p>
            </p:txBody>
          </p:sp>
          <p:grpSp>
            <p:nvGrpSpPr>
              <p:cNvPr id="67" name="Group 89"/>
              <p:cNvGrpSpPr>
                <a:grpSpLocks/>
              </p:cNvGrpSpPr>
              <p:nvPr/>
            </p:nvGrpSpPr>
            <p:grpSpPr bwMode="auto">
              <a:xfrm>
                <a:off x="8060" y="14035"/>
                <a:ext cx="361" cy="340"/>
                <a:chOff x="3381" y="12814"/>
                <a:chExt cx="361" cy="340"/>
              </a:xfrm>
            </p:grpSpPr>
            <p:sp>
              <p:nvSpPr>
                <p:cNvPr id="68" name="Text Box 90"/>
                <p:cNvSpPr txBox="1">
                  <a:spLocks noChangeArrowheads="1"/>
                </p:cNvSpPr>
                <p:nvPr/>
              </p:nvSpPr>
              <p:spPr bwMode="auto">
                <a:xfrm>
                  <a:off x="3402" y="12837"/>
                  <a:ext cx="340" cy="283"/>
                </a:xfrm>
                <a:prstGeom prst="rect">
                  <a:avLst/>
                </a:prstGeom>
                <a:solidFill>
                  <a:srgbClr val="FFFFFF"/>
                </a:solidFill>
                <a:ln w="19050">
                  <a:noFill/>
                  <a:miter lim="800000"/>
                  <a:headEnd/>
                  <a:tailEnd/>
                </a:ln>
                <a:effectLst/>
              </p:spPr>
              <p:txBody>
                <a:bodyPr lIns="0" tIns="0" rIns="0" bIns="0"/>
                <a:lstStyle/>
                <a:p>
                  <a:pPr eaLnBrk="0" hangingPunct="0"/>
                  <a:r>
                    <a:rPr kumimoji="0" lang="en-US" altLang="zh-CN" sz="1200">
                      <a:solidFill>
                        <a:srgbClr val="6600FF"/>
                      </a:solidFill>
                      <a:latin typeface="宋体" charset="-122"/>
                    </a:rPr>
                    <a:t>P</a:t>
                  </a:r>
                </a:p>
              </p:txBody>
            </p:sp>
            <p:sp>
              <p:nvSpPr>
                <p:cNvPr id="69" name="Oval 91"/>
                <p:cNvSpPr>
                  <a:spLocks noChangeArrowheads="1"/>
                </p:cNvSpPr>
                <p:nvPr/>
              </p:nvSpPr>
              <p:spPr bwMode="auto">
                <a:xfrm>
                  <a:off x="3381" y="12814"/>
                  <a:ext cx="340" cy="340"/>
                </a:xfrm>
                <a:prstGeom prst="ellipse">
                  <a:avLst/>
                </a:prstGeom>
                <a:noFill/>
                <a:ln w="19050">
                  <a:solidFill>
                    <a:srgbClr val="000000"/>
                  </a:solidFill>
                  <a:round/>
                  <a:headEnd/>
                  <a:tailEnd/>
                </a:ln>
                <a:effectLst/>
              </p:spPr>
              <p:txBody>
                <a:bodyPr/>
                <a:lstStyle/>
                <a:p>
                  <a:pPr algn="l"/>
                  <a:endParaRPr kumimoji="0" lang="zh-CN" altLang="en-US" sz="1800">
                    <a:solidFill>
                      <a:srgbClr val="000000"/>
                    </a:solidFill>
                    <a:latin typeface="Arial" charset="0"/>
                  </a:endParaRPr>
                </a:p>
              </p:txBody>
            </p:sp>
          </p:grpSp>
        </p:grpSp>
      </p:grpSp>
    </p:spTree>
    <p:extLst>
      <p:ext uri="{BB962C8B-B14F-4D97-AF65-F5344CB8AC3E}">
        <p14:creationId xmlns:p14="http://schemas.microsoft.com/office/powerpoint/2010/main" val="74062898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线程的实现（*）</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5" name="内容占位符 2"/>
          <p:cNvSpPr txBox="1">
            <a:spLocks/>
          </p:cNvSpPr>
          <p:nvPr/>
        </p:nvSpPr>
        <p:spPr bwMode="auto">
          <a:xfrm>
            <a:off x="304800" y="1600200"/>
            <a:ext cx="8540750"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a:lnSpc>
                <a:spcPct val="150000"/>
              </a:lnSpc>
            </a:pPr>
            <a:r>
              <a:rPr kumimoji="0" lang="zh-CN" altLang="en-US" sz="2400" b="1" kern="0" dirty="0">
                <a:latin typeface="微软雅黑" panose="020B0503020204020204" pitchFamily="34" charset="-122"/>
                <a:ea typeface="微软雅黑" panose="020B0503020204020204" pitchFamily="34" charset="-122"/>
              </a:rPr>
              <a:t>线程管理的所有工作由操作系统内核做。内核专门提供</a:t>
            </a:r>
            <a:r>
              <a:rPr kumimoji="0" lang="en-US" altLang="zh-CN" sz="2400" b="1" kern="0" dirty="0">
                <a:latin typeface="微软雅黑" panose="020B0503020204020204" pitchFamily="34" charset="-122"/>
                <a:ea typeface="微软雅黑" panose="020B0503020204020204" pitchFamily="34" charset="-122"/>
              </a:rPr>
              <a:t>KST API</a:t>
            </a:r>
            <a:r>
              <a:rPr kumimoji="0" lang="zh-CN" altLang="en-US" sz="2400" b="1" kern="0" dirty="0">
                <a:latin typeface="微软雅黑" panose="020B0503020204020204" pitchFamily="34" charset="-122"/>
                <a:ea typeface="微软雅黑" panose="020B0503020204020204" pitchFamily="34" charset="-122"/>
              </a:rPr>
              <a:t>，应用程序区不需要有线程管理代码。</a:t>
            </a:r>
            <a:r>
              <a:rPr kumimoji="0" lang="en-US" altLang="zh-CN" sz="2400" b="1" kern="0" dirty="0">
                <a:latin typeface="微软雅黑" panose="020B0503020204020204" pitchFamily="34" charset="-122"/>
                <a:ea typeface="微软雅黑" panose="020B0503020204020204" pitchFamily="34" charset="-122"/>
              </a:rPr>
              <a:t>Windows NT </a:t>
            </a:r>
            <a:r>
              <a:rPr kumimoji="0" lang="zh-CN" altLang="en-US" sz="2400" b="1" kern="0" dirty="0">
                <a:latin typeface="微软雅黑" panose="020B0503020204020204" pitchFamily="34" charset="-122"/>
                <a:ea typeface="微软雅黑" panose="020B0503020204020204" pitchFamily="34" charset="-122"/>
              </a:rPr>
              <a:t>和 </a:t>
            </a:r>
            <a:r>
              <a:rPr kumimoji="0" lang="en-US" altLang="zh-CN" sz="2400" b="1" kern="0" dirty="0">
                <a:latin typeface="微软雅黑" panose="020B0503020204020204" pitchFamily="34" charset="-122"/>
                <a:ea typeface="微软雅黑" panose="020B0503020204020204" pitchFamily="34" charset="-122"/>
              </a:rPr>
              <a:t>OS/2</a:t>
            </a:r>
            <a:r>
              <a:rPr kumimoji="0" lang="zh-CN" altLang="en-US" sz="2400" b="1" kern="0" dirty="0">
                <a:latin typeface="微软雅黑" panose="020B0503020204020204" pitchFamily="34" charset="-122"/>
                <a:ea typeface="微软雅黑" panose="020B0503020204020204" pitchFamily="34" charset="-122"/>
              </a:rPr>
              <a:t>都是采用这种方法的例子</a:t>
            </a:r>
            <a:endParaRPr kumimoji="0" lang="en-US" altLang="zh-CN" sz="2400" b="1" kern="0" dirty="0">
              <a:latin typeface="微软雅黑" panose="020B0503020204020204" pitchFamily="34" charset="-122"/>
              <a:ea typeface="微软雅黑" panose="020B0503020204020204" pitchFamily="34" charset="-122"/>
            </a:endParaRPr>
          </a:p>
          <a:p>
            <a:pPr>
              <a:lnSpc>
                <a:spcPct val="150000"/>
              </a:lnSpc>
            </a:pPr>
            <a:r>
              <a:rPr kumimoji="0" lang="zh-CN" altLang="en-US" sz="2400" b="1" kern="0" dirty="0">
                <a:latin typeface="微软雅黑" panose="020B0503020204020204" pitchFamily="34" charset="-122"/>
                <a:ea typeface="微软雅黑" panose="020B0503020204020204" pitchFamily="34" charset="-122"/>
              </a:rPr>
              <a:t>线程执行中可通过内核创建线程原语来创建其他线程，这个应用的所有线程均在一个进程中获得支持</a:t>
            </a:r>
          </a:p>
          <a:p>
            <a:pPr>
              <a:lnSpc>
                <a:spcPct val="150000"/>
              </a:lnSpc>
            </a:pPr>
            <a:r>
              <a:rPr kumimoji="0" lang="zh-CN" altLang="en-US" sz="2400" b="1" kern="0" dirty="0">
                <a:latin typeface="微软雅黑" panose="020B0503020204020204" pitchFamily="34" charset="-122"/>
                <a:ea typeface="微软雅黑" panose="020B0503020204020204" pitchFamily="34" charset="-122"/>
              </a:rPr>
              <a:t>内核要为整个进程及进程中的单个线程维护现场信息，应在内核中建立和维护</a:t>
            </a:r>
            <a:r>
              <a:rPr kumimoji="0" lang="en-US" altLang="zh-CN" sz="2400" b="1" kern="0" dirty="0">
                <a:latin typeface="微软雅黑" panose="020B0503020204020204" pitchFamily="34" charset="-122"/>
                <a:ea typeface="微软雅黑" panose="020B0503020204020204" pitchFamily="34" charset="-122"/>
              </a:rPr>
              <a:t>PCB</a:t>
            </a:r>
            <a:r>
              <a:rPr kumimoji="0" lang="zh-CN" altLang="en-US" sz="2400" b="1" kern="0" dirty="0">
                <a:latin typeface="微软雅黑" panose="020B0503020204020204" pitchFamily="34" charset="-122"/>
                <a:ea typeface="微软雅黑" panose="020B0503020204020204" pitchFamily="34" charset="-122"/>
              </a:rPr>
              <a:t>及</a:t>
            </a:r>
            <a:r>
              <a:rPr kumimoji="0" lang="en-US" altLang="zh-CN" sz="2400" b="1" kern="0" dirty="0">
                <a:latin typeface="微软雅黑" panose="020B0503020204020204" pitchFamily="34" charset="-122"/>
                <a:ea typeface="微软雅黑" panose="020B0503020204020204" pitchFamily="34" charset="-122"/>
              </a:rPr>
              <a:t>TCB,</a:t>
            </a:r>
            <a:r>
              <a:rPr kumimoji="0" lang="zh-CN" altLang="en-US" sz="2400" b="1" kern="0" dirty="0">
                <a:latin typeface="微软雅黑" panose="020B0503020204020204" pitchFamily="34" charset="-122"/>
                <a:ea typeface="微软雅黑" panose="020B0503020204020204" pitchFamily="34" charset="-122"/>
              </a:rPr>
              <a:t>内核的调度是在线程的基础上进行的</a:t>
            </a:r>
          </a:p>
        </p:txBody>
      </p:sp>
      <p:sp>
        <p:nvSpPr>
          <p:cNvPr id="7" name="Text Box 5"/>
          <p:cNvSpPr txBox="1">
            <a:spLocks noChangeArrowheads="1"/>
          </p:cNvSpPr>
          <p:nvPr/>
        </p:nvSpPr>
        <p:spPr bwMode="auto">
          <a:xfrm>
            <a:off x="251520" y="953399"/>
            <a:ext cx="5760640" cy="584775"/>
          </a:xfrm>
          <a:prstGeom prst="rect">
            <a:avLst/>
          </a:prstGeom>
          <a:noFill/>
          <a:ln w="9525">
            <a:noFill/>
            <a:miter lim="800000"/>
            <a:headEnd/>
            <a:tailEnd/>
          </a:ln>
        </p:spPr>
        <p:txBody>
          <a:bodyPr wrap="square">
            <a:spAutoFit/>
          </a:bodyPr>
          <a:lstStyle/>
          <a:p>
            <a:pPr algn="l"/>
            <a:r>
              <a:rPr kumimoji="0" lang="zh-CN" altLang="en-US" sz="3200" b="1" dirty="0">
                <a:solidFill>
                  <a:schemeClr val="tx1"/>
                </a:solidFill>
                <a:latin typeface="微软雅黑" panose="020B0503020204020204" pitchFamily="34" charset="-122"/>
                <a:ea typeface="微软雅黑" panose="020B0503020204020204" pitchFamily="34" charset="-122"/>
              </a:rPr>
              <a:t> </a:t>
            </a:r>
            <a:r>
              <a:rPr kumimoji="0" lang="en-US" altLang="zh-CN" sz="3200" b="1" dirty="0">
                <a:solidFill>
                  <a:srgbClr val="FFC000"/>
                </a:solidFill>
                <a:latin typeface="微软雅黑" panose="020B0503020204020204" pitchFamily="34" charset="-122"/>
                <a:ea typeface="微软雅黑" panose="020B0503020204020204" pitchFamily="34" charset="-122"/>
              </a:rPr>
              <a:t>1</a:t>
            </a:r>
            <a:r>
              <a:rPr kumimoji="0" lang="zh-CN" altLang="en-US" sz="3200" b="1" dirty="0">
                <a:solidFill>
                  <a:srgbClr val="FFC000"/>
                </a:solidFill>
                <a:latin typeface="微软雅黑" panose="020B0503020204020204" pitchFamily="34" charset="-122"/>
                <a:ea typeface="微软雅黑" panose="020B0503020204020204" pitchFamily="34" charset="-122"/>
              </a:rPr>
              <a:t>、内核支持线程</a:t>
            </a:r>
            <a:r>
              <a:rPr kumimoji="0" lang="en-US" altLang="zh-CN" sz="3200" b="1" dirty="0">
                <a:solidFill>
                  <a:srgbClr val="FFC000"/>
                </a:solidFill>
                <a:latin typeface="微软雅黑" panose="020B0503020204020204" pitchFamily="34" charset="-122"/>
                <a:ea typeface="微软雅黑" panose="020B0503020204020204" pitchFamily="34" charset="-122"/>
              </a:rPr>
              <a:t>KST</a:t>
            </a:r>
            <a:r>
              <a:rPr kumimoji="0" lang="zh-CN" altLang="en-US" sz="3200" b="1" dirty="0">
                <a:solidFill>
                  <a:srgbClr val="FFC000"/>
                </a:solidFill>
                <a:latin typeface="微软雅黑" panose="020B0503020204020204" pitchFamily="34" charset="-122"/>
                <a:ea typeface="微软雅黑" panose="020B0503020204020204" pitchFamily="34" charset="-122"/>
              </a:rPr>
              <a:t>的实现</a:t>
            </a:r>
          </a:p>
        </p:txBody>
      </p:sp>
    </p:spTree>
    <p:extLst>
      <p:ext uri="{BB962C8B-B14F-4D97-AF65-F5344CB8AC3E}">
        <p14:creationId xmlns:p14="http://schemas.microsoft.com/office/powerpoint/2010/main" val="52071693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7707000"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线程的实现</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7" name="Text Box 5"/>
          <p:cNvSpPr txBox="1">
            <a:spLocks noChangeArrowheads="1"/>
          </p:cNvSpPr>
          <p:nvPr/>
        </p:nvSpPr>
        <p:spPr bwMode="auto">
          <a:xfrm>
            <a:off x="251520" y="953399"/>
            <a:ext cx="5760640" cy="584775"/>
          </a:xfrm>
          <a:prstGeom prst="rect">
            <a:avLst/>
          </a:prstGeom>
          <a:noFill/>
          <a:ln w="9525">
            <a:noFill/>
            <a:miter lim="800000"/>
            <a:headEnd/>
            <a:tailEnd/>
          </a:ln>
        </p:spPr>
        <p:txBody>
          <a:bodyPr wrap="square">
            <a:spAutoFit/>
          </a:bodyPr>
          <a:lstStyle/>
          <a:p>
            <a:pPr algn="l"/>
            <a:r>
              <a:rPr kumimoji="0" lang="zh-CN" altLang="en-US" sz="3200" b="1" dirty="0">
                <a:solidFill>
                  <a:schemeClr val="tx1"/>
                </a:solidFill>
                <a:latin typeface="微软雅黑" panose="020B0503020204020204" pitchFamily="34" charset="-122"/>
                <a:ea typeface="微软雅黑" panose="020B0503020204020204" pitchFamily="34" charset="-122"/>
              </a:rPr>
              <a:t> </a:t>
            </a:r>
            <a:r>
              <a:rPr kumimoji="0" lang="en-US" altLang="zh-CN" sz="3200" b="1" dirty="0">
                <a:solidFill>
                  <a:srgbClr val="FFC000"/>
                </a:solidFill>
                <a:latin typeface="微软雅黑" panose="020B0503020204020204" pitchFamily="34" charset="-122"/>
                <a:ea typeface="微软雅黑" panose="020B0503020204020204" pitchFamily="34" charset="-122"/>
              </a:rPr>
              <a:t>1</a:t>
            </a:r>
            <a:r>
              <a:rPr kumimoji="0" lang="zh-CN" altLang="en-US" sz="3200" b="1" dirty="0">
                <a:solidFill>
                  <a:srgbClr val="FFC000"/>
                </a:solidFill>
                <a:latin typeface="微软雅黑" panose="020B0503020204020204" pitchFamily="34" charset="-122"/>
                <a:ea typeface="微软雅黑" panose="020B0503020204020204" pitchFamily="34" charset="-122"/>
              </a:rPr>
              <a:t>、用户级线程</a:t>
            </a:r>
          </a:p>
        </p:txBody>
      </p:sp>
      <p:sp>
        <p:nvSpPr>
          <p:cNvPr id="6" name="内容占位符 2"/>
          <p:cNvSpPr txBox="1">
            <a:spLocks/>
          </p:cNvSpPr>
          <p:nvPr/>
        </p:nvSpPr>
        <p:spPr bwMode="auto">
          <a:xfrm>
            <a:off x="323528" y="1849637"/>
            <a:ext cx="8540750"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a:lnSpc>
                <a:spcPct val="150000"/>
              </a:lnSpc>
            </a:pPr>
            <a:r>
              <a:rPr kumimoji="0" lang="zh-CN" altLang="en-US" sz="2400" b="1" kern="0" dirty="0">
                <a:latin typeface="微软雅黑" panose="020B0503020204020204" pitchFamily="34" charset="-122"/>
                <a:ea typeface="微软雅黑" panose="020B0503020204020204" pitchFamily="34" charset="-122"/>
              </a:rPr>
              <a:t>纯</a:t>
            </a:r>
            <a:r>
              <a:rPr kumimoji="0" lang="en-US" altLang="zh-CN" sz="2400" b="1" kern="0" dirty="0">
                <a:latin typeface="微软雅黑" panose="020B0503020204020204" pitchFamily="34" charset="-122"/>
                <a:ea typeface="微软雅黑" panose="020B0503020204020204" pitchFamily="34" charset="-122"/>
              </a:rPr>
              <a:t>ULT</a:t>
            </a:r>
            <a:r>
              <a:rPr kumimoji="0" lang="zh-CN" altLang="en-US" sz="2400" b="1" kern="0" dirty="0">
                <a:latin typeface="微软雅黑" panose="020B0503020204020204" pitchFamily="34" charset="-122"/>
                <a:ea typeface="微软雅黑" panose="020B0503020204020204" pitchFamily="34" charset="-122"/>
              </a:rPr>
              <a:t>设施中，线程管理工作由应用程序做，内核不知道线程的存在。任何应用程序均需通过线程库进行程序设计，再与线程库连接后运行来实现多线程</a:t>
            </a:r>
          </a:p>
          <a:p>
            <a:pPr>
              <a:lnSpc>
                <a:spcPct val="150000"/>
              </a:lnSpc>
            </a:pPr>
            <a:r>
              <a:rPr kumimoji="0" lang="zh-CN" altLang="en-US" sz="2400" b="1" kern="0" dirty="0">
                <a:latin typeface="微软雅黑" panose="020B0503020204020204" pitchFamily="34" charset="-122"/>
                <a:ea typeface="微软雅黑" panose="020B0503020204020204" pitchFamily="34" charset="-122"/>
              </a:rPr>
              <a:t>线程库是一个</a:t>
            </a:r>
            <a:r>
              <a:rPr kumimoji="0" lang="en-US" altLang="zh-CN" sz="2400" b="1" kern="0" dirty="0">
                <a:latin typeface="微软雅黑" panose="020B0503020204020204" pitchFamily="34" charset="-122"/>
                <a:ea typeface="微软雅黑" panose="020B0503020204020204" pitchFamily="34" charset="-122"/>
              </a:rPr>
              <a:t>ULT</a:t>
            </a:r>
            <a:r>
              <a:rPr kumimoji="0" lang="zh-CN" altLang="en-US" sz="2400" b="1" kern="0" dirty="0">
                <a:latin typeface="微软雅黑" panose="020B0503020204020204" pitchFamily="34" charset="-122"/>
                <a:ea typeface="微软雅黑" panose="020B0503020204020204" pitchFamily="34" charset="-122"/>
              </a:rPr>
              <a:t>管理的例行程序包，实质上线程库是线程的运行支撑环境</a:t>
            </a:r>
          </a:p>
          <a:p>
            <a:pPr>
              <a:lnSpc>
                <a:spcPct val="150000"/>
              </a:lnSpc>
            </a:pPr>
            <a:endParaRPr kumimoji="0" lang="zh-CN" altLang="en-US" sz="2400" kern="0" dirty="0">
              <a:latin typeface="黑体" pitchFamily="49" charset="-122"/>
              <a:ea typeface="黑体" pitchFamily="49" charset="-122"/>
            </a:endParaRPr>
          </a:p>
        </p:txBody>
      </p:sp>
    </p:spTree>
    <p:extLst>
      <p:ext uri="{BB962C8B-B14F-4D97-AF65-F5344CB8AC3E}">
        <p14:creationId xmlns:p14="http://schemas.microsoft.com/office/powerpoint/2010/main" val="117083911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7707000"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线程的实现</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5" name="Text Box 4"/>
          <p:cNvSpPr txBox="1">
            <a:spLocks noChangeArrowheads="1"/>
          </p:cNvSpPr>
          <p:nvPr/>
        </p:nvSpPr>
        <p:spPr bwMode="auto">
          <a:xfrm>
            <a:off x="340544" y="933847"/>
            <a:ext cx="8540750" cy="11430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宋体" pitchFamily="2" charset="-122"/>
              </a:defRPr>
            </a:lvl9pPr>
          </a:lstStyle>
          <a:p>
            <a:pPr algn="l"/>
            <a:r>
              <a:rPr kumimoji="0" lang="zh-CN" altLang="en-US" sz="3600" kern="0" dirty="0">
                <a:latin typeface="黑体" pitchFamily="2" charset="-122"/>
                <a:ea typeface="黑体" pitchFamily="2" charset="-122"/>
                <a:cs typeface="Arial Unicode MS" pitchFamily="34" charset="-122"/>
              </a:rPr>
              <a:t>线程的创建和终止</a:t>
            </a:r>
          </a:p>
        </p:txBody>
      </p:sp>
      <p:sp>
        <p:nvSpPr>
          <p:cNvPr id="8" name="Text Box 5"/>
          <p:cNvSpPr txBox="1">
            <a:spLocks noChangeArrowheads="1"/>
          </p:cNvSpPr>
          <p:nvPr/>
        </p:nvSpPr>
        <p:spPr bwMode="auto">
          <a:xfrm>
            <a:off x="467544" y="2276872"/>
            <a:ext cx="7858125" cy="3429000"/>
          </a:xfrm>
          <a:prstGeom prst="rect">
            <a:avLst/>
          </a:prstGeom>
          <a:solidFill>
            <a:schemeClr val="bg2">
              <a:lumMod val="20000"/>
              <a:lumOff val="80000"/>
            </a:schemeClr>
          </a:solidFill>
          <a:ln w="9525" algn="ctr">
            <a:noFill/>
            <a:miter lim="800000"/>
            <a:headEnd/>
            <a:tailEnd/>
          </a:ln>
        </p:spPr>
        <p:txBody>
          <a:bodyPr/>
          <a:lstStyle/>
          <a:p>
            <a:pPr marL="342900" indent="-342900" algn="l">
              <a:lnSpc>
                <a:spcPct val="150000"/>
              </a:lnSpc>
              <a:spcBef>
                <a:spcPct val="20000"/>
              </a:spcBef>
              <a:buClr>
                <a:srgbClr val="0099FF"/>
              </a:buClr>
              <a:buSzPct val="80000"/>
              <a:buFont typeface="Wingdings 2" pitchFamily="18" charset="2"/>
              <a:buChar char="®"/>
            </a:pPr>
            <a:r>
              <a:rPr lang="zh-CN" altLang="en-US" sz="2000" dirty="0">
                <a:solidFill>
                  <a:srgbClr val="000000"/>
                </a:solidFill>
                <a:latin typeface="黑体" pitchFamily="2" charset="-122"/>
                <a:ea typeface="黑体" pitchFamily="2" charset="-122"/>
              </a:rPr>
              <a:t>应用程序启动时，通常仅有一个线程在执行，为“</a:t>
            </a:r>
            <a:r>
              <a:rPr lang="zh-CN" altLang="en-US" sz="2000" dirty="0">
                <a:solidFill>
                  <a:srgbClr val="C00000"/>
                </a:solidFill>
                <a:latin typeface="黑体" pitchFamily="2" charset="-122"/>
                <a:ea typeface="黑体" pitchFamily="2" charset="-122"/>
              </a:rPr>
              <a:t>初始化线程</a:t>
            </a:r>
            <a:r>
              <a:rPr lang="zh-CN" altLang="en-US" sz="2000" dirty="0">
                <a:solidFill>
                  <a:srgbClr val="000000"/>
                </a:solidFill>
                <a:latin typeface="黑体" pitchFamily="2" charset="-122"/>
                <a:ea typeface="黑体" pitchFamily="2" charset="-122"/>
              </a:rPr>
              <a:t>”，由它根据需要创建若干线程</a:t>
            </a:r>
          </a:p>
          <a:p>
            <a:pPr marL="342900" indent="-342900" algn="l">
              <a:lnSpc>
                <a:spcPct val="150000"/>
              </a:lnSpc>
              <a:spcBef>
                <a:spcPct val="20000"/>
              </a:spcBef>
              <a:buClr>
                <a:srgbClr val="0099FF"/>
              </a:buClr>
              <a:buSzPct val="80000"/>
              <a:buFont typeface="Wingdings 2" pitchFamily="18" charset="2"/>
              <a:buChar char="®"/>
            </a:pPr>
            <a:r>
              <a:rPr lang="zh-CN" altLang="en-US" sz="2000" dirty="0">
                <a:solidFill>
                  <a:srgbClr val="000000"/>
                </a:solidFill>
                <a:latin typeface="黑体" pitchFamily="2" charset="-122"/>
                <a:ea typeface="黑体" pitchFamily="2" charset="-122"/>
              </a:rPr>
              <a:t>创建时用</a:t>
            </a:r>
            <a:r>
              <a:rPr lang="zh-CN" altLang="en-US" sz="2000" dirty="0">
                <a:solidFill>
                  <a:srgbClr val="C00000"/>
                </a:solidFill>
                <a:latin typeface="黑体" pitchFamily="2" charset="-122"/>
                <a:ea typeface="黑体" pitchFamily="2" charset="-122"/>
              </a:rPr>
              <a:t>创建函数</a:t>
            </a:r>
            <a:r>
              <a:rPr lang="zh-CN" altLang="en-US" sz="2000" dirty="0">
                <a:solidFill>
                  <a:srgbClr val="000000"/>
                </a:solidFill>
                <a:latin typeface="黑体" pitchFamily="2" charset="-122"/>
                <a:ea typeface="黑体" pitchFamily="2" charset="-122"/>
              </a:rPr>
              <a:t>（或系统调用），返回线程标识符</a:t>
            </a:r>
          </a:p>
          <a:p>
            <a:pPr marL="342900" indent="-342900" algn="l">
              <a:lnSpc>
                <a:spcPct val="150000"/>
              </a:lnSpc>
              <a:spcBef>
                <a:spcPct val="20000"/>
              </a:spcBef>
              <a:buClr>
                <a:srgbClr val="0099FF"/>
              </a:buClr>
              <a:buSzPct val="80000"/>
              <a:buFont typeface="Wingdings 2" pitchFamily="18" charset="2"/>
              <a:buChar char="®"/>
            </a:pPr>
            <a:r>
              <a:rPr lang="zh-CN" altLang="en-US" sz="2000" dirty="0">
                <a:solidFill>
                  <a:srgbClr val="000000"/>
                </a:solidFill>
                <a:latin typeface="黑体" pitchFamily="2" charset="-122"/>
                <a:ea typeface="黑体" pitchFamily="2" charset="-122"/>
              </a:rPr>
              <a:t>终止线程的方式有两种：</a:t>
            </a:r>
            <a:r>
              <a:rPr lang="zh-CN" altLang="en-US" sz="2000" dirty="0">
                <a:solidFill>
                  <a:srgbClr val="C00000"/>
                </a:solidFill>
                <a:latin typeface="黑体" pitchFamily="2" charset="-122"/>
                <a:ea typeface="黑体" pitchFamily="2" charset="-122"/>
              </a:rPr>
              <a:t>完成退出</a:t>
            </a:r>
            <a:r>
              <a:rPr lang="zh-CN" altLang="en-US" sz="2000" dirty="0">
                <a:solidFill>
                  <a:srgbClr val="000000"/>
                </a:solidFill>
                <a:latin typeface="黑体" pitchFamily="2" charset="-122"/>
                <a:ea typeface="黑体" pitchFamily="2" charset="-122"/>
              </a:rPr>
              <a:t>；出错或被其它线程</a:t>
            </a:r>
            <a:r>
              <a:rPr lang="zh-CN" altLang="en-US" sz="2000" dirty="0">
                <a:solidFill>
                  <a:srgbClr val="C00000"/>
                </a:solidFill>
                <a:latin typeface="黑体" pitchFamily="2" charset="-122"/>
                <a:ea typeface="黑体" pitchFamily="2" charset="-122"/>
              </a:rPr>
              <a:t>强行终止</a:t>
            </a:r>
            <a:endParaRPr lang="zh-CN" altLang="en-US" sz="2000" dirty="0">
              <a:solidFill>
                <a:srgbClr val="000000"/>
              </a:solidFill>
              <a:latin typeface="黑体" pitchFamily="2" charset="-122"/>
              <a:ea typeface="黑体" pitchFamily="2" charset="-122"/>
            </a:endParaRPr>
          </a:p>
          <a:p>
            <a:pPr marL="342900" indent="-342900" algn="l">
              <a:lnSpc>
                <a:spcPct val="150000"/>
              </a:lnSpc>
              <a:spcBef>
                <a:spcPct val="20000"/>
              </a:spcBef>
              <a:buClr>
                <a:srgbClr val="0099FF"/>
              </a:buClr>
              <a:buSzPct val="80000"/>
              <a:buFont typeface="Wingdings 2" pitchFamily="18" charset="2"/>
              <a:buChar char="®"/>
            </a:pPr>
            <a:r>
              <a:rPr lang="zh-CN" altLang="en-US" sz="2000" dirty="0">
                <a:solidFill>
                  <a:srgbClr val="000000"/>
                </a:solidFill>
                <a:latin typeface="黑体" pitchFamily="2" charset="-122"/>
                <a:ea typeface="黑体" pitchFamily="2" charset="-122"/>
              </a:rPr>
              <a:t>线程被终止后并不立即释放资源，只有当进程中其它线程执行了</a:t>
            </a:r>
            <a:r>
              <a:rPr lang="zh-CN" altLang="en-US" sz="2000" dirty="0">
                <a:solidFill>
                  <a:srgbClr val="FF0000"/>
                </a:solidFill>
                <a:latin typeface="黑体" pitchFamily="2" charset="-122"/>
                <a:ea typeface="黑体" pitchFamily="2" charset="-122"/>
              </a:rPr>
              <a:t>分离函数后</a:t>
            </a:r>
            <a:r>
              <a:rPr lang="zh-CN" altLang="en-US" sz="2000" dirty="0">
                <a:solidFill>
                  <a:srgbClr val="000000"/>
                </a:solidFill>
                <a:latin typeface="黑体" pitchFamily="2" charset="-122"/>
                <a:ea typeface="黑体" pitchFamily="2" charset="-122"/>
              </a:rPr>
              <a:t>，才与资源分离。此时，资源才能被其它线程利用</a:t>
            </a:r>
          </a:p>
        </p:txBody>
      </p:sp>
    </p:spTree>
    <p:extLst>
      <p:ext uri="{BB962C8B-B14F-4D97-AF65-F5344CB8AC3E}">
        <p14:creationId xmlns:p14="http://schemas.microsoft.com/office/powerpoint/2010/main" val="348249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 calcmode="lin" valueType="num">
                                      <p:cBhvr additive="base">
                                        <p:cTn id="7" dur="500" fill="hold"/>
                                        <p:tgtEl>
                                          <p:spTgt spid="8">
                                            <p:bg/>
                                          </p:spTgt>
                                        </p:tgtEl>
                                        <p:attrNameLst>
                                          <p:attrName>ppt_x</p:attrName>
                                        </p:attrNameLst>
                                      </p:cBhvr>
                                      <p:tavLst>
                                        <p:tav tm="0">
                                          <p:val>
                                            <p:strVal val="#ppt_x"/>
                                          </p:val>
                                        </p:tav>
                                        <p:tav tm="100000">
                                          <p:val>
                                            <p:strVal val="#ppt_x"/>
                                          </p:val>
                                        </p:tav>
                                      </p:tavLst>
                                    </p:anim>
                                    <p:anim calcmode="lin" valueType="num">
                                      <p:cBhvr additive="base">
                                        <p:cTn id="8" dur="500" fill="hold"/>
                                        <p:tgtEl>
                                          <p:spTgt spid="8">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 calcmode="lin" valueType="num">
                                      <p:cBhvr additive="base">
                                        <p:cTn id="1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 calcmode="lin" valueType="num">
                                      <p:cBhvr additive="base">
                                        <p:cTn id="2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 calcmode="lin" valueType="num">
                                      <p:cBhvr additive="base">
                                        <p:cTn id="2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进程描述</a:t>
            </a: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75902" y="1988734"/>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5904656"/>
          </a:xfrm>
          <a:prstGeom prst="wedgeRectCallout">
            <a:avLst>
              <a:gd name="adj1" fmla="val -57762"/>
              <a:gd name="adj2" fmla="val -26707"/>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lnSpc>
                <a:spcPct val="150000"/>
              </a:lnSpc>
              <a:buFont typeface="Wingdings" pitchFamily="2" charset="2"/>
              <a:buChar char="u"/>
            </a:pPr>
            <a:r>
              <a:rPr kumimoji="0" lang="zh-CN" altLang="en-US" b="1" dirty="0">
                <a:solidFill>
                  <a:schemeClr val="tx1"/>
                </a:solidFill>
                <a:latin typeface="微软雅黑" panose="020B0503020204020204" pitchFamily="34" charset="-122"/>
                <a:ea typeface="微软雅黑" panose="020B0503020204020204" pitchFamily="34" charset="-122"/>
              </a:rPr>
              <a:t>为描述和控制进程的运行，系统为每个进程定义了一个数据结构</a:t>
            </a:r>
            <a:r>
              <a:rPr kumimoji="0" lang="en-US" altLang="zh-CN" b="1" dirty="0">
                <a:solidFill>
                  <a:schemeClr val="tx1"/>
                </a:solidFill>
                <a:latin typeface="微软雅黑" panose="020B0503020204020204" pitchFamily="34" charset="-122"/>
                <a:ea typeface="微软雅黑" panose="020B0503020204020204" pitchFamily="34" charset="-122"/>
              </a:rPr>
              <a:t>——</a:t>
            </a:r>
            <a:r>
              <a:rPr kumimoji="0" lang="zh-CN" altLang="en-US" b="1" dirty="0">
                <a:solidFill>
                  <a:srgbClr val="FF0000"/>
                </a:solidFill>
                <a:latin typeface="微软雅黑" panose="020B0503020204020204" pitchFamily="34" charset="-122"/>
                <a:ea typeface="微软雅黑" panose="020B0503020204020204" pitchFamily="34" charset="-122"/>
              </a:rPr>
              <a:t>进程控制块</a:t>
            </a:r>
          </a:p>
          <a:p>
            <a:pPr lvl="0" algn="l">
              <a:lnSpc>
                <a:spcPct val="150000"/>
              </a:lnSpc>
              <a:buFont typeface="Wingdings" pitchFamily="2" charset="2"/>
              <a:buChar char="u"/>
            </a:pPr>
            <a:r>
              <a:rPr kumimoji="0" lang="zh-CN" altLang="en-US" b="1" dirty="0">
                <a:solidFill>
                  <a:schemeClr val="tx1"/>
                </a:solidFill>
                <a:latin typeface="微软雅黑" panose="020B0503020204020204" pitchFamily="34" charset="-122"/>
                <a:ea typeface="微软雅黑" panose="020B0503020204020204" pitchFamily="34" charset="-122"/>
              </a:rPr>
              <a:t> </a:t>
            </a:r>
            <a:r>
              <a:rPr kumimoji="0" lang="en-US" altLang="zh-CN" b="1" dirty="0">
                <a:solidFill>
                  <a:srgbClr val="FF0000"/>
                </a:solidFill>
                <a:latin typeface="微软雅黑" panose="020B0503020204020204" pitchFamily="34" charset="-122"/>
                <a:ea typeface="微软雅黑" panose="020B0503020204020204" pitchFamily="34" charset="-122"/>
              </a:rPr>
              <a:t>PCB</a:t>
            </a:r>
            <a:r>
              <a:rPr kumimoji="0" lang="zh-CN" altLang="en-US" b="1" dirty="0">
                <a:solidFill>
                  <a:schemeClr val="tx1"/>
                </a:solidFill>
                <a:latin typeface="微软雅黑" panose="020B0503020204020204" pitchFamily="34" charset="-122"/>
                <a:ea typeface="微软雅黑" panose="020B0503020204020204" pitchFamily="34" charset="-122"/>
              </a:rPr>
              <a:t>（</a:t>
            </a:r>
            <a:r>
              <a:rPr kumimoji="0" lang="en-US" altLang="zh-CN" b="1" dirty="0">
                <a:solidFill>
                  <a:schemeClr val="tx1"/>
                </a:solidFill>
                <a:latin typeface="微软雅黑" panose="020B0503020204020204" pitchFamily="34" charset="-122"/>
                <a:ea typeface="微软雅黑" panose="020B0503020204020204" pitchFamily="34" charset="-122"/>
              </a:rPr>
              <a:t>Process Control Block</a:t>
            </a:r>
            <a:r>
              <a:rPr kumimoji="0" lang="zh-CN" altLang="en-US" b="1" dirty="0">
                <a:solidFill>
                  <a:schemeClr val="tx1"/>
                </a:solidFill>
                <a:latin typeface="微软雅黑" panose="020B0503020204020204" pitchFamily="34" charset="-122"/>
                <a:ea typeface="微软雅黑" panose="020B0503020204020204" pitchFamily="34" charset="-122"/>
              </a:rPr>
              <a:t>），是进程实体的一部分，记录了操作系统所需的、用于</a:t>
            </a:r>
            <a:r>
              <a:rPr kumimoji="0" lang="zh-CN" altLang="en-US" b="1" dirty="0">
                <a:solidFill>
                  <a:srgbClr val="FF0000"/>
                </a:solidFill>
                <a:latin typeface="微软雅黑" panose="020B0503020204020204" pitchFamily="34" charset="-122"/>
                <a:ea typeface="微软雅黑" panose="020B0503020204020204" pitchFamily="34" charset="-122"/>
              </a:rPr>
              <a:t>描述</a:t>
            </a:r>
            <a:r>
              <a:rPr kumimoji="0" lang="zh-CN" altLang="en-US" b="1" dirty="0">
                <a:solidFill>
                  <a:schemeClr val="tx1"/>
                </a:solidFill>
                <a:latin typeface="微软雅黑" panose="020B0503020204020204" pitchFamily="34" charset="-122"/>
                <a:ea typeface="微软雅黑" panose="020B0503020204020204" pitchFamily="34" charset="-122"/>
              </a:rPr>
              <a:t>进程</a:t>
            </a:r>
            <a:r>
              <a:rPr kumimoji="0" lang="zh-CN" altLang="en-US" b="1" dirty="0">
                <a:solidFill>
                  <a:srgbClr val="FF0000"/>
                </a:solidFill>
                <a:latin typeface="微软雅黑" panose="020B0503020204020204" pitchFamily="34" charset="-122"/>
                <a:ea typeface="微软雅黑" panose="020B0503020204020204" pitchFamily="34" charset="-122"/>
              </a:rPr>
              <a:t>当前状况</a:t>
            </a:r>
            <a:r>
              <a:rPr kumimoji="0" lang="zh-CN" altLang="en-US" b="1" dirty="0">
                <a:solidFill>
                  <a:schemeClr val="tx1"/>
                </a:solidFill>
                <a:latin typeface="微软雅黑" panose="020B0503020204020204" pitchFamily="34" charset="-122"/>
                <a:ea typeface="微软雅黑" panose="020B0503020204020204" pitchFamily="34" charset="-122"/>
              </a:rPr>
              <a:t>以及</a:t>
            </a:r>
            <a:r>
              <a:rPr kumimoji="0" lang="zh-CN" altLang="en-US" b="1" dirty="0">
                <a:solidFill>
                  <a:srgbClr val="FF0000"/>
                </a:solidFill>
                <a:latin typeface="微软雅黑" panose="020B0503020204020204" pitchFamily="34" charset="-122"/>
                <a:ea typeface="微软雅黑" panose="020B0503020204020204" pitchFamily="34" charset="-122"/>
              </a:rPr>
              <a:t>控制进程运行</a:t>
            </a:r>
            <a:r>
              <a:rPr kumimoji="0" lang="zh-CN" altLang="en-US" b="1" dirty="0">
                <a:solidFill>
                  <a:schemeClr val="tx1"/>
                </a:solidFill>
                <a:latin typeface="微软雅黑" panose="020B0503020204020204" pitchFamily="34" charset="-122"/>
                <a:ea typeface="微软雅黑" panose="020B0503020204020204" pitchFamily="34" charset="-122"/>
              </a:rPr>
              <a:t>的全部信息</a:t>
            </a:r>
          </a:p>
          <a:p>
            <a:pPr lvl="0" algn="l">
              <a:lnSpc>
                <a:spcPct val="150000"/>
              </a:lnSpc>
              <a:buFont typeface="Wingdings" pitchFamily="2" charset="2"/>
              <a:buChar char="u"/>
            </a:pPr>
            <a:r>
              <a:rPr lang="zh-CN" altLang="en-US" b="1" dirty="0">
                <a:solidFill>
                  <a:schemeClr val="tx1"/>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OS</a:t>
            </a:r>
            <a:r>
              <a:rPr lang="zh-CN" altLang="en-US" b="1" dirty="0">
                <a:solidFill>
                  <a:schemeClr val="tx1"/>
                </a:solidFill>
                <a:latin typeface="微软雅黑" panose="020B0503020204020204" pitchFamily="34" charset="-122"/>
                <a:ea typeface="微软雅黑" panose="020B0503020204020204" pitchFamily="34" charset="-122"/>
              </a:rPr>
              <a:t>是根据</a:t>
            </a:r>
            <a:r>
              <a:rPr lang="en-US" altLang="zh-CN" b="1" dirty="0">
                <a:solidFill>
                  <a:srgbClr val="FF0000"/>
                </a:solidFill>
                <a:latin typeface="微软雅黑" panose="020B0503020204020204" pitchFamily="34" charset="-122"/>
                <a:ea typeface="微软雅黑" panose="020B0503020204020204" pitchFamily="34" charset="-122"/>
              </a:rPr>
              <a:t>PCB</a:t>
            </a:r>
            <a:r>
              <a:rPr lang="zh-CN" altLang="en-US" b="1" dirty="0">
                <a:solidFill>
                  <a:schemeClr val="tx1"/>
                </a:solidFill>
                <a:latin typeface="微软雅黑" panose="020B0503020204020204" pitchFamily="34" charset="-122"/>
                <a:ea typeface="微软雅黑" panose="020B0503020204020204" pitchFamily="34" charset="-122"/>
              </a:rPr>
              <a:t>来对</a:t>
            </a:r>
            <a:r>
              <a:rPr lang="zh-CN" altLang="en-US" b="1" dirty="0">
                <a:solidFill>
                  <a:srgbClr val="FF0000"/>
                </a:solidFill>
                <a:latin typeface="微软雅黑" panose="020B0503020204020204" pitchFamily="34" charset="-122"/>
                <a:ea typeface="微软雅黑" panose="020B0503020204020204" pitchFamily="34" charset="-122"/>
              </a:rPr>
              <a:t>并发执行的进程</a:t>
            </a:r>
            <a:r>
              <a:rPr lang="zh-CN" altLang="en-US" b="1" dirty="0">
                <a:solidFill>
                  <a:schemeClr val="tx1"/>
                </a:solidFill>
                <a:latin typeface="微软雅黑" panose="020B0503020204020204" pitchFamily="34" charset="-122"/>
                <a:ea typeface="微软雅黑" panose="020B0503020204020204" pitchFamily="34" charset="-122"/>
              </a:rPr>
              <a:t>进行</a:t>
            </a:r>
            <a:r>
              <a:rPr lang="zh-CN" altLang="en-US" b="1" dirty="0">
                <a:solidFill>
                  <a:srgbClr val="FF0000"/>
                </a:solidFill>
                <a:latin typeface="微软雅黑" panose="020B0503020204020204" pitchFamily="34" charset="-122"/>
                <a:ea typeface="微软雅黑" panose="020B0503020204020204" pitchFamily="34" charset="-122"/>
              </a:rPr>
              <a:t>控制</a:t>
            </a:r>
            <a:r>
              <a:rPr lang="zh-CN" altLang="en-US" b="1" dirty="0">
                <a:solidFill>
                  <a:schemeClr val="tx1"/>
                </a:solidFill>
                <a:latin typeface="微软雅黑" panose="020B0503020204020204" pitchFamily="34" charset="-122"/>
                <a:ea typeface="微软雅黑" panose="020B0503020204020204" pitchFamily="34" charset="-122"/>
              </a:rPr>
              <a:t>和</a:t>
            </a:r>
            <a:r>
              <a:rPr lang="zh-CN" altLang="en-US" b="1" dirty="0">
                <a:solidFill>
                  <a:srgbClr val="FF0000"/>
                </a:solidFill>
                <a:latin typeface="微软雅黑" panose="020B0503020204020204" pitchFamily="34" charset="-122"/>
                <a:ea typeface="微软雅黑" panose="020B0503020204020204" pitchFamily="34" charset="-122"/>
              </a:rPr>
              <a:t>管理</a:t>
            </a:r>
            <a:r>
              <a:rPr lang="zh-CN" altLang="en-US" b="1" dirty="0">
                <a:solidFill>
                  <a:schemeClr val="tx1"/>
                </a:solidFill>
                <a:latin typeface="微软雅黑" panose="020B0503020204020204" pitchFamily="34" charset="-122"/>
                <a:ea typeface="微软雅黑" panose="020B0503020204020204" pitchFamily="34" charset="-122"/>
              </a:rPr>
              <a:t>的</a:t>
            </a:r>
            <a:endParaRPr lang="en-US" altLang="zh-CN"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248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7634992"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线程的实现</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1126604" y="1120155"/>
            <a:ext cx="6886575" cy="457200"/>
          </a:xfrm>
          <a:prstGeom prst="rect">
            <a:avLst/>
          </a:prstGeom>
          <a:noFill/>
          <a:ln w="9525">
            <a:noFill/>
            <a:miter lim="800000"/>
            <a:headEnd/>
            <a:tailEnd/>
          </a:ln>
          <a:effectLst/>
        </p:spPr>
        <p:txBody>
          <a:bodyPr anchor="ctr"/>
          <a:lstStyle/>
          <a:p>
            <a:pPr>
              <a:defRPr/>
            </a:pPr>
            <a:r>
              <a:rPr kumimoji="0" lang="en-US" altLang="zh-CN" sz="4400" dirty="0">
                <a:solidFill>
                  <a:srgbClr val="0033CC"/>
                </a:solidFill>
                <a:effectLst>
                  <a:outerShdw blurRad="38100" dist="38100" dir="2700000" algn="tl">
                    <a:srgbClr val="C0C0C0"/>
                  </a:outerShdw>
                </a:effectLst>
                <a:latin typeface="Arial Black" pitchFamily="34" charset="0"/>
              </a:rPr>
              <a:t>Solaris 2 Threads</a:t>
            </a:r>
          </a:p>
        </p:txBody>
      </p:sp>
      <p:pic>
        <p:nvPicPr>
          <p:cNvPr id="7" name="Picture 5"/>
          <p:cNvPicPr>
            <a:picLocks noChangeAspect="1" noChangeArrowheads="1"/>
          </p:cNvPicPr>
          <p:nvPr/>
        </p:nvPicPr>
        <p:blipFill>
          <a:blip r:embed="rId3" cstate="print"/>
          <a:srcRect l="645" t="16856" r="511" b="16856"/>
          <a:stretch>
            <a:fillRect/>
          </a:stretch>
        </p:blipFill>
        <p:spPr bwMode="auto">
          <a:xfrm>
            <a:off x="899592" y="2348880"/>
            <a:ext cx="7051675" cy="3783013"/>
          </a:xfrm>
          <a:prstGeom prst="rect">
            <a:avLst/>
          </a:prstGeom>
          <a:noFill/>
          <a:ln w="9525">
            <a:noFill/>
            <a:miter lim="800000"/>
            <a:headEnd/>
            <a:tailEnd/>
          </a:ln>
        </p:spPr>
      </p:pic>
    </p:spTree>
    <p:extLst>
      <p:ext uri="{BB962C8B-B14F-4D97-AF65-F5344CB8AC3E}">
        <p14:creationId xmlns:p14="http://schemas.microsoft.com/office/powerpoint/2010/main" val="84640184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7779008" cy="646331"/>
          </a:xfrm>
          <a:prstGeom prst="rect">
            <a:avLst/>
          </a:prstGeom>
          <a:noFill/>
          <a:ln w="9525">
            <a:noFill/>
            <a:miter lim="800000"/>
            <a:headEnd/>
            <a:tailEnd/>
          </a:ln>
        </p:spPr>
        <p:txBody>
          <a:bodyPr/>
          <a:lstStyle/>
          <a:p>
            <a:r>
              <a:rPr lang="zh-CN" altLang="en-US" sz="4000" b="1" dirty="0">
                <a:solidFill>
                  <a:schemeClr val="tx1"/>
                </a:solidFill>
                <a:latin typeface="微软雅黑" panose="020B0503020204020204" pitchFamily="34" charset="-122"/>
                <a:ea typeface="微软雅黑" panose="020B0503020204020204" pitchFamily="34" charset="-122"/>
              </a:rPr>
              <a:t>本章重点</a:t>
            </a:r>
          </a:p>
        </p:txBody>
      </p:sp>
      <p:sp>
        <p:nvSpPr>
          <p:cNvPr id="8" name="Rectangle 3"/>
          <p:cNvSpPr txBox="1">
            <a:spLocks noRot="1" noChangeArrowheads="1"/>
          </p:cNvSpPr>
          <p:nvPr/>
        </p:nvSpPr>
        <p:spPr bwMode="auto">
          <a:xfrm>
            <a:off x="304800" y="1600200"/>
            <a:ext cx="8540750" cy="4498975"/>
          </a:xfrm>
          <a:prstGeom prst="rect">
            <a:avLst/>
          </a:prstGeom>
          <a:solidFill>
            <a:schemeClr val="bg2">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eaLnBrk="1" hangingPunct="1">
              <a:lnSpc>
                <a:spcPct val="120000"/>
              </a:lnSpc>
            </a:pPr>
            <a:r>
              <a:rPr kumimoji="1" lang="zh-CN" altLang="en-US" sz="2400" b="1" kern="0" dirty="0">
                <a:solidFill>
                  <a:srgbClr val="000066"/>
                </a:solidFill>
                <a:latin typeface="微软雅黑" panose="020B0503020204020204" pitchFamily="34" charset="-122"/>
                <a:ea typeface="微软雅黑" panose="020B0503020204020204" pitchFamily="34" charset="-122"/>
              </a:rPr>
              <a:t>程序的并发执行和</a:t>
            </a:r>
            <a:r>
              <a:rPr kumimoji="1" lang="zh-CN" altLang="en-US" sz="2400" b="1" kern="0" dirty="0">
                <a:solidFill>
                  <a:srgbClr val="C00000"/>
                </a:solidFill>
                <a:latin typeface="微软雅黑" panose="020B0503020204020204" pitchFamily="34" charset="-122"/>
                <a:ea typeface="微软雅黑" panose="020B0503020204020204" pitchFamily="34" charset="-122"/>
              </a:rPr>
              <a:t>前驱图</a:t>
            </a:r>
          </a:p>
          <a:p>
            <a:pPr eaLnBrk="1" hangingPunct="1">
              <a:lnSpc>
                <a:spcPct val="120000"/>
              </a:lnSpc>
            </a:pPr>
            <a:r>
              <a:rPr kumimoji="1" lang="zh-CN" altLang="en-US" sz="2400" b="1" kern="0" dirty="0">
                <a:solidFill>
                  <a:srgbClr val="000066"/>
                </a:solidFill>
                <a:latin typeface="微软雅黑" panose="020B0503020204020204" pitchFamily="34" charset="-122"/>
                <a:ea typeface="微软雅黑" panose="020B0503020204020204" pitchFamily="34" charset="-122"/>
              </a:rPr>
              <a:t>进程的</a:t>
            </a:r>
            <a:r>
              <a:rPr kumimoji="1" lang="zh-CN" altLang="en-US" sz="2400" b="1" kern="0" dirty="0">
                <a:solidFill>
                  <a:srgbClr val="C00000"/>
                </a:solidFill>
                <a:latin typeface="微软雅黑" panose="020B0503020204020204" pitchFamily="34" charset="-122"/>
                <a:ea typeface="微软雅黑" panose="020B0503020204020204" pitchFamily="34" charset="-122"/>
              </a:rPr>
              <a:t>基本概念</a:t>
            </a:r>
            <a:r>
              <a:rPr kumimoji="1" lang="zh-CN" altLang="en-US" sz="2400" b="1" kern="0" dirty="0">
                <a:solidFill>
                  <a:srgbClr val="000066"/>
                </a:solidFill>
                <a:latin typeface="微软雅黑" panose="020B0503020204020204" pitchFamily="34" charset="-122"/>
                <a:ea typeface="微软雅黑" panose="020B0503020204020204" pitchFamily="34" charset="-122"/>
              </a:rPr>
              <a:t>和组成</a:t>
            </a:r>
          </a:p>
          <a:p>
            <a:pPr eaLnBrk="1" hangingPunct="1">
              <a:lnSpc>
                <a:spcPct val="120000"/>
              </a:lnSpc>
            </a:pPr>
            <a:r>
              <a:rPr kumimoji="1" lang="zh-CN" altLang="en-US" sz="2400" b="1" kern="0" dirty="0">
                <a:solidFill>
                  <a:srgbClr val="000066"/>
                </a:solidFill>
                <a:latin typeface="微软雅黑" panose="020B0503020204020204" pitchFamily="34" charset="-122"/>
                <a:ea typeface="微软雅黑" panose="020B0503020204020204" pitchFamily="34" charset="-122"/>
              </a:rPr>
              <a:t>进程的</a:t>
            </a:r>
            <a:r>
              <a:rPr kumimoji="1" lang="zh-CN" altLang="en-US" sz="2400" b="1" kern="0" dirty="0">
                <a:solidFill>
                  <a:srgbClr val="C00000"/>
                </a:solidFill>
                <a:latin typeface="微软雅黑" panose="020B0503020204020204" pitchFamily="34" charset="-122"/>
                <a:ea typeface="微软雅黑" panose="020B0503020204020204" pitchFamily="34" charset="-122"/>
              </a:rPr>
              <a:t>状态和状态转换</a:t>
            </a:r>
            <a:r>
              <a:rPr kumimoji="1" lang="zh-CN" altLang="en-US" sz="2400" b="1" kern="0" dirty="0">
                <a:solidFill>
                  <a:srgbClr val="000066"/>
                </a:solidFill>
                <a:latin typeface="微软雅黑" panose="020B0503020204020204" pitchFamily="34" charset="-122"/>
                <a:ea typeface="微软雅黑" panose="020B0503020204020204" pitchFamily="34" charset="-122"/>
              </a:rPr>
              <a:t>的原因</a:t>
            </a:r>
          </a:p>
          <a:p>
            <a:pPr eaLnBrk="1" hangingPunct="1">
              <a:lnSpc>
                <a:spcPct val="120000"/>
              </a:lnSpc>
            </a:pPr>
            <a:r>
              <a:rPr kumimoji="1" lang="zh-CN" altLang="en-US" sz="2400" b="1" kern="0" dirty="0">
                <a:solidFill>
                  <a:srgbClr val="000066"/>
                </a:solidFill>
                <a:latin typeface="微软雅黑" panose="020B0503020204020204" pitchFamily="34" charset="-122"/>
                <a:ea typeface="微软雅黑" panose="020B0503020204020204" pitchFamily="34" charset="-122"/>
              </a:rPr>
              <a:t>进程</a:t>
            </a:r>
            <a:r>
              <a:rPr kumimoji="1" lang="zh-CN" altLang="en-US" sz="2400" b="1" kern="0" dirty="0">
                <a:solidFill>
                  <a:srgbClr val="C00000"/>
                </a:solidFill>
                <a:latin typeface="微软雅黑" panose="020B0503020204020204" pitchFamily="34" charset="-122"/>
                <a:ea typeface="微软雅黑" panose="020B0503020204020204" pitchFamily="34" charset="-122"/>
              </a:rPr>
              <a:t>同步</a:t>
            </a:r>
            <a:r>
              <a:rPr kumimoji="1" lang="en-US" altLang="zh-CN" sz="2400" b="1" kern="0" dirty="0">
                <a:solidFill>
                  <a:srgbClr val="000066"/>
                </a:solidFill>
                <a:latin typeface="微软雅黑" panose="020B0503020204020204" pitchFamily="34" charset="-122"/>
                <a:ea typeface="微软雅黑" panose="020B0503020204020204" pitchFamily="34" charset="-122"/>
              </a:rPr>
              <a:t>——</a:t>
            </a:r>
            <a:r>
              <a:rPr kumimoji="1" lang="zh-CN" altLang="en-US" sz="2400" b="1" kern="0" dirty="0">
                <a:solidFill>
                  <a:srgbClr val="000066"/>
                </a:solidFill>
                <a:latin typeface="微软雅黑" panose="020B0503020204020204" pitchFamily="34" charset="-122"/>
                <a:ea typeface="微软雅黑" panose="020B0503020204020204" pitchFamily="34" charset="-122"/>
              </a:rPr>
              <a:t>信号量机制及其应用</a:t>
            </a:r>
          </a:p>
          <a:p>
            <a:pPr eaLnBrk="1" hangingPunct="1">
              <a:lnSpc>
                <a:spcPct val="120000"/>
              </a:lnSpc>
            </a:pPr>
            <a:r>
              <a:rPr kumimoji="1" lang="zh-CN" altLang="en-US" sz="2400" b="1" kern="0" dirty="0">
                <a:solidFill>
                  <a:srgbClr val="000066"/>
                </a:solidFill>
                <a:latin typeface="微软雅黑" panose="020B0503020204020204" pitchFamily="34" charset="-122"/>
                <a:ea typeface="微软雅黑" panose="020B0503020204020204" pitchFamily="34" charset="-122"/>
              </a:rPr>
              <a:t>进程</a:t>
            </a:r>
            <a:r>
              <a:rPr kumimoji="1" lang="zh-CN" altLang="en-US" sz="2400" b="1" kern="0" dirty="0">
                <a:solidFill>
                  <a:srgbClr val="C00000"/>
                </a:solidFill>
                <a:latin typeface="微软雅黑" panose="020B0503020204020204" pitchFamily="34" charset="-122"/>
                <a:ea typeface="微软雅黑" panose="020B0503020204020204" pitchFamily="34" charset="-122"/>
              </a:rPr>
              <a:t>通信</a:t>
            </a:r>
            <a:r>
              <a:rPr kumimoji="1" lang="en-US" altLang="zh-CN" sz="2400" b="1" kern="0" dirty="0">
                <a:solidFill>
                  <a:srgbClr val="000066"/>
                </a:solidFill>
                <a:latin typeface="微软雅黑" panose="020B0503020204020204" pitchFamily="34" charset="-122"/>
                <a:ea typeface="微软雅黑" panose="020B0503020204020204" pitchFamily="34" charset="-122"/>
              </a:rPr>
              <a:t>——</a:t>
            </a:r>
            <a:r>
              <a:rPr kumimoji="1" lang="zh-CN" altLang="en-US" sz="2400" b="1" kern="0" dirty="0">
                <a:solidFill>
                  <a:srgbClr val="000066"/>
                </a:solidFill>
                <a:latin typeface="微软雅黑" panose="020B0503020204020204" pitchFamily="34" charset="-122"/>
                <a:ea typeface="微软雅黑" panose="020B0503020204020204" pitchFamily="34" charset="-122"/>
              </a:rPr>
              <a:t>信息传递</a:t>
            </a:r>
          </a:p>
          <a:p>
            <a:pPr eaLnBrk="1" hangingPunct="1">
              <a:lnSpc>
                <a:spcPct val="120000"/>
              </a:lnSpc>
            </a:pPr>
            <a:r>
              <a:rPr kumimoji="1" lang="zh-CN" altLang="en-US" sz="2400" b="1" kern="0" dirty="0">
                <a:solidFill>
                  <a:srgbClr val="C00000"/>
                </a:solidFill>
                <a:latin typeface="微软雅黑" panose="020B0503020204020204" pitchFamily="34" charset="-122"/>
                <a:ea typeface="微软雅黑" panose="020B0503020204020204" pitchFamily="34" charset="-122"/>
              </a:rPr>
              <a:t>线程</a:t>
            </a:r>
            <a:r>
              <a:rPr kumimoji="1" lang="zh-CN" altLang="en-US" sz="2400" b="1" kern="0" dirty="0">
                <a:solidFill>
                  <a:srgbClr val="000066"/>
                </a:solidFill>
                <a:latin typeface="微软雅黑" panose="020B0503020204020204" pitchFamily="34" charset="-122"/>
                <a:ea typeface="微软雅黑" panose="020B0503020204020204" pitchFamily="34" charset="-122"/>
              </a:rPr>
              <a:t>的概念，进程与线程的区别，内核支持线程、用户级线程和内核控制线程（</a:t>
            </a:r>
            <a:r>
              <a:rPr kumimoji="1" lang="en-US" altLang="zh-CN" sz="2400" b="1" kern="0" dirty="0">
                <a:solidFill>
                  <a:srgbClr val="000066"/>
                </a:solidFill>
                <a:latin typeface="微软雅黑" panose="020B0503020204020204" pitchFamily="34" charset="-122"/>
                <a:ea typeface="微软雅黑" panose="020B0503020204020204" pitchFamily="34" charset="-122"/>
              </a:rPr>
              <a:t>LWP</a:t>
            </a:r>
            <a:r>
              <a:rPr kumimoji="1" lang="zh-CN" altLang="en-US" sz="2400" b="1" kern="0" dirty="0">
                <a:solidFill>
                  <a:srgbClr val="000066"/>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9236314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7707000" cy="646331"/>
          </a:xfrm>
          <a:prstGeom prst="rect">
            <a:avLst/>
          </a:prstGeom>
          <a:noFill/>
          <a:ln w="9525">
            <a:noFill/>
            <a:miter lim="800000"/>
            <a:headEnd/>
            <a:tailEnd/>
          </a:ln>
        </p:spPr>
        <p:txBody>
          <a:bodyPr/>
          <a:lstStyle/>
          <a:p>
            <a:r>
              <a:rPr lang="zh-CN" altLang="en-US" sz="4000" b="1" dirty="0">
                <a:solidFill>
                  <a:schemeClr val="tx1"/>
                </a:solidFill>
                <a:latin typeface="微软雅黑" panose="020B0503020204020204" pitchFamily="34" charset="-122"/>
                <a:ea typeface="微软雅黑" panose="020B0503020204020204" pitchFamily="34" charset="-122"/>
              </a:rPr>
              <a:t>第二章测验</a:t>
            </a:r>
          </a:p>
        </p:txBody>
      </p:sp>
      <p:sp>
        <p:nvSpPr>
          <p:cNvPr id="4" name="Rectangle 3"/>
          <p:cNvSpPr txBox="1">
            <a:spLocks noChangeArrowheads="1"/>
          </p:cNvSpPr>
          <p:nvPr/>
        </p:nvSpPr>
        <p:spPr bwMode="auto">
          <a:xfrm>
            <a:off x="323528" y="1124744"/>
            <a:ext cx="8424936" cy="49712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marL="457200" indent="-457200" eaLnBrk="1" hangingPunct="1">
              <a:lnSpc>
                <a:spcPct val="120000"/>
              </a:lnSpc>
              <a:buFont typeface="+mj-lt"/>
              <a:buAutoNum type="arabicPeriod"/>
            </a:pPr>
            <a:r>
              <a:rPr kumimoji="1" lang="zh-CN" altLang="en-US" sz="2400" b="1" kern="0" dirty="0">
                <a:latin typeface="黑体" pitchFamily="2" charset="-122"/>
                <a:ea typeface="黑体" pitchFamily="2" charset="-122"/>
              </a:rPr>
              <a:t>进程是由程序、数据和（      ）组成的。</a:t>
            </a:r>
          </a:p>
          <a:p>
            <a:pPr marL="457200" indent="-457200" eaLnBrk="1" hangingPunct="1">
              <a:lnSpc>
                <a:spcPct val="120000"/>
              </a:lnSpc>
              <a:buFont typeface="+mj-lt"/>
              <a:buAutoNum type="arabicPeriod"/>
            </a:pPr>
            <a:r>
              <a:rPr kumimoji="1" lang="zh-CN" altLang="en-US" sz="2400" b="1" kern="0" dirty="0">
                <a:latin typeface="黑体" pitchFamily="2" charset="-122"/>
                <a:ea typeface="黑体" pitchFamily="2" charset="-122"/>
              </a:rPr>
              <a:t>对信号量</a:t>
            </a:r>
            <a:r>
              <a:rPr kumimoji="1" lang="en-US" altLang="zh-CN" sz="2400" b="1" kern="0" dirty="0">
                <a:latin typeface="黑体" pitchFamily="2" charset="-122"/>
                <a:ea typeface="黑体" pitchFamily="2" charset="-122"/>
              </a:rPr>
              <a:t>s</a:t>
            </a:r>
            <a:r>
              <a:rPr kumimoji="1" lang="zh-CN" altLang="en-US" sz="2400" b="1" kern="0" dirty="0">
                <a:latin typeface="黑体" pitchFamily="2" charset="-122"/>
                <a:ea typeface="黑体" pitchFamily="2" charset="-122"/>
              </a:rPr>
              <a:t>只能通过（         ）操作进行，其物理意义是：一个相当于申请资源，另一个相当于释放资源。</a:t>
            </a:r>
          </a:p>
          <a:p>
            <a:pPr marL="457200" indent="-457200" eaLnBrk="1" hangingPunct="1">
              <a:lnSpc>
                <a:spcPct val="120000"/>
              </a:lnSpc>
              <a:buFont typeface="+mj-lt"/>
              <a:buAutoNum type="arabicPeriod"/>
            </a:pPr>
            <a:r>
              <a:rPr kumimoji="1" lang="zh-CN" altLang="en-US" sz="2400" b="1" kern="0" dirty="0">
                <a:latin typeface="黑体" pitchFamily="2" charset="-122"/>
                <a:ea typeface="黑体" pitchFamily="2" charset="-122"/>
              </a:rPr>
              <a:t>操作系统中进程的状态有许多种，但最基本的代表其生命周期的三种状态为（         ）、（         ）和（           ）。</a:t>
            </a:r>
          </a:p>
        </p:txBody>
      </p:sp>
    </p:spTree>
    <p:extLst>
      <p:ext uri="{BB962C8B-B14F-4D97-AF65-F5344CB8AC3E}">
        <p14:creationId xmlns:p14="http://schemas.microsoft.com/office/powerpoint/2010/main" val="256144698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7707000" cy="646331"/>
          </a:xfrm>
          <a:prstGeom prst="rect">
            <a:avLst/>
          </a:prstGeom>
          <a:noFill/>
          <a:ln w="9525">
            <a:noFill/>
            <a:miter lim="800000"/>
            <a:headEnd/>
            <a:tailEnd/>
          </a:ln>
        </p:spPr>
        <p:txBody>
          <a:bodyPr/>
          <a:lstStyle/>
          <a:p>
            <a:r>
              <a:rPr lang="zh-CN" altLang="en-US" sz="4000" b="1" dirty="0">
                <a:solidFill>
                  <a:schemeClr val="tx1"/>
                </a:solidFill>
                <a:latin typeface="微软雅黑" panose="020B0503020204020204" pitchFamily="34" charset="-122"/>
                <a:ea typeface="微软雅黑" panose="020B0503020204020204" pitchFamily="34" charset="-122"/>
              </a:rPr>
              <a:t>第二章测验</a:t>
            </a:r>
          </a:p>
        </p:txBody>
      </p:sp>
      <p:sp>
        <p:nvSpPr>
          <p:cNvPr id="3" name="Rectangle 2"/>
          <p:cNvSpPr txBox="1">
            <a:spLocks noChangeArrowheads="1"/>
          </p:cNvSpPr>
          <p:nvPr/>
        </p:nvSpPr>
        <p:spPr bwMode="auto">
          <a:xfrm>
            <a:off x="611560" y="836712"/>
            <a:ext cx="8064500" cy="55451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marL="457200" indent="-457200" eaLnBrk="1" hangingPunct="1">
              <a:lnSpc>
                <a:spcPct val="120000"/>
              </a:lnSpc>
              <a:buFont typeface="+mj-lt"/>
              <a:buAutoNum type="arabicPeriod" startAt="4"/>
            </a:pPr>
            <a:r>
              <a:rPr kumimoji="1" lang="zh-CN" altLang="en-US" sz="2400" b="1" kern="0" dirty="0">
                <a:latin typeface="黑体" pitchFamily="2" charset="-122"/>
                <a:ea typeface="黑体" pitchFamily="2" charset="-122"/>
              </a:rPr>
              <a:t>程序并发执行时失去程序的封闭性的主要原因是（     ）。</a:t>
            </a:r>
          </a:p>
          <a:p>
            <a:pPr marL="457200" indent="-457200" eaLnBrk="1" hangingPunct="1">
              <a:lnSpc>
                <a:spcPct val="120000"/>
              </a:lnSpc>
              <a:buFont typeface="+mj-lt"/>
              <a:buAutoNum type="arabicPeriod" startAt="4"/>
            </a:pPr>
            <a:r>
              <a:rPr kumimoji="1" lang="zh-CN" altLang="en-US" sz="2400" b="1" kern="0" dirty="0">
                <a:latin typeface="黑体" pitchFamily="2" charset="-122"/>
                <a:ea typeface="黑体" pitchFamily="2" charset="-122"/>
              </a:rPr>
              <a:t>系统中各进程之间逻辑上的相互制约关系称为（    ）</a:t>
            </a:r>
            <a:endParaRPr kumimoji="1" lang="en-US" altLang="zh-CN" sz="2400" b="1" kern="0" dirty="0">
              <a:latin typeface="黑体" pitchFamily="2" charset="-122"/>
              <a:ea typeface="黑体" pitchFamily="2" charset="-122"/>
            </a:endParaRPr>
          </a:p>
          <a:p>
            <a:pPr marL="457200" indent="-457200" eaLnBrk="1" hangingPunct="1">
              <a:lnSpc>
                <a:spcPct val="120000"/>
              </a:lnSpc>
              <a:buFont typeface="+mj-lt"/>
              <a:buAutoNum type="arabicPeriod" startAt="4"/>
            </a:pPr>
            <a:r>
              <a:rPr kumimoji="1" lang="zh-CN" altLang="en-US" sz="2400" b="1" kern="0" dirty="0">
                <a:latin typeface="黑体" pitchFamily="2" charset="-122"/>
                <a:ea typeface="黑体" pitchFamily="2" charset="-122"/>
              </a:rPr>
              <a:t>（    ）调度是处理机的高级调度，（    ）调度是处理机的低级调度。</a:t>
            </a:r>
            <a:endParaRPr kumimoji="1" lang="en-US" altLang="zh-CN" sz="2400" b="1" kern="0" dirty="0">
              <a:latin typeface="黑体" pitchFamily="2" charset="-122"/>
              <a:ea typeface="黑体" pitchFamily="2" charset="-122"/>
            </a:endParaRPr>
          </a:p>
          <a:p>
            <a:pPr marL="457200" indent="-457200" eaLnBrk="1" hangingPunct="1">
              <a:lnSpc>
                <a:spcPct val="120000"/>
              </a:lnSpc>
              <a:buFont typeface="+mj-lt"/>
              <a:buAutoNum type="arabicPeriod" startAt="4"/>
            </a:pPr>
            <a:r>
              <a:rPr kumimoji="1" lang="zh-CN" altLang="en-US" sz="2400" b="1" kern="0" dirty="0">
                <a:latin typeface="黑体" pitchFamily="2" charset="-122"/>
                <a:ea typeface="黑体" pitchFamily="2" charset="-122"/>
              </a:rPr>
              <a:t>程序段</a:t>
            </a:r>
            <a:r>
              <a:rPr kumimoji="1" lang="en-US" altLang="zh-CN" sz="2400" b="1" kern="0" dirty="0">
                <a:latin typeface="黑体" pitchFamily="2" charset="-122"/>
                <a:ea typeface="黑体" pitchFamily="2" charset="-122"/>
              </a:rPr>
              <a:t>S1</a:t>
            </a:r>
            <a:r>
              <a:rPr kumimoji="1" lang="zh-CN" altLang="en-US" sz="2400" b="1" kern="0" dirty="0">
                <a:latin typeface="黑体" pitchFamily="2" charset="-122"/>
                <a:ea typeface="黑体" pitchFamily="2" charset="-122"/>
              </a:rPr>
              <a:t>、</a:t>
            </a:r>
            <a:r>
              <a:rPr kumimoji="1" lang="en-US" altLang="zh-CN" sz="2400" b="1" kern="0" dirty="0">
                <a:latin typeface="黑体" pitchFamily="2" charset="-122"/>
                <a:ea typeface="黑体" pitchFamily="2" charset="-122"/>
              </a:rPr>
              <a:t>S2</a:t>
            </a:r>
            <a:r>
              <a:rPr kumimoji="1" lang="zh-CN" altLang="en-US" sz="2400" b="1" kern="0" dirty="0">
                <a:latin typeface="黑体" pitchFamily="2" charset="-122"/>
                <a:ea typeface="黑体" pitchFamily="2" charset="-122"/>
              </a:rPr>
              <a:t>、</a:t>
            </a:r>
            <a:r>
              <a:rPr kumimoji="1" lang="en-US" altLang="zh-CN" sz="2400" b="1" kern="0" dirty="0">
                <a:latin typeface="黑体" pitchFamily="2" charset="-122"/>
                <a:ea typeface="黑体" pitchFamily="2" charset="-122"/>
              </a:rPr>
              <a:t>S3</a:t>
            </a:r>
            <a:r>
              <a:rPr kumimoji="1" lang="zh-CN" altLang="en-US" sz="2400" b="1" kern="0" dirty="0">
                <a:latin typeface="黑体" pitchFamily="2" charset="-122"/>
                <a:ea typeface="黑体" pitchFamily="2" charset="-122"/>
              </a:rPr>
              <a:t>、</a:t>
            </a:r>
            <a:r>
              <a:rPr kumimoji="1" lang="en-US" altLang="zh-CN" sz="2400" b="1" kern="0" dirty="0">
                <a:latin typeface="黑体" pitchFamily="2" charset="-122"/>
                <a:ea typeface="黑体" pitchFamily="2" charset="-122"/>
              </a:rPr>
              <a:t>S4</a:t>
            </a:r>
            <a:r>
              <a:rPr kumimoji="1" lang="zh-CN" altLang="en-US" sz="2400" b="1" kern="0" dirty="0">
                <a:latin typeface="黑体" pitchFamily="2" charset="-122"/>
                <a:ea typeface="黑体" pitchFamily="2" charset="-122"/>
              </a:rPr>
              <a:t>之间存在下面的前驱关系：</a:t>
            </a:r>
            <a:r>
              <a:rPr kumimoji="1" lang="en-US" altLang="zh-CN" sz="2400" b="1" kern="0" dirty="0">
                <a:latin typeface="黑体" pitchFamily="2" charset="-122"/>
                <a:ea typeface="黑体" pitchFamily="2" charset="-122"/>
              </a:rPr>
              <a:t>S1   S2</a:t>
            </a:r>
            <a:r>
              <a:rPr kumimoji="1" lang="zh-CN" altLang="en-US" sz="2400" b="1" kern="0" dirty="0">
                <a:latin typeface="黑体" pitchFamily="2" charset="-122"/>
                <a:ea typeface="黑体" pitchFamily="2" charset="-122"/>
              </a:rPr>
              <a:t>，</a:t>
            </a:r>
            <a:r>
              <a:rPr kumimoji="1" lang="en-US" altLang="zh-CN" sz="2400" b="1" kern="0" dirty="0">
                <a:latin typeface="黑体" pitchFamily="2" charset="-122"/>
                <a:ea typeface="黑体" pitchFamily="2" charset="-122"/>
              </a:rPr>
              <a:t>S2   S3</a:t>
            </a:r>
            <a:r>
              <a:rPr kumimoji="1" lang="zh-CN" altLang="en-US" sz="2400" b="1" kern="0" dirty="0">
                <a:latin typeface="黑体" pitchFamily="2" charset="-122"/>
                <a:ea typeface="黑体" pitchFamily="2" charset="-122"/>
              </a:rPr>
              <a:t>，</a:t>
            </a:r>
            <a:r>
              <a:rPr kumimoji="1" lang="en-US" altLang="zh-CN" sz="2400" b="1" kern="0" dirty="0">
                <a:latin typeface="黑体" pitchFamily="2" charset="-122"/>
                <a:ea typeface="黑体" pitchFamily="2" charset="-122"/>
              </a:rPr>
              <a:t>S1   S4</a:t>
            </a:r>
            <a:r>
              <a:rPr kumimoji="1" lang="zh-CN" altLang="en-US" sz="2400" b="1" kern="0" dirty="0">
                <a:latin typeface="黑体" pitchFamily="2" charset="-122"/>
                <a:ea typeface="黑体" pitchFamily="2" charset="-122"/>
              </a:rPr>
              <a:t>，可以并发执行的程序段为（       ）。</a:t>
            </a:r>
          </a:p>
        </p:txBody>
      </p:sp>
    </p:spTree>
    <p:extLst>
      <p:ext uri="{BB962C8B-B14F-4D97-AF65-F5344CB8AC3E}">
        <p14:creationId xmlns:p14="http://schemas.microsoft.com/office/powerpoint/2010/main" val="3765358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7707000" cy="646331"/>
          </a:xfrm>
          <a:prstGeom prst="rect">
            <a:avLst/>
          </a:prstGeom>
          <a:noFill/>
          <a:ln w="9525">
            <a:noFill/>
            <a:miter lim="800000"/>
            <a:headEnd/>
            <a:tailEnd/>
          </a:ln>
        </p:spPr>
        <p:txBody>
          <a:bodyPr/>
          <a:lstStyle/>
          <a:p>
            <a:r>
              <a:rPr lang="zh-CN" altLang="en-US" sz="4000" b="1" dirty="0">
                <a:solidFill>
                  <a:schemeClr val="tx1"/>
                </a:solidFill>
                <a:latin typeface="微软雅黑" panose="020B0503020204020204" pitchFamily="34" charset="-122"/>
                <a:ea typeface="微软雅黑" panose="020B0503020204020204" pitchFamily="34" charset="-122"/>
              </a:rPr>
              <a:t>第二章测验</a:t>
            </a:r>
          </a:p>
        </p:txBody>
      </p:sp>
      <p:sp>
        <p:nvSpPr>
          <p:cNvPr id="4" name="Rectangle 2"/>
          <p:cNvSpPr txBox="1">
            <a:spLocks noChangeArrowheads="1"/>
          </p:cNvSpPr>
          <p:nvPr/>
        </p:nvSpPr>
        <p:spPr bwMode="auto">
          <a:xfrm>
            <a:off x="323850" y="1006475"/>
            <a:ext cx="8458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marL="609600" indent="-609600" eaLnBrk="1" hangingPunct="1">
              <a:buClr>
                <a:schemeClr val="tx1"/>
              </a:buClr>
              <a:buFontTx/>
              <a:buAutoNum type="arabicPeriod" startAt="8"/>
            </a:pPr>
            <a:r>
              <a:rPr kumimoji="0" lang="zh-CN" altLang="en-US" sz="2400" kern="0">
                <a:latin typeface="黑体" pitchFamily="2" charset="-122"/>
                <a:ea typeface="黑体" pitchFamily="2" charset="-122"/>
              </a:rPr>
              <a:t>在操作系统中，</a:t>
            </a:r>
            <a:r>
              <a:rPr kumimoji="0" lang="en-US" altLang="zh-CN" sz="2400" kern="0">
                <a:latin typeface="黑体" pitchFamily="2" charset="-122"/>
                <a:ea typeface="黑体" pitchFamily="2" charset="-122"/>
              </a:rPr>
              <a:t>P</a:t>
            </a:r>
            <a:r>
              <a:rPr kumimoji="0" lang="zh-CN" altLang="en-US" sz="2400" kern="0">
                <a:latin typeface="黑体" pitchFamily="2" charset="-122"/>
                <a:ea typeface="黑体" pitchFamily="2" charset="-122"/>
              </a:rPr>
              <a:t>，</a:t>
            </a:r>
            <a:r>
              <a:rPr kumimoji="0" lang="en-US" altLang="zh-CN" sz="2400" kern="0">
                <a:latin typeface="黑体" pitchFamily="2" charset="-122"/>
                <a:ea typeface="黑体" pitchFamily="2" charset="-122"/>
              </a:rPr>
              <a:t>V</a:t>
            </a:r>
            <a:r>
              <a:rPr kumimoji="0" lang="zh-CN" altLang="en-US" sz="2400" kern="0">
                <a:latin typeface="黑体" pitchFamily="2" charset="-122"/>
                <a:ea typeface="黑体" pitchFamily="2" charset="-122"/>
              </a:rPr>
              <a:t>操作是一种                    。</a:t>
            </a:r>
            <a:endParaRPr kumimoji="0" lang="zh-CN" altLang="en-US" sz="2400" kern="0" dirty="0">
              <a:latin typeface="黑体" pitchFamily="2" charset="-122"/>
              <a:ea typeface="黑体" pitchFamily="2" charset="-122"/>
            </a:endParaRPr>
          </a:p>
        </p:txBody>
      </p:sp>
      <p:sp>
        <p:nvSpPr>
          <p:cNvPr id="6" name="Text Box 4"/>
          <p:cNvSpPr txBox="1">
            <a:spLocks noChangeArrowheads="1"/>
          </p:cNvSpPr>
          <p:nvPr/>
        </p:nvSpPr>
        <p:spPr bwMode="auto">
          <a:xfrm>
            <a:off x="1072356" y="4506117"/>
            <a:ext cx="7286625" cy="830263"/>
          </a:xfrm>
          <a:prstGeom prst="rect">
            <a:avLst/>
          </a:prstGeom>
          <a:noFill/>
          <a:ln w="9525" algn="ctr">
            <a:noFill/>
            <a:miter lim="800000"/>
            <a:headEnd/>
            <a:tailEnd/>
          </a:ln>
        </p:spPr>
        <p:txBody>
          <a:bodyPr>
            <a:spAutoFit/>
          </a:bodyPr>
          <a:lstStyle/>
          <a:p>
            <a:pPr marL="457200" indent="-457200" algn="l">
              <a:buFontTx/>
              <a:buAutoNum type="alphaUcPeriod"/>
            </a:pPr>
            <a:r>
              <a:rPr lang="zh-CN" altLang="en-US" b="1" dirty="0">
                <a:solidFill>
                  <a:schemeClr val="tx1"/>
                </a:solidFill>
                <a:latin typeface="黑体" pitchFamily="2" charset="-122"/>
                <a:ea typeface="黑体" pitchFamily="2" charset="-122"/>
              </a:rPr>
              <a:t>单道程序               </a:t>
            </a:r>
            <a:r>
              <a:rPr lang="en-US" altLang="zh-CN" b="1" dirty="0">
                <a:solidFill>
                  <a:schemeClr val="tx1"/>
                </a:solidFill>
                <a:latin typeface="黑体" pitchFamily="2" charset="-122"/>
                <a:ea typeface="黑体" pitchFamily="2" charset="-122"/>
              </a:rPr>
              <a:t>B. </a:t>
            </a:r>
            <a:r>
              <a:rPr lang="zh-CN" altLang="en-US" b="1" dirty="0">
                <a:solidFill>
                  <a:schemeClr val="tx1"/>
                </a:solidFill>
                <a:latin typeface="黑体" pitchFamily="2" charset="-122"/>
                <a:ea typeface="黑体" pitchFamily="2" charset="-122"/>
              </a:rPr>
              <a:t>多道程序</a:t>
            </a:r>
          </a:p>
          <a:p>
            <a:pPr marL="457200" indent="-457200" algn="l">
              <a:buFontTx/>
              <a:buAutoNum type="alphaUcPeriod" startAt="3"/>
            </a:pPr>
            <a:r>
              <a:rPr lang="zh-CN" altLang="en-US" b="1" dirty="0">
                <a:solidFill>
                  <a:schemeClr val="tx1"/>
                </a:solidFill>
                <a:latin typeface="黑体" pitchFamily="2" charset="-122"/>
                <a:ea typeface="黑体" pitchFamily="2" charset="-122"/>
              </a:rPr>
              <a:t>程序的可再现性         </a:t>
            </a:r>
            <a:r>
              <a:rPr lang="en-US" altLang="zh-CN" b="1" dirty="0">
                <a:solidFill>
                  <a:schemeClr val="tx1"/>
                </a:solidFill>
                <a:latin typeface="黑体" pitchFamily="2" charset="-122"/>
                <a:ea typeface="黑体" pitchFamily="2" charset="-122"/>
              </a:rPr>
              <a:t>D. </a:t>
            </a:r>
            <a:r>
              <a:rPr lang="zh-CN" altLang="en-US" b="1" dirty="0">
                <a:solidFill>
                  <a:schemeClr val="tx1"/>
                </a:solidFill>
                <a:latin typeface="黑体" pitchFamily="2" charset="-122"/>
                <a:ea typeface="黑体" pitchFamily="2" charset="-122"/>
              </a:rPr>
              <a:t>资源共享</a:t>
            </a:r>
          </a:p>
        </p:txBody>
      </p:sp>
      <p:sp>
        <p:nvSpPr>
          <p:cNvPr id="7" name="Line 5"/>
          <p:cNvSpPr>
            <a:spLocks noChangeShapeType="1"/>
          </p:cNvSpPr>
          <p:nvPr/>
        </p:nvSpPr>
        <p:spPr bwMode="auto">
          <a:xfrm>
            <a:off x="5580063" y="1341438"/>
            <a:ext cx="1223962" cy="0"/>
          </a:xfrm>
          <a:prstGeom prst="line">
            <a:avLst/>
          </a:prstGeom>
          <a:noFill/>
          <a:ln w="9525">
            <a:solidFill>
              <a:schemeClr val="tx1"/>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8" name="Text Box 6"/>
          <p:cNvSpPr txBox="1">
            <a:spLocks noChangeArrowheads="1"/>
          </p:cNvSpPr>
          <p:nvPr/>
        </p:nvSpPr>
        <p:spPr bwMode="auto">
          <a:xfrm>
            <a:off x="1428750" y="1714500"/>
            <a:ext cx="7272338" cy="830263"/>
          </a:xfrm>
          <a:prstGeom prst="rect">
            <a:avLst/>
          </a:prstGeom>
          <a:noFill/>
          <a:ln w="9525" algn="ctr">
            <a:noFill/>
            <a:miter lim="800000"/>
            <a:headEnd/>
            <a:tailEnd/>
          </a:ln>
        </p:spPr>
        <p:txBody>
          <a:bodyPr>
            <a:spAutoFit/>
          </a:bodyPr>
          <a:lstStyle/>
          <a:p>
            <a:pPr marL="457200" indent="-457200" algn="l">
              <a:buFontTx/>
              <a:buAutoNum type="alphaUcPeriod"/>
            </a:pPr>
            <a:r>
              <a:rPr lang="zh-CN" altLang="en-US" b="1" dirty="0">
                <a:solidFill>
                  <a:schemeClr val="tx1"/>
                </a:solidFill>
                <a:latin typeface="黑体" pitchFamily="2" charset="-122"/>
                <a:ea typeface="黑体" pitchFamily="2" charset="-122"/>
              </a:rPr>
              <a:t>机器指令             </a:t>
            </a:r>
            <a:r>
              <a:rPr lang="en-US" altLang="zh-CN" b="1" dirty="0">
                <a:solidFill>
                  <a:schemeClr val="tx1"/>
                </a:solidFill>
                <a:latin typeface="黑体" pitchFamily="2" charset="-122"/>
                <a:ea typeface="黑体" pitchFamily="2" charset="-122"/>
              </a:rPr>
              <a:t>B. </a:t>
            </a:r>
            <a:r>
              <a:rPr lang="zh-CN" altLang="en-US" b="1" dirty="0">
                <a:solidFill>
                  <a:schemeClr val="tx1"/>
                </a:solidFill>
                <a:latin typeface="黑体" pitchFamily="2" charset="-122"/>
                <a:ea typeface="黑体" pitchFamily="2" charset="-122"/>
              </a:rPr>
              <a:t>系统调用命令</a:t>
            </a:r>
          </a:p>
          <a:p>
            <a:pPr marL="457200" indent="-457200" algn="l">
              <a:buFontTx/>
              <a:buAutoNum type="alphaUcPeriod" startAt="3"/>
            </a:pPr>
            <a:r>
              <a:rPr lang="zh-CN" altLang="en-US" b="1" dirty="0">
                <a:solidFill>
                  <a:schemeClr val="tx1"/>
                </a:solidFill>
                <a:latin typeface="黑体" pitchFamily="2" charset="-122"/>
                <a:ea typeface="黑体" pitchFamily="2" charset="-122"/>
              </a:rPr>
              <a:t>作业控制命令         </a:t>
            </a:r>
            <a:r>
              <a:rPr lang="en-US" altLang="zh-CN" b="1" dirty="0">
                <a:solidFill>
                  <a:schemeClr val="tx1"/>
                </a:solidFill>
                <a:latin typeface="黑体" pitchFamily="2" charset="-122"/>
                <a:ea typeface="黑体" pitchFamily="2" charset="-122"/>
              </a:rPr>
              <a:t>D. </a:t>
            </a:r>
            <a:r>
              <a:rPr lang="zh-CN" altLang="en-US" b="1" dirty="0">
                <a:solidFill>
                  <a:schemeClr val="tx1"/>
                </a:solidFill>
                <a:latin typeface="黑体" pitchFamily="2" charset="-122"/>
                <a:ea typeface="黑体" pitchFamily="2" charset="-122"/>
              </a:rPr>
              <a:t>低级进程通信原语</a:t>
            </a:r>
          </a:p>
        </p:txBody>
      </p:sp>
      <p:sp>
        <p:nvSpPr>
          <p:cNvPr id="9" name="Line 7"/>
          <p:cNvSpPr>
            <a:spLocks noChangeShapeType="1"/>
          </p:cNvSpPr>
          <p:nvPr/>
        </p:nvSpPr>
        <p:spPr bwMode="auto">
          <a:xfrm>
            <a:off x="4390514" y="4005064"/>
            <a:ext cx="1008062" cy="0"/>
          </a:xfrm>
          <a:prstGeom prst="line">
            <a:avLst/>
          </a:prstGeom>
          <a:noFill/>
          <a:ln w="9525">
            <a:solidFill>
              <a:schemeClr val="tx1"/>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0" name="Line 8"/>
          <p:cNvSpPr>
            <a:spLocks noChangeShapeType="1"/>
          </p:cNvSpPr>
          <p:nvPr/>
        </p:nvSpPr>
        <p:spPr bwMode="auto">
          <a:xfrm>
            <a:off x="4211637" y="3645024"/>
            <a:ext cx="1008062" cy="0"/>
          </a:xfrm>
          <a:prstGeom prst="line">
            <a:avLst/>
          </a:prstGeom>
          <a:noFill/>
          <a:ln w="9525">
            <a:solidFill>
              <a:srgbClr val="FFFFCC"/>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2" name="Line 9"/>
          <p:cNvSpPr>
            <a:spLocks noChangeShapeType="1"/>
          </p:cNvSpPr>
          <p:nvPr/>
        </p:nvSpPr>
        <p:spPr bwMode="auto">
          <a:xfrm>
            <a:off x="4356101" y="4365104"/>
            <a:ext cx="1223962" cy="0"/>
          </a:xfrm>
          <a:prstGeom prst="line">
            <a:avLst/>
          </a:prstGeom>
          <a:noFill/>
          <a:ln w="9525">
            <a:solidFill>
              <a:schemeClr val="tx1"/>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3" name="Line 10"/>
          <p:cNvSpPr>
            <a:spLocks noChangeShapeType="1"/>
          </p:cNvSpPr>
          <p:nvPr/>
        </p:nvSpPr>
        <p:spPr bwMode="auto">
          <a:xfrm>
            <a:off x="8215313" y="3286125"/>
            <a:ext cx="755650" cy="0"/>
          </a:xfrm>
          <a:prstGeom prst="line">
            <a:avLst/>
          </a:prstGeom>
          <a:noFill/>
          <a:ln w="9525">
            <a:solidFill>
              <a:srgbClr val="000000"/>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4" name="Rectangle 3"/>
          <p:cNvSpPr>
            <a:spLocks noChangeArrowheads="1"/>
          </p:cNvSpPr>
          <p:nvPr/>
        </p:nvSpPr>
        <p:spPr bwMode="auto">
          <a:xfrm>
            <a:off x="33352" y="3285128"/>
            <a:ext cx="8462962" cy="1004965"/>
          </a:xfrm>
          <a:prstGeom prst="rect">
            <a:avLst/>
          </a:prstGeom>
          <a:noFill/>
          <a:ln w="9525">
            <a:noFill/>
            <a:miter lim="800000"/>
            <a:headEnd/>
            <a:tailEnd/>
          </a:ln>
        </p:spPr>
        <p:txBody>
          <a:bodyPr/>
          <a:lstStyle/>
          <a:p>
            <a:pPr marL="609600" indent="-609600">
              <a:spcBef>
                <a:spcPct val="20000"/>
              </a:spcBef>
              <a:buClr>
                <a:schemeClr val="tx1"/>
              </a:buClr>
              <a:buSzPct val="80000"/>
              <a:buFontTx/>
              <a:buAutoNum type="arabicPeriod" startAt="9"/>
            </a:pPr>
            <a:r>
              <a:rPr lang="zh-CN" altLang="en-US" sz="2400" b="1" dirty="0">
                <a:solidFill>
                  <a:schemeClr val="tx1"/>
                </a:solidFill>
                <a:latin typeface="黑体" pitchFamily="2" charset="-122"/>
                <a:ea typeface="黑体" pitchFamily="2" charset="-122"/>
              </a:rPr>
              <a:t>程序的顺序执行通常在        工作环境中具有以下             特征 ；程序的并发执行在         的工作环境中，具有以下特征          </a:t>
            </a:r>
            <a:r>
              <a:rPr lang="zh-CN" altLang="en-US" sz="2400" dirty="0">
                <a:solidFill>
                  <a:schemeClr val="tx1"/>
                </a:solidFill>
                <a:latin typeface="黑体" pitchFamily="2" charset="-122"/>
                <a:ea typeface="黑体" pitchFamily="2" charset="-122"/>
              </a:rPr>
              <a:t>。</a:t>
            </a:r>
          </a:p>
        </p:txBody>
      </p:sp>
    </p:spTree>
    <p:extLst>
      <p:ext uri="{BB962C8B-B14F-4D97-AF65-F5344CB8AC3E}">
        <p14:creationId xmlns:p14="http://schemas.microsoft.com/office/powerpoint/2010/main" val="99861282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7707000" cy="646331"/>
          </a:xfrm>
          <a:prstGeom prst="rect">
            <a:avLst/>
          </a:prstGeom>
          <a:noFill/>
          <a:ln w="9525">
            <a:noFill/>
            <a:miter lim="800000"/>
            <a:headEnd/>
            <a:tailEnd/>
          </a:ln>
        </p:spPr>
        <p:txBody>
          <a:bodyPr/>
          <a:lstStyle/>
          <a:p>
            <a:r>
              <a:rPr lang="zh-CN" altLang="en-US" sz="4000" b="1" dirty="0">
                <a:solidFill>
                  <a:schemeClr val="tx1"/>
                </a:solidFill>
                <a:latin typeface="微软雅黑" panose="020B0503020204020204" pitchFamily="34" charset="-122"/>
                <a:ea typeface="微软雅黑" panose="020B0503020204020204" pitchFamily="34" charset="-122"/>
              </a:rPr>
              <a:t>第二章测验</a:t>
            </a:r>
          </a:p>
        </p:txBody>
      </p:sp>
      <p:sp>
        <p:nvSpPr>
          <p:cNvPr id="8" name="Rectangle 2"/>
          <p:cNvSpPr txBox="1">
            <a:spLocks noChangeArrowheads="1"/>
          </p:cNvSpPr>
          <p:nvPr/>
        </p:nvSpPr>
        <p:spPr bwMode="auto">
          <a:xfrm>
            <a:off x="611188" y="1053331"/>
            <a:ext cx="8281987" cy="172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marL="609600" indent="-609600" eaLnBrk="1" hangingPunct="1">
              <a:buClr>
                <a:schemeClr val="tx1"/>
              </a:buClr>
              <a:buFontTx/>
              <a:buAutoNum type="arabicPeriod" startAt="10"/>
            </a:pPr>
            <a:r>
              <a:rPr kumimoji="0" lang="zh-CN" altLang="en-US" sz="2400" b="1" kern="0" dirty="0">
                <a:latin typeface="黑体" pitchFamily="2" charset="-122"/>
                <a:ea typeface="黑体" pitchFamily="2" charset="-122"/>
              </a:rPr>
              <a:t>临界区是指（     ）。</a:t>
            </a:r>
          </a:p>
          <a:p>
            <a:pPr marL="609600" indent="-609600" eaLnBrk="1" hangingPunct="1">
              <a:buClr>
                <a:schemeClr val="tx1"/>
              </a:buClr>
              <a:buFontTx/>
              <a:buAutoNum type="arabicPeriod" startAt="10"/>
            </a:pPr>
            <a:r>
              <a:rPr kumimoji="0" lang="zh-CN" altLang="en-US" sz="2400" b="1" kern="0" dirty="0">
                <a:latin typeface="黑体" pitchFamily="2" charset="-122"/>
                <a:ea typeface="黑体" pitchFamily="2" charset="-122"/>
              </a:rPr>
              <a:t>当      时，进程从执行状态转变为就绪状态。</a:t>
            </a:r>
          </a:p>
          <a:p>
            <a:pPr marL="609600" indent="-609600" eaLnBrk="1" hangingPunct="1">
              <a:buClr>
                <a:schemeClr val="tx1"/>
              </a:buClr>
              <a:buFontTx/>
              <a:buNone/>
            </a:pPr>
            <a:endParaRPr kumimoji="0" lang="zh-CN" altLang="en-US" sz="2400" kern="0" dirty="0">
              <a:latin typeface="黑体" pitchFamily="2" charset="-122"/>
              <a:ea typeface="黑体" pitchFamily="2" charset="-122"/>
            </a:endParaRPr>
          </a:p>
          <a:p>
            <a:pPr marL="609600" indent="-609600" eaLnBrk="1" hangingPunct="1">
              <a:buClr>
                <a:schemeClr val="tx1"/>
              </a:buClr>
              <a:buFontTx/>
              <a:buNone/>
            </a:pPr>
            <a:endParaRPr kumimoji="0" lang="zh-CN" altLang="en-US" sz="2400" kern="0" dirty="0">
              <a:latin typeface="黑体" pitchFamily="2" charset="-122"/>
              <a:ea typeface="黑体" pitchFamily="2" charset="-122"/>
            </a:endParaRPr>
          </a:p>
          <a:p>
            <a:pPr marL="609600" indent="-609600" eaLnBrk="1" hangingPunct="1">
              <a:buClr>
                <a:schemeClr val="tx1"/>
              </a:buClr>
              <a:buFontTx/>
              <a:buNone/>
            </a:pPr>
            <a:endParaRPr kumimoji="0" lang="zh-CN" altLang="en-US" sz="2400" kern="0" dirty="0">
              <a:latin typeface="黑体" pitchFamily="2" charset="-122"/>
              <a:ea typeface="黑体" pitchFamily="2" charset="-122"/>
            </a:endParaRPr>
          </a:p>
        </p:txBody>
      </p:sp>
      <p:sp>
        <p:nvSpPr>
          <p:cNvPr id="9" name="Line 3"/>
          <p:cNvSpPr>
            <a:spLocks noChangeShapeType="1"/>
          </p:cNvSpPr>
          <p:nvPr/>
        </p:nvSpPr>
        <p:spPr bwMode="auto">
          <a:xfrm>
            <a:off x="1619250" y="1916931"/>
            <a:ext cx="865188" cy="0"/>
          </a:xfrm>
          <a:prstGeom prst="line">
            <a:avLst/>
          </a:prstGeom>
          <a:noFill/>
          <a:ln w="9525">
            <a:solidFill>
              <a:schemeClr val="tx1"/>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0" name="Text Box 4"/>
          <p:cNvSpPr txBox="1">
            <a:spLocks noChangeArrowheads="1"/>
          </p:cNvSpPr>
          <p:nvPr/>
        </p:nvSpPr>
        <p:spPr bwMode="auto">
          <a:xfrm>
            <a:off x="971550" y="2348731"/>
            <a:ext cx="7286625" cy="830263"/>
          </a:xfrm>
          <a:prstGeom prst="rect">
            <a:avLst/>
          </a:prstGeom>
          <a:noFill/>
          <a:ln w="9525" algn="ctr">
            <a:noFill/>
            <a:miter lim="800000"/>
            <a:headEnd/>
            <a:tailEnd/>
          </a:ln>
        </p:spPr>
        <p:txBody>
          <a:bodyPr>
            <a:spAutoFit/>
          </a:bodyPr>
          <a:lstStyle/>
          <a:p>
            <a:pPr marL="457200" indent="-457200" algn="l">
              <a:buFontTx/>
              <a:buAutoNum type="alphaUcPeriod"/>
            </a:pPr>
            <a:r>
              <a:rPr lang="zh-CN" altLang="en-US" b="1" dirty="0">
                <a:solidFill>
                  <a:schemeClr val="tx1"/>
                </a:solidFill>
                <a:latin typeface="黑体" pitchFamily="2" charset="-122"/>
                <a:ea typeface="黑体" pitchFamily="2" charset="-122"/>
              </a:rPr>
              <a:t>进程被调度程序选中        </a:t>
            </a:r>
            <a:r>
              <a:rPr lang="en-US" altLang="zh-CN" b="1" dirty="0">
                <a:solidFill>
                  <a:schemeClr val="tx1"/>
                </a:solidFill>
                <a:latin typeface="黑体" pitchFamily="2" charset="-122"/>
                <a:ea typeface="黑体" pitchFamily="2" charset="-122"/>
              </a:rPr>
              <a:t>B. </a:t>
            </a:r>
            <a:r>
              <a:rPr lang="zh-CN" altLang="en-US" b="1" dirty="0">
                <a:solidFill>
                  <a:schemeClr val="tx1"/>
                </a:solidFill>
                <a:latin typeface="黑体" pitchFamily="2" charset="-122"/>
                <a:ea typeface="黑体" pitchFamily="2" charset="-122"/>
              </a:rPr>
              <a:t>时间片到</a:t>
            </a:r>
          </a:p>
          <a:p>
            <a:pPr marL="457200" indent="-457200" algn="l">
              <a:buFontTx/>
              <a:buAutoNum type="alphaUcPeriod" startAt="3"/>
            </a:pPr>
            <a:r>
              <a:rPr lang="zh-CN" altLang="en-US" b="1" dirty="0">
                <a:solidFill>
                  <a:schemeClr val="tx1"/>
                </a:solidFill>
                <a:latin typeface="黑体" pitchFamily="2" charset="-122"/>
                <a:ea typeface="黑体" pitchFamily="2" charset="-122"/>
              </a:rPr>
              <a:t>等待某一事件              </a:t>
            </a:r>
            <a:r>
              <a:rPr lang="en-US" altLang="zh-CN" b="1" dirty="0">
                <a:solidFill>
                  <a:schemeClr val="tx1"/>
                </a:solidFill>
                <a:latin typeface="黑体" pitchFamily="2" charset="-122"/>
                <a:ea typeface="黑体" pitchFamily="2" charset="-122"/>
              </a:rPr>
              <a:t>D. </a:t>
            </a:r>
            <a:r>
              <a:rPr lang="zh-CN" altLang="en-US" b="1" dirty="0">
                <a:solidFill>
                  <a:schemeClr val="tx1"/>
                </a:solidFill>
                <a:latin typeface="黑体" pitchFamily="2" charset="-122"/>
                <a:ea typeface="黑体" pitchFamily="2" charset="-122"/>
              </a:rPr>
              <a:t>等待的事件发生</a:t>
            </a:r>
          </a:p>
        </p:txBody>
      </p:sp>
      <p:sp>
        <p:nvSpPr>
          <p:cNvPr id="13" name="Text Box 6"/>
          <p:cNvSpPr txBox="1">
            <a:spLocks noChangeArrowheads="1"/>
          </p:cNvSpPr>
          <p:nvPr/>
        </p:nvSpPr>
        <p:spPr bwMode="auto">
          <a:xfrm>
            <a:off x="1835150" y="4509319"/>
            <a:ext cx="4752975" cy="1570037"/>
          </a:xfrm>
          <a:prstGeom prst="rect">
            <a:avLst/>
          </a:prstGeom>
          <a:noFill/>
          <a:ln w="9525" algn="ctr">
            <a:noFill/>
            <a:miter lim="800000"/>
            <a:headEnd/>
            <a:tailEnd/>
          </a:ln>
        </p:spPr>
        <p:txBody>
          <a:bodyPr>
            <a:spAutoFit/>
          </a:bodyPr>
          <a:lstStyle/>
          <a:p>
            <a:pPr marL="457200" indent="-457200" algn="l">
              <a:buFontTx/>
              <a:buAutoNum type="alphaUcPeriod"/>
            </a:pPr>
            <a:r>
              <a:rPr lang="zh-CN" altLang="en-US" b="1" dirty="0">
                <a:solidFill>
                  <a:schemeClr val="tx1"/>
                </a:solidFill>
                <a:latin typeface="黑体" pitchFamily="2" charset="-122"/>
                <a:ea typeface="黑体" pitchFamily="2" charset="-122"/>
              </a:rPr>
              <a:t>进程是动态的概念</a:t>
            </a:r>
          </a:p>
          <a:p>
            <a:pPr marL="457200" indent="-457200" algn="l">
              <a:buFontTx/>
              <a:buAutoNum type="alphaUcPeriod"/>
            </a:pPr>
            <a:r>
              <a:rPr lang="zh-CN" altLang="en-US" b="1" dirty="0">
                <a:solidFill>
                  <a:schemeClr val="tx1"/>
                </a:solidFill>
                <a:latin typeface="黑体" pitchFamily="2" charset="-122"/>
                <a:ea typeface="黑体" pitchFamily="2" charset="-122"/>
              </a:rPr>
              <a:t>进程的执行需要处理机</a:t>
            </a:r>
          </a:p>
          <a:p>
            <a:pPr marL="457200" indent="-457200" algn="l">
              <a:buFontTx/>
              <a:buAutoNum type="alphaUcPeriod" startAt="3"/>
            </a:pPr>
            <a:r>
              <a:rPr lang="zh-CN" altLang="en-US" b="1" dirty="0">
                <a:solidFill>
                  <a:schemeClr val="tx1"/>
                </a:solidFill>
                <a:latin typeface="黑体" pitchFamily="2" charset="-122"/>
                <a:ea typeface="黑体" pitchFamily="2" charset="-122"/>
              </a:rPr>
              <a:t>进程是有生命期的 </a:t>
            </a:r>
          </a:p>
          <a:p>
            <a:pPr marL="457200" indent="-457200" algn="l">
              <a:buFontTx/>
              <a:buAutoNum type="alphaUcPeriod" startAt="3"/>
            </a:pPr>
            <a:r>
              <a:rPr kumimoji="0" lang="zh-CN" altLang="en-US" b="1" dirty="0">
                <a:solidFill>
                  <a:schemeClr val="tx1"/>
                </a:solidFill>
                <a:latin typeface="黑体" pitchFamily="2" charset="-122"/>
                <a:ea typeface="黑体" pitchFamily="2" charset="-122"/>
              </a:rPr>
              <a:t>进程是指令的集合</a:t>
            </a:r>
          </a:p>
        </p:txBody>
      </p:sp>
      <p:sp>
        <p:nvSpPr>
          <p:cNvPr id="14" name="Rectangle 5"/>
          <p:cNvSpPr>
            <a:spLocks noChangeArrowheads="1"/>
          </p:cNvSpPr>
          <p:nvPr/>
        </p:nvSpPr>
        <p:spPr bwMode="auto">
          <a:xfrm>
            <a:off x="-217631" y="3787006"/>
            <a:ext cx="8461375" cy="647700"/>
          </a:xfrm>
          <a:prstGeom prst="rect">
            <a:avLst/>
          </a:prstGeom>
          <a:noFill/>
          <a:ln w="9525">
            <a:noFill/>
            <a:miter lim="800000"/>
            <a:headEnd/>
            <a:tailEnd/>
          </a:ln>
        </p:spPr>
        <p:txBody>
          <a:bodyPr/>
          <a:lstStyle/>
          <a:p>
            <a:pPr marL="609600" indent="-609600">
              <a:spcBef>
                <a:spcPct val="20000"/>
              </a:spcBef>
              <a:buClr>
                <a:schemeClr val="tx1"/>
              </a:buClr>
              <a:buSzPct val="80000"/>
              <a:buFontTx/>
              <a:buAutoNum type="arabicPeriod" startAt="12"/>
            </a:pPr>
            <a:r>
              <a:rPr lang="zh-CN" altLang="en-US" sz="2400" b="1" dirty="0">
                <a:solidFill>
                  <a:schemeClr val="tx1"/>
                </a:solidFill>
                <a:latin typeface="黑体" pitchFamily="2" charset="-122"/>
                <a:ea typeface="黑体" pitchFamily="2" charset="-122"/>
              </a:rPr>
              <a:t>下面对进程的描述中，错误的是（     ）。</a:t>
            </a:r>
          </a:p>
          <a:p>
            <a:pPr marL="609600" indent="-609600">
              <a:spcBef>
                <a:spcPct val="20000"/>
              </a:spcBef>
              <a:buClr>
                <a:schemeClr val="tx1"/>
              </a:buClr>
              <a:buSzPct val="80000"/>
            </a:pPr>
            <a:endParaRPr lang="zh-CN" altLang="en-US" sz="2400" dirty="0">
              <a:latin typeface="黑体" pitchFamily="2" charset="-122"/>
              <a:ea typeface="黑体" pitchFamily="2" charset="-122"/>
            </a:endParaRPr>
          </a:p>
          <a:p>
            <a:pPr marL="609600" indent="-609600">
              <a:spcBef>
                <a:spcPct val="20000"/>
              </a:spcBef>
              <a:buClr>
                <a:schemeClr val="tx1"/>
              </a:buClr>
              <a:buSzPct val="80000"/>
              <a:buFont typeface="Wingdings 2" pitchFamily="18" charset="2"/>
              <a:buNone/>
            </a:pPr>
            <a:endParaRPr lang="zh-CN" altLang="en-US" sz="2400" dirty="0">
              <a:latin typeface="黑体" pitchFamily="2" charset="-122"/>
              <a:ea typeface="黑体" pitchFamily="2" charset="-122"/>
            </a:endParaRPr>
          </a:p>
          <a:p>
            <a:pPr marL="609600" indent="-609600">
              <a:spcBef>
                <a:spcPct val="20000"/>
              </a:spcBef>
              <a:buClr>
                <a:schemeClr val="tx1"/>
              </a:buClr>
              <a:buSzPct val="80000"/>
              <a:buFont typeface="Wingdings 2" pitchFamily="18" charset="2"/>
              <a:buNone/>
            </a:pPr>
            <a:endParaRPr lang="zh-CN" altLang="en-US" sz="2400" dirty="0">
              <a:latin typeface="黑体" pitchFamily="2" charset="-122"/>
              <a:ea typeface="黑体" pitchFamily="2" charset="-122"/>
            </a:endParaRPr>
          </a:p>
          <a:p>
            <a:pPr marL="609600" indent="-609600">
              <a:spcBef>
                <a:spcPct val="20000"/>
              </a:spcBef>
              <a:buClr>
                <a:schemeClr val="tx1"/>
              </a:buClr>
              <a:buSzPct val="80000"/>
              <a:buFont typeface="Wingdings 2" pitchFamily="18" charset="2"/>
              <a:buNone/>
            </a:pPr>
            <a:endParaRPr lang="zh-CN" altLang="en-US" sz="2400" dirty="0">
              <a:latin typeface="黑体" pitchFamily="2" charset="-122"/>
              <a:ea typeface="黑体" pitchFamily="2" charset="-122"/>
            </a:endParaRPr>
          </a:p>
        </p:txBody>
      </p:sp>
    </p:spTree>
    <p:extLst>
      <p:ext uri="{BB962C8B-B14F-4D97-AF65-F5344CB8AC3E}">
        <p14:creationId xmlns:p14="http://schemas.microsoft.com/office/powerpoint/2010/main" val="21150681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1" y="0"/>
            <a:ext cx="7669991" cy="646331"/>
          </a:xfrm>
          <a:prstGeom prst="rect">
            <a:avLst/>
          </a:prstGeom>
          <a:noFill/>
          <a:ln w="9525">
            <a:noFill/>
            <a:miter lim="800000"/>
            <a:headEnd/>
            <a:tailEnd/>
          </a:ln>
        </p:spPr>
        <p:txBody>
          <a:bodyPr/>
          <a:lstStyle/>
          <a:p>
            <a:r>
              <a:rPr lang="zh-CN" altLang="en-US" sz="4000" b="1" dirty="0">
                <a:solidFill>
                  <a:schemeClr val="tx1"/>
                </a:solidFill>
                <a:latin typeface="微软雅黑" panose="020B0503020204020204" pitchFamily="34" charset="-122"/>
                <a:ea typeface="微软雅黑" panose="020B0503020204020204" pitchFamily="34" charset="-122"/>
              </a:rPr>
              <a:t>第二章测验</a:t>
            </a:r>
          </a:p>
        </p:txBody>
      </p:sp>
      <p:sp>
        <p:nvSpPr>
          <p:cNvPr id="6" name="Rectangle 2"/>
          <p:cNvSpPr txBox="1">
            <a:spLocks noRot="1" noChangeArrowheads="1"/>
          </p:cNvSpPr>
          <p:nvPr/>
        </p:nvSpPr>
        <p:spPr>
          <a:xfrm>
            <a:off x="468313" y="692150"/>
            <a:ext cx="7772400" cy="576263"/>
          </a:xfrm>
          <a:prstGeom prst="rect">
            <a:avLst/>
          </a:prstGeom>
        </p:spPr>
        <p:txBody>
          <a:bodyPr vert="horz" lIns="91440" tIns="45720" rIns="91440" bIns="45720" rtlCol="0">
            <a:normAutofit/>
          </a:bodyPr>
          <a:lstStyle>
            <a:lvl1pPr marL="457200" indent="-457200" algn="l" defTabSz="457207" rtl="0" eaLnBrk="1" latinLnBrk="0" hangingPunct="1">
              <a:spcBef>
                <a:spcPts val="1000"/>
              </a:spcBef>
              <a:spcAft>
                <a:spcPts val="0"/>
              </a:spcAft>
              <a:buClr>
                <a:schemeClr val="bg2">
                  <a:lumMod val="60000"/>
                  <a:lumOff val="40000"/>
                </a:schemeClr>
              </a:buClr>
              <a:buSzPct val="100000"/>
              <a:buFont typeface="+mj-lt"/>
              <a:buAutoNum type="arabicPeriod"/>
              <a:defRPr sz="2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marL="914407" indent="-457200" algn="l" defTabSz="457207" rtl="0" eaLnBrk="1" latinLnBrk="0" hangingPunct="1">
              <a:spcBef>
                <a:spcPts val="1000"/>
              </a:spcBef>
              <a:spcAft>
                <a:spcPts val="0"/>
              </a:spcAft>
              <a:buClr>
                <a:schemeClr val="bg2">
                  <a:lumMod val="40000"/>
                  <a:lumOff val="60000"/>
                </a:schemeClr>
              </a:buClr>
              <a:buSzPct val="100000"/>
              <a:buFont typeface="+mj-ea"/>
              <a:buAutoNum type="circleNumDbPlain"/>
              <a:defRPr sz="20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812800" indent="-812800" fontAlgn="auto">
              <a:lnSpc>
                <a:spcPct val="90000"/>
              </a:lnSpc>
              <a:buClr>
                <a:schemeClr val="tx1"/>
              </a:buClr>
              <a:buFontTx/>
              <a:buAutoNum type="arabicPeriod" startAt="13"/>
            </a:pPr>
            <a:r>
              <a:rPr kumimoji="0" lang="zh-CN" altLang="en-US" dirty="0">
                <a:latin typeface="黑体" pitchFamily="2" charset="-122"/>
                <a:ea typeface="黑体" pitchFamily="2" charset="-122"/>
              </a:rPr>
              <a:t>信箱通信是一种        通信方式。</a:t>
            </a:r>
          </a:p>
        </p:txBody>
      </p:sp>
      <p:sp>
        <p:nvSpPr>
          <p:cNvPr id="7" name="Line 3"/>
          <p:cNvSpPr>
            <a:spLocks noChangeShapeType="1"/>
          </p:cNvSpPr>
          <p:nvPr/>
        </p:nvSpPr>
        <p:spPr bwMode="auto">
          <a:xfrm>
            <a:off x="3635375" y="1052513"/>
            <a:ext cx="933450" cy="0"/>
          </a:xfrm>
          <a:prstGeom prst="line">
            <a:avLst/>
          </a:prstGeom>
          <a:noFill/>
          <a:ln w="9525">
            <a:solidFill>
              <a:schemeClr val="tx1"/>
            </a:solidFill>
            <a:round/>
            <a:headEnd/>
            <a:tailEnd/>
          </a:ln>
        </p:spPr>
        <p:txBody>
          <a:bodyPr/>
          <a:lstStyle/>
          <a:p>
            <a:endParaRPr lang="zh-CN" altLang="en-US"/>
          </a:p>
        </p:txBody>
      </p:sp>
      <p:sp>
        <p:nvSpPr>
          <p:cNvPr id="8" name="Text Box 4"/>
          <p:cNvSpPr txBox="1">
            <a:spLocks noChangeArrowheads="1"/>
          </p:cNvSpPr>
          <p:nvPr/>
        </p:nvSpPr>
        <p:spPr bwMode="auto">
          <a:xfrm>
            <a:off x="985043" y="1389261"/>
            <a:ext cx="6450013" cy="830263"/>
          </a:xfrm>
          <a:prstGeom prst="rect">
            <a:avLst/>
          </a:prstGeom>
          <a:noFill/>
          <a:ln w="9525" algn="ctr">
            <a:noFill/>
            <a:miter lim="800000"/>
            <a:headEnd/>
            <a:tailEnd/>
          </a:ln>
        </p:spPr>
        <p:txBody>
          <a:bodyPr>
            <a:spAutoFit/>
          </a:bodyPr>
          <a:lstStyle/>
          <a:p>
            <a:pPr marL="457200" indent="-457200">
              <a:buFontTx/>
              <a:buAutoNum type="alphaUcPeriod"/>
            </a:pPr>
            <a:r>
              <a:rPr kumimoji="1" lang="zh-CN" altLang="en-US" sz="2400" b="1" dirty="0">
                <a:solidFill>
                  <a:schemeClr val="tx1"/>
                </a:solidFill>
                <a:latin typeface="黑体" pitchFamily="2" charset="-122"/>
                <a:ea typeface="黑体" pitchFamily="2" charset="-122"/>
              </a:rPr>
              <a:t>直接                    </a:t>
            </a:r>
            <a:r>
              <a:rPr kumimoji="1" lang="en-US" altLang="zh-CN" sz="2400" b="1" dirty="0">
                <a:solidFill>
                  <a:schemeClr val="tx1"/>
                </a:solidFill>
                <a:latin typeface="黑体" pitchFamily="2" charset="-122"/>
                <a:ea typeface="黑体" pitchFamily="2" charset="-122"/>
              </a:rPr>
              <a:t>B. </a:t>
            </a:r>
            <a:r>
              <a:rPr kumimoji="1" lang="zh-CN" altLang="en-US" sz="2400" b="1" dirty="0">
                <a:solidFill>
                  <a:schemeClr val="tx1"/>
                </a:solidFill>
                <a:latin typeface="黑体" pitchFamily="2" charset="-122"/>
                <a:ea typeface="黑体" pitchFamily="2" charset="-122"/>
              </a:rPr>
              <a:t>间接</a:t>
            </a:r>
          </a:p>
          <a:p>
            <a:pPr marL="457200" indent="-457200">
              <a:buFontTx/>
              <a:buAutoNum type="alphaUcPeriod" startAt="3"/>
            </a:pPr>
            <a:r>
              <a:rPr kumimoji="1" lang="zh-CN" altLang="en-US" sz="2400" b="1" dirty="0">
                <a:solidFill>
                  <a:schemeClr val="tx1"/>
                </a:solidFill>
                <a:latin typeface="黑体" pitchFamily="2" charset="-122"/>
                <a:ea typeface="黑体" pitchFamily="2" charset="-122"/>
              </a:rPr>
              <a:t>低级                    </a:t>
            </a:r>
            <a:r>
              <a:rPr kumimoji="1" lang="en-US" altLang="zh-CN" sz="2400" b="1" dirty="0">
                <a:solidFill>
                  <a:schemeClr val="tx1"/>
                </a:solidFill>
                <a:latin typeface="黑体" pitchFamily="2" charset="-122"/>
                <a:ea typeface="黑体" pitchFamily="2" charset="-122"/>
              </a:rPr>
              <a:t>D. </a:t>
            </a:r>
            <a:r>
              <a:rPr kumimoji="1" lang="zh-CN" altLang="en-US" sz="2400" b="1" dirty="0">
                <a:solidFill>
                  <a:schemeClr val="tx1"/>
                </a:solidFill>
                <a:latin typeface="黑体" pitchFamily="2" charset="-122"/>
                <a:ea typeface="黑体" pitchFamily="2" charset="-122"/>
              </a:rPr>
              <a:t>信号量</a:t>
            </a:r>
          </a:p>
        </p:txBody>
      </p:sp>
      <p:sp>
        <p:nvSpPr>
          <p:cNvPr id="9" name="Rectangle 5"/>
          <p:cNvSpPr>
            <a:spLocks noChangeArrowheads="1"/>
          </p:cNvSpPr>
          <p:nvPr/>
        </p:nvSpPr>
        <p:spPr bwMode="auto">
          <a:xfrm>
            <a:off x="-432594" y="2435920"/>
            <a:ext cx="8135937" cy="576263"/>
          </a:xfrm>
          <a:prstGeom prst="rect">
            <a:avLst/>
          </a:prstGeom>
          <a:noFill/>
          <a:ln w="9525">
            <a:noFill/>
            <a:miter lim="800000"/>
            <a:headEnd/>
            <a:tailEnd/>
          </a:ln>
        </p:spPr>
        <p:txBody>
          <a:bodyPr/>
          <a:lstStyle/>
          <a:p>
            <a:pPr marL="812800" indent="-812800">
              <a:lnSpc>
                <a:spcPct val="90000"/>
              </a:lnSpc>
              <a:spcBef>
                <a:spcPct val="20000"/>
              </a:spcBef>
              <a:buClr>
                <a:schemeClr val="tx1"/>
              </a:buClr>
              <a:buSzPct val="80000"/>
              <a:buFontTx/>
              <a:buAutoNum type="arabicPeriod" startAt="14"/>
            </a:pPr>
            <a:r>
              <a:rPr lang="zh-CN" altLang="en-US" sz="2400" b="1" dirty="0">
                <a:solidFill>
                  <a:schemeClr val="tx1"/>
                </a:solidFill>
                <a:latin typeface="黑体" pitchFamily="2" charset="-122"/>
                <a:ea typeface="黑体" pitchFamily="2" charset="-122"/>
              </a:rPr>
              <a:t>操作系统通过       对进程进行管理</a:t>
            </a:r>
            <a:r>
              <a:rPr lang="zh-CN" altLang="en-US" sz="2400" dirty="0">
                <a:solidFill>
                  <a:schemeClr val="tx1"/>
                </a:solidFill>
                <a:latin typeface="黑体" pitchFamily="2" charset="-122"/>
                <a:ea typeface="黑体" pitchFamily="2" charset="-122"/>
              </a:rPr>
              <a:t>。</a:t>
            </a:r>
          </a:p>
        </p:txBody>
      </p:sp>
      <p:sp>
        <p:nvSpPr>
          <p:cNvPr id="10" name="Line 7"/>
          <p:cNvSpPr>
            <a:spLocks noChangeShapeType="1"/>
          </p:cNvSpPr>
          <p:nvPr/>
        </p:nvSpPr>
        <p:spPr bwMode="auto">
          <a:xfrm>
            <a:off x="3276600" y="2781300"/>
            <a:ext cx="933450" cy="0"/>
          </a:xfrm>
          <a:prstGeom prst="line">
            <a:avLst/>
          </a:prstGeom>
          <a:noFill/>
          <a:ln w="9525">
            <a:solidFill>
              <a:schemeClr val="tx1"/>
            </a:solidFill>
            <a:round/>
            <a:headEnd/>
            <a:tailEnd/>
          </a:ln>
        </p:spPr>
        <p:txBody>
          <a:bodyPr/>
          <a:lstStyle/>
          <a:p>
            <a:endParaRPr lang="zh-CN" altLang="en-US"/>
          </a:p>
        </p:txBody>
      </p:sp>
      <p:sp>
        <p:nvSpPr>
          <p:cNvPr id="12" name="Rectangle 8"/>
          <p:cNvSpPr>
            <a:spLocks noChangeArrowheads="1"/>
          </p:cNvSpPr>
          <p:nvPr/>
        </p:nvSpPr>
        <p:spPr bwMode="auto">
          <a:xfrm>
            <a:off x="-324544" y="4100316"/>
            <a:ext cx="8459787" cy="576263"/>
          </a:xfrm>
          <a:prstGeom prst="rect">
            <a:avLst/>
          </a:prstGeom>
          <a:noFill/>
          <a:ln w="9525">
            <a:noFill/>
            <a:miter lim="800000"/>
            <a:headEnd/>
            <a:tailEnd/>
          </a:ln>
        </p:spPr>
        <p:txBody>
          <a:bodyPr/>
          <a:lstStyle/>
          <a:p>
            <a:pPr marL="812800" indent="-812800">
              <a:lnSpc>
                <a:spcPct val="90000"/>
              </a:lnSpc>
              <a:spcBef>
                <a:spcPct val="20000"/>
              </a:spcBef>
              <a:buClr>
                <a:schemeClr val="tx1"/>
              </a:buClr>
              <a:buSzPct val="80000"/>
              <a:buFontTx/>
              <a:buAutoNum type="arabicPeriod" startAt="15"/>
            </a:pPr>
            <a:r>
              <a:rPr lang="zh-CN" altLang="en-US" sz="2400" b="1" dirty="0">
                <a:solidFill>
                  <a:schemeClr val="tx1"/>
                </a:solidFill>
                <a:latin typeface="黑体" pitchFamily="2" charset="-122"/>
                <a:ea typeface="黑体" pitchFamily="2" charset="-122"/>
              </a:rPr>
              <a:t>下述哪个选项不是管程的组成部分      。</a:t>
            </a:r>
          </a:p>
        </p:txBody>
      </p:sp>
      <p:sp>
        <p:nvSpPr>
          <p:cNvPr id="13" name="Line 9"/>
          <p:cNvSpPr>
            <a:spLocks noChangeShapeType="1"/>
          </p:cNvSpPr>
          <p:nvPr/>
        </p:nvSpPr>
        <p:spPr bwMode="auto">
          <a:xfrm>
            <a:off x="6011863" y="4437063"/>
            <a:ext cx="679450" cy="0"/>
          </a:xfrm>
          <a:prstGeom prst="line">
            <a:avLst/>
          </a:prstGeom>
          <a:noFill/>
          <a:ln w="9525">
            <a:solidFill>
              <a:schemeClr val="tx1"/>
            </a:solidFill>
            <a:round/>
            <a:headEnd/>
            <a:tailEnd/>
          </a:ln>
        </p:spPr>
        <p:txBody>
          <a:bodyPr/>
          <a:lstStyle/>
          <a:p>
            <a:endParaRPr lang="zh-CN" altLang="en-US"/>
          </a:p>
        </p:txBody>
      </p:sp>
      <p:sp>
        <p:nvSpPr>
          <p:cNvPr id="14" name="Text Box 10"/>
          <p:cNvSpPr txBox="1">
            <a:spLocks noChangeArrowheads="1"/>
          </p:cNvSpPr>
          <p:nvPr/>
        </p:nvSpPr>
        <p:spPr bwMode="auto">
          <a:xfrm>
            <a:off x="526256" y="4695097"/>
            <a:ext cx="7848600" cy="1570037"/>
          </a:xfrm>
          <a:prstGeom prst="rect">
            <a:avLst/>
          </a:prstGeom>
          <a:noFill/>
          <a:ln w="9525" algn="ctr">
            <a:noFill/>
            <a:miter lim="800000"/>
            <a:headEnd/>
            <a:tailEnd/>
          </a:ln>
        </p:spPr>
        <p:txBody>
          <a:bodyPr>
            <a:spAutoFit/>
          </a:bodyPr>
          <a:lstStyle/>
          <a:p>
            <a:pPr marL="457200" indent="-457200">
              <a:buFontTx/>
              <a:buAutoNum type="alphaUcPeriod"/>
            </a:pPr>
            <a:r>
              <a:rPr kumimoji="1" lang="zh-CN" altLang="en-US" sz="2400" b="1" dirty="0">
                <a:solidFill>
                  <a:schemeClr val="tx1"/>
                </a:solidFill>
                <a:latin typeface="黑体" pitchFamily="2" charset="-122"/>
                <a:ea typeface="黑体" pitchFamily="2" charset="-122"/>
              </a:rPr>
              <a:t>局部于管程的共享数据结构</a:t>
            </a:r>
          </a:p>
          <a:p>
            <a:pPr marL="457200" indent="-457200">
              <a:buFontTx/>
              <a:buAutoNum type="alphaUcPeriod"/>
            </a:pPr>
            <a:r>
              <a:rPr kumimoji="1" lang="zh-CN" altLang="en-US" sz="2400" b="1" dirty="0">
                <a:solidFill>
                  <a:schemeClr val="tx1"/>
                </a:solidFill>
                <a:latin typeface="黑体" pitchFamily="2" charset="-122"/>
                <a:ea typeface="黑体" pitchFamily="2" charset="-122"/>
              </a:rPr>
              <a:t>对管程内数据结构进行操作的一组过程</a:t>
            </a:r>
          </a:p>
          <a:p>
            <a:pPr marL="457200" indent="-457200">
              <a:buFontTx/>
              <a:buAutoNum type="alphaUcPeriod" startAt="3"/>
            </a:pPr>
            <a:r>
              <a:rPr kumimoji="1" lang="zh-CN" altLang="en-US" sz="2400" b="1" dirty="0">
                <a:solidFill>
                  <a:schemeClr val="tx1"/>
                </a:solidFill>
                <a:latin typeface="黑体" pitchFamily="2" charset="-122"/>
                <a:ea typeface="黑体" pitchFamily="2" charset="-122"/>
              </a:rPr>
              <a:t>管程外过程调用管程内数据结构的说明 </a:t>
            </a:r>
          </a:p>
          <a:p>
            <a:pPr marL="457200" indent="-457200">
              <a:buFontTx/>
              <a:buAutoNum type="alphaUcPeriod" startAt="3"/>
            </a:pPr>
            <a:r>
              <a:rPr lang="zh-CN" altLang="en-US" sz="2400" b="1" dirty="0">
                <a:solidFill>
                  <a:schemeClr val="tx1"/>
                </a:solidFill>
                <a:latin typeface="黑体" pitchFamily="2" charset="-122"/>
                <a:ea typeface="黑体" pitchFamily="2" charset="-122"/>
              </a:rPr>
              <a:t>对局部于管程的数据结构设置初始值的语句</a:t>
            </a:r>
          </a:p>
        </p:txBody>
      </p:sp>
      <p:sp>
        <p:nvSpPr>
          <p:cNvPr id="15" name="Text Box 6"/>
          <p:cNvSpPr txBox="1">
            <a:spLocks noChangeArrowheads="1"/>
          </p:cNvSpPr>
          <p:nvPr/>
        </p:nvSpPr>
        <p:spPr bwMode="auto">
          <a:xfrm>
            <a:off x="1714500" y="3000375"/>
            <a:ext cx="5472113" cy="708025"/>
          </a:xfrm>
          <a:prstGeom prst="rect">
            <a:avLst/>
          </a:prstGeom>
          <a:noFill/>
          <a:ln w="9525" algn="ctr">
            <a:noFill/>
            <a:miter lim="800000"/>
            <a:headEnd/>
            <a:tailEnd/>
          </a:ln>
        </p:spPr>
        <p:txBody>
          <a:bodyPr>
            <a:spAutoFit/>
          </a:bodyPr>
          <a:lstStyle/>
          <a:p>
            <a:pPr marL="457200" indent="-457200">
              <a:buFontTx/>
              <a:buAutoNum type="alphaUcPeriod"/>
            </a:pPr>
            <a:r>
              <a:rPr lang="en-US" altLang="zh-CN" sz="2000" b="1" dirty="0">
                <a:solidFill>
                  <a:schemeClr val="tx1"/>
                </a:solidFill>
              </a:rPr>
              <a:t>JCB                     B. PCB</a:t>
            </a:r>
          </a:p>
          <a:p>
            <a:pPr marL="457200" indent="-457200">
              <a:buFontTx/>
              <a:buAutoNum type="alphaUcPeriod" startAt="3"/>
            </a:pPr>
            <a:r>
              <a:rPr lang="en-US" altLang="zh-CN" sz="2000" b="1" dirty="0">
                <a:solidFill>
                  <a:schemeClr val="tx1"/>
                </a:solidFill>
              </a:rPr>
              <a:t>DCT                    D. CHCT</a:t>
            </a:r>
          </a:p>
        </p:txBody>
      </p:sp>
    </p:spTree>
    <p:extLst>
      <p:ext uri="{BB962C8B-B14F-4D97-AF65-F5344CB8AC3E}">
        <p14:creationId xmlns:p14="http://schemas.microsoft.com/office/powerpoint/2010/main" val="240902879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7707000" cy="646331"/>
          </a:xfrm>
          <a:prstGeom prst="rect">
            <a:avLst/>
          </a:prstGeom>
          <a:noFill/>
          <a:ln w="9525">
            <a:noFill/>
            <a:miter lim="800000"/>
            <a:headEnd/>
            <a:tailEnd/>
          </a:ln>
        </p:spPr>
        <p:txBody>
          <a:bodyPr/>
          <a:lstStyle/>
          <a:p>
            <a:r>
              <a:rPr lang="zh-CN" altLang="en-US" sz="4000" b="1" dirty="0">
                <a:solidFill>
                  <a:schemeClr val="tx1"/>
                </a:solidFill>
                <a:latin typeface="微软雅黑" panose="020B0503020204020204" pitchFamily="34" charset="-122"/>
                <a:ea typeface="微软雅黑" panose="020B0503020204020204" pitchFamily="34" charset="-122"/>
              </a:rPr>
              <a:t>第二章测验</a:t>
            </a:r>
          </a:p>
        </p:txBody>
      </p:sp>
      <p:sp>
        <p:nvSpPr>
          <p:cNvPr id="3" name="Rectangle 2"/>
          <p:cNvSpPr>
            <a:spLocks noChangeArrowheads="1"/>
          </p:cNvSpPr>
          <p:nvPr/>
        </p:nvSpPr>
        <p:spPr bwMode="auto">
          <a:xfrm>
            <a:off x="251520" y="908720"/>
            <a:ext cx="8675688" cy="4249738"/>
          </a:xfrm>
          <a:prstGeom prst="rect">
            <a:avLst/>
          </a:prstGeom>
          <a:noFill/>
          <a:ln w="9525">
            <a:noFill/>
            <a:miter lim="800000"/>
            <a:headEnd/>
            <a:tailEnd/>
          </a:ln>
        </p:spPr>
        <p:txBody>
          <a:bodyPr/>
          <a:lstStyle/>
          <a:p>
            <a:pPr marL="812800" indent="-812800" algn="l">
              <a:lnSpc>
                <a:spcPct val="90000"/>
              </a:lnSpc>
              <a:spcBef>
                <a:spcPct val="20000"/>
              </a:spcBef>
              <a:buClr>
                <a:srgbClr val="000000"/>
              </a:buClr>
              <a:buSzPct val="80000"/>
              <a:buFontTx/>
              <a:buAutoNum type="arabicPeriod" startAt="16"/>
            </a:pPr>
            <a:r>
              <a:rPr kumimoji="0" lang="zh-CN" altLang="en-US" b="1" dirty="0">
                <a:solidFill>
                  <a:schemeClr val="tx1"/>
                </a:solidFill>
                <a:latin typeface="黑体" pitchFamily="2" charset="-122"/>
                <a:ea typeface="黑体" pitchFamily="2" charset="-122"/>
              </a:rPr>
              <a:t>某系统的进程状态如下图所示：</a:t>
            </a:r>
            <a:r>
              <a:rPr kumimoji="0" lang="en-US" altLang="zh-CN" b="1" dirty="0">
                <a:solidFill>
                  <a:schemeClr val="tx1"/>
                </a:solidFill>
                <a:latin typeface="黑体" pitchFamily="2" charset="-122"/>
                <a:ea typeface="黑体" pitchFamily="2" charset="-122"/>
              </a:rPr>
              <a:t>a</a:t>
            </a:r>
            <a:r>
              <a:rPr kumimoji="0" lang="zh-CN" altLang="en-US" b="1" dirty="0">
                <a:solidFill>
                  <a:schemeClr val="tx1"/>
                </a:solidFill>
                <a:latin typeface="黑体" pitchFamily="2" charset="-122"/>
                <a:ea typeface="黑体" pitchFamily="2" charset="-122"/>
              </a:rPr>
              <a:t>是    状态，</a:t>
            </a:r>
            <a:r>
              <a:rPr kumimoji="0" lang="en-US" altLang="zh-CN" b="1" dirty="0">
                <a:solidFill>
                  <a:schemeClr val="tx1"/>
                </a:solidFill>
                <a:latin typeface="黑体" pitchFamily="2" charset="-122"/>
                <a:ea typeface="黑体" pitchFamily="2" charset="-122"/>
              </a:rPr>
              <a:t>b</a:t>
            </a:r>
            <a:r>
              <a:rPr kumimoji="0" lang="zh-CN" altLang="en-US" b="1" dirty="0">
                <a:solidFill>
                  <a:schemeClr val="tx1"/>
                </a:solidFill>
                <a:latin typeface="黑体" pitchFamily="2" charset="-122"/>
                <a:ea typeface="黑体" pitchFamily="2" charset="-122"/>
              </a:rPr>
              <a:t>是        状态，</a:t>
            </a:r>
            <a:r>
              <a:rPr kumimoji="0" lang="en-US" altLang="zh-CN" b="1" dirty="0">
                <a:solidFill>
                  <a:schemeClr val="tx1"/>
                </a:solidFill>
                <a:latin typeface="黑体" pitchFamily="2" charset="-122"/>
                <a:ea typeface="黑体" pitchFamily="2" charset="-122"/>
              </a:rPr>
              <a:t>c</a:t>
            </a:r>
            <a:r>
              <a:rPr kumimoji="0" lang="zh-CN" altLang="en-US" b="1" dirty="0">
                <a:solidFill>
                  <a:schemeClr val="tx1"/>
                </a:solidFill>
                <a:latin typeface="黑体" pitchFamily="2" charset="-122"/>
                <a:ea typeface="黑体" pitchFamily="2" charset="-122"/>
              </a:rPr>
              <a:t>是       状态。</a:t>
            </a:r>
            <a:r>
              <a:rPr kumimoji="0" lang="en-US" altLang="zh-CN" b="1" dirty="0">
                <a:solidFill>
                  <a:schemeClr val="tx1"/>
                </a:solidFill>
                <a:latin typeface="黑体" pitchFamily="2" charset="-122"/>
                <a:ea typeface="黑体" pitchFamily="2" charset="-122"/>
              </a:rPr>
              <a:t>1</a:t>
            </a:r>
            <a:r>
              <a:rPr kumimoji="0" lang="zh-CN" altLang="en-US" b="1" dirty="0">
                <a:solidFill>
                  <a:schemeClr val="tx1"/>
                </a:solidFill>
                <a:latin typeface="黑体" pitchFamily="2" charset="-122"/>
                <a:ea typeface="黑体" pitchFamily="2" charset="-122"/>
              </a:rPr>
              <a:t>表示        ，</a:t>
            </a:r>
            <a:r>
              <a:rPr kumimoji="0" lang="en-US" altLang="zh-CN" b="1" dirty="0">
                <a:solidFill>
                  <a:schemeClr val="tx1"/>
                </a:solidFill>
                <a:latin typeface="黑体" pitchFamily="2" charset="-122"/>
                <a:ea typeface="黑体" pitchFamily="2" charset="-122"/>
              </a:rPr>
              <a:t>2</a:t>
            </a:r>
            <a:r>
              <a:rPr kumimoji="0" lang="zh-CN" altLang="en-US" b="1" dirty="0">
                <a:solidFill>
                  <a:schemeClr val="tx1"/>
                </a:solidFill>
                <a:latin typeface="黑体" pitchFamily="2" charset="-122"/>
                <a:ea typeface="黑体" pitchFamily="2" charset="-122"/>
              </a:rPr>
              <a:t>表示        ，</a:t>
            </a:r>
            <a:r>
              <a:rPr kumimoji="0" lang="en-US" altLang="zh-CN" b="1" dirty="0">
                <a:solidFill>
                  <a:schemeClr val="tx1"/>
                </a:solidFill>
                <a:latin typeface="黑体" pitchFamily="2" charset="-122"/>
                <a:ea typeface="黑体" pitchFamily="2" charset="-122"/>
              </a:rPr>
              <a:t>3</a:t>
            </a:r>
            <a:r>
              <a:rPr kumimoji="0" lang="zh-CN" altLang="en-US" b="1" dirty="0">
                <a:solidFill>
                  <a:schemeClr val="tx1"/>
                </a:solidFill>
                <a:latin typeface="黑体" pitchFamily="2" charset="-122"/>
                <a:ea typeface="黑体" pitchFamily="2" charset="-122"/>
              </a:rPr>
              <a:t>表示发生了等待事件，</a:t>
            </a:r>
            <a:r>
              <a:rPr kumimoji="0" lang="en-US" altLang="zh-CN" b="1" dirty="0">
                <a:solidFill>
                  <a:schemeClr val="tx1"/>
                </a:solidFill>
                <a:latin typeface="黑体" pitchFamily="2" charset="-122"/>
                <a:ea typeface="黑体" pitchFamily="2" charset="-122"/>
              </a:rPr>
              <a:t>4</a:t>
            </a:r>
            <a:r>
              <a:rPr kumimoji="0" lang="zh-CN" altLang="en-US" b="1" dirty="0">
                <a:solidFill>
                  <a:schemeClr val="tx1"/>
                </a:solidFill>
                <a:latin typeface="黑体" pitchFamily="2" charset="-122"/>
                <a:ea typeface="黑体" pitchFamily="2" charset="-122"/>
              </a:rPr>
              <a:t>表示等待事件结束。下列情况中，当发生前者的状态转换时，     会导致发生后者的状态转换。</a:t>
            </a:r>
          </a:p>
          <a:p>
            <a:pPr marL="812800" indent="-812800" algn="l">
              <a:lnSpc>
                <a:spcPct val="90000"/>
              </a:lnSpc>
              <a:spcBef>
                <a:spcPct val="20000"/>
              </a:spcBef>
              <a:buClr>
                <a:srgbClr val="000000"/>
              </a:buClr>
              <a:buSzPct val="80000"/>
              <a:buFontTx/>
              <a:buAutoNum type="arabicPeriod" startAt="16"/>
            </a:pPr>
            <a:endParaRPr kumimoji="0" lang="zh-CN" altLang="en-US" b="1" dirty="0">
              <a:solidFill>
                <a:schemeClr val="tx1"/>
              </a:solidFill>
              <a:latin typeface="黑体" pitchFamily="2" charset="-122"/>
              <a:ea typeface="黑体" pitchFamily="2" charset="-122"/>
            </a:endParaRPr>
          </a:p>
          <a:p>
            <a:pPr marL="812800" indent="-812800" algn="l">
              <a:lnSpc>
                <a:spcPct val="90000"/>
              </a:lnSpc>
              <a:spcBef>
                <a:spcPct val="20000"/>
              </a:spcBef>
              <a:buClr>
                <a:srgbClr val="000000"/>
              </a:buClr>
              <a:buSzPct val="80000"/>
            </a:pPr>
            <a:r>
              <a:rPr kumimoji="0" lang="zh-CN" altLang="en-US" b="1" dirty="0">
                <a:solidFill>
                  <a:schemeClr val="tx1"/>
                </a:solidFill>
                <a:latin typeface="黑体" pitchFamily="2" charset="-122"/>
                <a:ea typeface="黑体" pitchFamily="2" charset="-122"/>
              </a:rPr>
              <a:t>         ①②③：</a:t>
            </a:r>
            <a:r>
              <a:rPr kumimoji="0" lang="en-US" altLang="zh-CN" b="1" dirty="0">
                <a:solidFill>
                  <a:schemeClr val="tx1"/>
                </a:solidFill>
                <a:latin typeface="黑体" pitchFamily="2" charset="-122"/>
                <a:ea typeface="黑体" pitchFamily="2" charset="-122"/>
              </a:rPr>
              <a:t>A. </a:t>
            </a:r>
            <a:r>
              <a:rPr kumimoji="0" lang="zh-CN" altLang="en-US" b="1" dirty="0">
                <a:solidFill>
                  <a:schemeClr val="tx1"/>
                </a:solidFill>
                <a:latin typeface="黑体" pitchFamily="2" charset="-122"/>
                <a:ea typeface="黑体" pitchFamily="2" charset="-122"/>
              </a:rPr>
              <a:t>挂起  </a:t>
            </a:r>
            <a:r>
              <a:rPr kumimoji="0" lang="en-US" altLang="zh-CN" b="1" dirty="0">
                <a:solidFill>
                  <a:schemeClr val="tx1"/>
                </a:solidFill>
                <a:latin typeface="黑体" pitchFamily="2" charset="-122"/>
                <a:ea typeface="黑体" pitchFamily="2" charset="-122"/>
              </a:rPr>
              <a:t>B. </a:t>
            </a:r>
            <a:r>
              <a:rPr kumimoji="0" lang="zh-CN" altLang="en-US" b="1" dirty="0">
                <a:solidFill>
                  <a:schemeClr val="tx1"/>
                </a:solidFill>
                <a:latin typeface="黑体" pitchFamily="2" charset="-122"/>
                <a:ea typeface="黑体" pitchFamily="2" charset="-122"/>
              </a:rPr>
              <a:t>运行  </a:t>
            </a:r>
            <a:r>
              <a:rPr kumimoji="0" lang="en-US" altLang="zh-CN" b="1" dirty="0">
                <a:solidFill>
                  <a:schemeClr val="tx1"/>
                </a:solidFill>
                <a:latin typeface="黑体" pitchFamily="2" charset="-122"/>
                <a:ea typeface="黑体" pitchFamily="2" charset="-122"/>
              </a:rPr>
              <a:t>C. </a:t>
            </a:r>
            <a:r>
              <a:rPr kumimoji="0" lang="zh-CN" altLang="en-US" b="1" dirty="0">
                <a:solidFill>
                  <a:schemeClr val="tx1"/>
                </a:solidFill>
                <a:latin typeface="黑体" pitchFamily="2" charset="-122"/>
                <a:ea typeface="黑体" pitchFamily="2" charset="-122"/>
              </a:rPr>
              <a:t>等待 </a:t>
            </a:r>
            <a:r>
              <a:rPr kumimoji="0" lang="en-US" altLang="zh-CN" b="1" dirty="0">
                <a:solidFill>
                  <a:schemeClr val="tx1"/>
                </a:solidFill>
                <a:latin typeface="黑体" pitchFamily="2" charset="-122"/>
                <a:ea typeface="黑体" pitchFamily="2" charset="-122"/>
              </a:rPr>
              <a:t>D. </a:t>
            </a:r>
            <a:r>
              <a:rPr kumimoji="0" lang="zh-CN" altLang="en-US" b="1" dirty="0">
                <a:solidFill>
                  <a:schemeClr val="tx1"/>
                </a:solidFill>
                <a:latin typeface="黑体" pitchFamily="2" charset="-122"/>
                <a:ea typeface="黑体" pitchFamily="2" charset="-122"/>
              </a:rPr>
              <a:t>就绪</a:t>
            </a:r>
          </a:p>
          <a:p>
            <a:pPr marL="812800" indent="-812800" algn="l">
              <a:lnSpc>
                <a:spcPct val="90000"/>
              </a:lnSpc>
              <a:spcBef>
                <a:spcPct val="20000"/>
              </a:spcBef>
              <a:buClr>
                <a:srgbClr val="000000"/>
              </a:buClr>
              <a:buSzPct val="80000"/>
            </a:pPr>
            <a:r>
              <a:rPr kumimoji="0" lang="zh-CN" altLang="en-US" b="1" dirty="0">
                <a:solidFill>
                  <a:schemeClr val="tx1"/>
                </a:solidFill>
                <a:latin typeface="黑体" pitchFamily="2" charset="-122"/>
                <a:ea typeface="黑体" pitchFamily="2" charset="-122"/>
              </a:rPr>
              <a:t>         ④⑤：  </a:t>
            </a:r>
            <a:r>
              <a:rPr kumimoji="0" lang="en-US" altLang="zh-CN" b="1" dirty="0">
                <a:solidFill>
                  <a:schemeClr val="tx1"/>
                </a:solidFill>
                <a:latin typeface="黑体" pitchFamily="2" charset="-122"/>
                <a:ea typeface="黑体" pitchFamily="2" charset="-122"/>
              </a:rPr>
              <a:t>A. </a:t>
            </a:r>
            <a:r>
              <a:rPr kumimoji="0" lang="zh-CN" altLang="en-US" b="1" dirty="0">
                <a:solidFill>
                  <a:schemeClr val="tx1"/>
                </a:solidFill>
                <a:latin typeface="黑体" pitchFamily="2" charset="-122"/>
                <a:ea typeface="黑体" pitchFamily="2" charset="-122"/>
              </a:rPr>
              <a:t>落选  </a:t>
            </a:r>
            <a:r>
              <a:rPr kumimoji="0" lang="en-US" altLang="zh-CN" b="1" dirty="0">
                <a:solidFill>
                  <a:schemeClr val="tx1"/>
                </a:solidFill>
                <a:latin typeface="黑体" pitchFamily="2" charset="-122"/>
                <a:ea typeface="黑体" pitchFamily="2" charset="-122"/>
              </a:rPr>
              <a:t>B. </a:t>
            </a:r>
            <a:r>
              <a:rPr kumimoji="0" lang="zh-CN" altLang="en-US" b="1" dirty="0">
                <a:solidFill>
                  <a:schemeClr val="tx1"/>
                </a:solidFill>
                <a:latin typeface="黑体" pitchFamily="2" charset="-122"/>
                <a:ea typeface="黑体" pitchFamily="2" charset="-122"/>
              </a:rPr>
              <a:t>选中  </a:t>
            </a:r>
            <a:r>
              <a:rPr kumimoji="0" lang="en-US" altLang="zh-CN" b="1" dirty="0">
                <a:solidFill>
                  <a:schemeClr val="tx1"/>
                </a:solidFill>
                <a:latin typeface="黑体" pitchFamily="2" charset="-122"/>
                <a:ea typeface="黑体" pitchFamily="2" charset="-122"/>
              </a:rPr>
              <a:t>C. </a:t>
            </a:r>
            <a:r>
              <a:rPr kumimoji="0" lang="zh-CN" altLang="en-US" b="1" dirty="0">
                <a:solidFill>
                  <a:schemeClr val="tx1"/>
                </a:solidFill>
                <a:latin typeface="黑体" pitchFamily="2" charset="-122"/>
                <a:ea typeface="黑体" pitchFamily="2" charset="-122"/>
              </a:rPr>
              <a:t>等待 </a:t>
            </a:r>
          </a:p>
          <a:p>
            <a:pPr marL="812800" indent="-812800" algn="l">
              <a:lnSpc>
                <a:spcPct val="90000"/>
              </a:lnSpc>
              <a:spcBef>
                <a:spcPct val="20000"/>
              </a:spcBef>
              <a:buClr>
                <a:srgbClr val="000000"/>
              </a:buClr>
              <a:buSzPct val="80000"/>
            </a:pPr>
            <a:r>
              <a:rPr kumimoji="0" lang="zh-CN" altLang="en-US" b="1" dirty="0">
                <a:solidFill>
                  <a:schemeClr val="tx1"/>
                </a:solidFill>
                <a:latin typeface="黑体" pitchFamily="2" charset="-122"/>
                <a:ea typeface="黑体" pitchFamily="2" charset="-122"/>
              </a:rPr>
              <a:t>         ⑥：    </a:t>
            </a:r>
            <a:r>
              <a:rPr kumimoji="0" lang="en-US" altLang="zh-CN" b="1" dirty="0">
                <a:solidFill>
                  <a:schemeClr val="tx1"/>
                </a:solidFill>
                <a:latin typeface="黑体" pitchFamily="2" charset="-122"/>
                <a:ea typeface="黑体" pitchFamily="2" charset="-122"/>
              </a:rPr>
              <a:t>A. 2   1   B. 4   2 </a:t>
            </a:r>
          </a:p>
        </p:txBody>
      </p:sp>
      <p:sp>
        <p:nvSpPr>
          <p:cNvPr id="4" name="Line 3"/>
          <p:cNvSpPr>
            <a:spLocks noChangeShapeType="1"/>
          </p:cNvSpPr>
          <p:nvPr/>
        </p:nvSpPr>
        <p:spPr bwMode="auto">
          <a:xfrm>
            <a:off x="6000775" y="1144066"/>
            <a:ext cx="360362" cy="0"/>
          </a:xfrm>
          <a:prstGeom prst="line">
            <a:avLst/>
          </a:prstGeom>
          <a:noFill/>
          <a:ln w="9525">
            <a:solidFill>
              <a:schemeClr val="tx1"/>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pic>
        <p:nvPicPr>
          <p:cNvPr id="5" name="Picture 4"/>
          <p:cNvPicPr>
            <a:picLocks noChangeAspect="1" noChangeArrowheads="1"/>
          </p:cNvPicPr>
          <p:nvPr/>
        </p:nvPicPr>
        <p:blipFill>
          <a:blip r:embed="rId3" cstate="print"/>
          <a:srcRect/>
          <a:stretch>
            <a:fillRect/>
          </a:stretch>
        </p:blipFill>
        <p:spPr bwMode="auto">
          <a:xfrm>
            <a:off x="2771800" y="4365104"/>
            <a:ext cx="3600450" cy="2400300"/>
          </a:xfrm>
          <a:prstGeom prst="rect">
            <a:avLst/>
          </a:prstGeom>
          <a:noFill/>
          <a:ln w="9525">
            <a:noFill/>
            <a:miter lim="800000"/>
            <a:headEnd/>
            <a:tailEnd/>
          </a:ln>
        </p:spPr>
      </p:pic>
      <p:sp>
        <p:nvSpPr>
          <p:cNvPr id="6" name="Line 5"/>
          <p:cNvSpPr>
            <a:spLocks noChangeShapeType="1"/>
          </p:cNvSpPr>
          <p:nvPr/>
        </p:nvSpPr>
        <p:spPr bwMode="auto">
          <a:xfrm>
            <a:off x="3707904" y="4077072"/>
            <a:ext cx="215900" cy="0"/>
          </a:xfrm>
          <a:prstGeom prst="line">
            <a:avLst/>
          </a:prstGeom>
          <a:noFill/>
          <a:ln w="9525">
            <a:solidFill>
              <a:schemeClr val="tx1"/>
            </a:solidFill>
            <a:round/>
            <a:headEnd/>
            <a:tailEnd type="triangle" w="med" len="me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7" name="Line 6"/>
          <p:cNvSpPr>
            <a:spLocks noChangeShapeType="1"/>
          </p:cNvSpPr>
          <p:nvPr/>
        </p:nvSpPr>
        <p:spPr bwMode="auto">
          <a:xfrm>
            <a:off x="5392762" y="4077072"/>
            <a:ext cx="215900" cy="0"/>
          </a:xfrm>
          <a:prstGeom prst="line">
            <a:avLst/>
          </a:prstGeom>
          <a:noFill/>
          <a:ln w="9525">
            <a:solidFill>
              <a:schemeClr val="tx1"/>
            </a:solidFill>
            <a:round/>
            <a:headEnd/>
            <a:tailEnd type="triangle" w="med" len="me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8" name="Line 7"/>
          <p:cNvSpPr>
            <a:spLocks noChangeShapeType="1"/>
          </p:cNvSpPr>
          <p:nvPr/>
        </p:nvSpPr>
        <p:spPr bwMode="auto">
          <a:xfrm>
            <a:off x="8099450" y="1125016"/>
            <a:ext cx="504825" cy="0"/>
          </a:xfrm>
          <a:prstGeom prst="line">
            <a:avLst/>
          </a:prstGeom>
          <a:noFill/>
          <a:ln w="9525">
            <a:solidFill>
              <a:srgbClr val="000000"/>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9" name="Line 8"/>
          <p:cNvSpPr>
            <a:spLocks noChangeShapeType="1"/>
          </p:cNvSpPr>
          <p:nvPr/>
        </p:nvSpPr>
        <p:spPr bwMode="auto">
          <a:xfrm>
            <a:off x="2699792" y="1556792"/>
            <a:ext cx="720080" cy="0"/>
          </a:xfrm>
          <a:prstGeom prst="line">
            <a:avLst/>
          </a:prstGeom>
          <a:noFill/>
          <a:ln w="9525">
            <a:solidFill>
              <a:schemeClr val="tx1"/>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0" name="Line 9"/>
          <p:cNvSpPr>
            <a:spLocks noChangeShapeType="1"/>
          </p:cNvSpPr>
          <p:nvPr/>
        </p:nvSpPr>
        <p:spPr bwMode="auto">
          <a:xfrm>
            <a:off x="5500712" y="1556792"/>
            <a:ext cx="680244" cy="0"/>
          </a:xfrm>
          <a:prstGeom prst="line">
            <a:avLst/>
          </a:prstGeom>
          <a:noFill/>
          <a:ln w="9525">
            <a:solidFill>
              <a:schemeClr val="tx1"/>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2" name="Line 10"/>
          <p:cNvSpPr>
            <a:spLocks noChangeShapeType="1"/>
          </p:cNvSpPr>
          <p:nvPr/>
        </p:nvSpPr>
        <p:spPr bwMode="auto">
          <a:xfrm>
            <a:off x="6804248" y="2276872"/>
            <a:ext cx="504056" cy="0"/>
          </a:xfrm>
          <a:prstGeom prst="line">
            <a:avLst/>
          </a:prstGeom>
          <a:noFill/>
          <a:ln w="9525">
            <a:solidFill>
              <a:schemeClr val="tx1"/>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3" name="Line 11"/>
          <p:cNvSpPr>
            <a:spLocks noChangeShapeType="1"/>
          </p:cNvSpPr>
          <p:nvPr/>
        </p:nvSpPr>
        <p:spPr bwMode="auto">
          <a:xfrm>
            <a:off x="1547664" y="1916832"/>
            <a:ext cx="1080120" cy="0"/>
          </a:xfrm>
          <a:prstGeom prst="line">
            <a:avLst/>
          </a:prstGeom>
          <a:noFill/>
          <a:ln w="9525">
            <a:solidFill>
              <a:schemeClr val="tx1"/>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Tree>
    <p:extLst>
      <p:ext uri="{BB962C8B-B14F-4D97-AF65-F5344CB8AC3E}">
        <p14:creationId xmlns:p14="http://schemas.microsoft.com/office/powerpoint/2010/main" val="223736403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7923024" cy="646331"/>
          </a:xfrm>
          <a:prstGeom prst="rect">
            <a:avLst/>
          </a:prstGeom>
          <a:noFill/>
          <a:ln w="9525">
            <a:noFill/>
            <a:miter lim="800000"/>
            <a:headEnd/>
            <a:tailEnd/>
          </a:ln>
        </p:spPr>
        <p:txBody>
          <a:bodyPr/>
          <a:lstStyle/>
          <a:p>
            <a:r>
              <a:rPr lang="zh-CN" altLang="en-US" sz="4000" b="1" dirty="0">
                <a:solidFill>
                  <a:schemeClr val="tx1"/>
                </a:solidFill>
                <a:latin typeface="微软雅黑" panose="020B0503020204020204" pitchFamily="34" charset="-122"/>
                <a:ea typeface="微软雅黑" panose="020B0503020204020204" pitchFamily="34" charset="-122"/>
              </a:rPr>
              <a:t>第二章测验</a:t>
            </a:r>
          </a:p>
        </p:txBody>
      </p:sp>
      <p:sp>
        <p:nvSpPr>
          <p:cNvPr id="3" name="Rectangle 2"/>
          <p:cNvSpPr txBox="1">
            <a:spLocks noChangeArrowheads="1"/>
          </p:cNvSpPr>
          <p:nvPr/>
        </p:nvSpPr>
        <p:spPr>
          <a:xfrm>
            <a:off x="467544" y="980728"/>
            <a:ext cx="7772400" cy="576263"/>
          </a:xfrm>
          <a:prstGeom prst="rect">
            <a:avLst/>
          </a:prstGeom>
          <a:noFill/>
        </p:spPr>
        <p:txBody>
          <a:bodyPr vert="horz" lIns="91440" tIns="45720" rIns="91440" bIns="45720" rtlCol="0">
            <a:normAutofit/>
          </a:bodyPr>
          <a:lstStyle>
            <a:lvl1pPr marL="457200" indent="-457200" algn="l" defTabSz="457207" rtl="0" eaLnBrk="1" latinLnBrk="0" hangingPunct="1">
              <a:spcBef>
                <a:spcPts val="1000"/>
              </a:spcBef>
              <a:spcAft>
                <a:spcPts val="0"/>
              </a:spcAft>
              <a:buClr>
                <a:schemeClr val="bg2">
                  <a:lumMod val="60000"/>
                  <a:lumOff val="40000"/>
                </a:schemeClr>
              </a:buClr>
              <a:buSzPct val="100000"/>
              <a:buFont typeface="+mj-lt"/>
              <a:buAutoNum type="arabicPeriod"/>
              <a:defRPr sz="2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marL="914407" indent="-457200" algn="l" defTabSz="457207" rtl="0" eaLnBrk="1" latinLnBrk="0" hangingPunct="1">
              <a:spcBef>
                <a:spcPts val="1000"/>
              </a:spcBef>
              <a:spcAft>
                <a:spcPts val="0"/>
              </a:spcAft>
              <a:buClr>
                <a:schemeClr val="bg2">
                  <a:lumMod val="40000"/>
                  <a:lumOff val="60000"/>
                </a:schemeClr>
              </a:buClr>
              <a:buSzPct val="100000"/>
              <a:buFont typeface="+mj-ea"/>
              <a:buAutoNum type="circleNumDbPlain"/>
              <a:defRPr sz="20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812800" indent="-812800" fontAlgn="auto">
              <a:lnSpc>
                <a:spcPct val="90000"/>
              </a:lnSpc>
              <a:buClr>
                <a:schemeClr val="tx1"/>
              </a:buClr>
              <a:buFontTx/>
              <a:buAutoNum type="arabicPeriod" startAt="17"/>
            </a:pPr>
            <a:r>
              <a:rPr kumimoji="0" lang="zh-CN" altLang="en-US" dirty="0">
                <a:latin typeface="黑体" pitchFamily="2" charset="-122"/>
                <a:ea typeface="黑体" pitchFamily="2" charset="-122"/>
              </a:rPr>
              <a:t>一个进程被唤醒，意味着        。</a:t>
            </a:r>
          </a:p>
        </p:txBody>
      </p:sp>
      <p:sp>
        <p:nvSpPr>
          <p:cNvPr id="4" name="Text Box 3"/>
          <p:cNvSpPr txBox="1">
            <a:spLocks noChangeArrowheads="1"/>
          </p:cNvSpPr>
          <p:nvPr/>
        </p:nvSpPr>
        <p:spPr bwMode="auto">
          <a:xfrm>
            <a:off x="1907406" y="1556991"/>
            <a:ext cx="5472113" cy="1570037"/>
          </a:xfrm>
          <a:prstGeom prst="rect">
            <a:avLst/>
          </a:prstGeom>
          <a:noFill/>
          <a:ln w="9525" algn="ctr">
            <a:noFill/>
            <a:miter lim="800000"/>
            <a:headEnd/>
            <a:tailEnd/>
          </a:ln>
        </p:spPr>
        <p:txBody>
          <a:bodyPr>
            <a:spAutoFit/>
          </a:bodyPr>
          <a:lstStyle/>
          <a:p>
            <a:pPr marL="457200" indent="-457200">
              <a:buFontTx/>
              <a:buAutoNum type="alphaUcPeriod"/>
            </a:pPr>
            <a:r>
              <a:rPr kumimoji="1" lang="zh-CN" altLang="en-US" sz="2400" b="1" dirty="0">
                <a:solidFill>
                  <a:schemeClr val="tx1"/>
                </a:solidFill>
                <a:latin typeface="黑体" pitchFamily="2" charset="-122"/>
                <a:ea typeface="黑体" pitchFamily="2" charset="-122"/>
              </a:rPr>
              <a:t>该进程重新占有了</a:t>
            </a:r>
            <a:r>
              <a:rPr kumimoji="1" lang="en-US" altLang="zh-CN" sz="2400" b="1" dirty="0">
                <a:solidFill>
                  <a:schemeClr val="tx1"/>
                </a:solidFill>
                <a:latin typeface="黑体" pitchFamily="2" charset="-122"/>
                <a:ea typeface="黑体" pitchFamily="2" charset="-122"/>
              </a:rPr>
              <a:t>CPU </a:t>
            </a:r>
          </a:p>
          <a:p>
            <a:pPr marL="457200" indent="-457200">
              <a:buFontTx/>
              <a:buAutoNum type="alphaUcPeriod"/>
            </a:pPr>
            <a:r>
              <a:rPr kumimoji="1" lang="zh-CN" altLang="en-US" sz="2400" b="1" dirty="0">
                <a:solidFill>
                  <a:schemeClr val="tx1"/>
                </a:solidFill>
                <a:latin typeface="黑体" pitchFamily="2" charset="-122"/>
                <a:ea typeface="黑体" pitchFamily="2" charset="-122"/>
              </a:rPr>
              <a:t>它的优先权变为最大</a:t>
            </a:r>
          </a:p>
          <a:p>
            <a:pPr marL="457200" indent="-457200">
              <a:buFontTx/>
              <a:buAutoNum type="alphaUcPeriod"/>
            </a:pPr>
            <a:r>
              <a:rPr kumimoji="1" lang="zh-CN" altLang="en-US" sz="2400" b="1" dirty="0">
                <a:solidFill>
                  <a:schemeClr val="tx1"/>
                </a:solidFill>
                <a:latin typeface="黑体" pitchFamily="2" charset="-122"/>
                <a:ea typeface="黑体" pitchFamily="2" charset="-122"/>
              </a:rPr>
              <a:t>其</a:t>
            </a:r>
            <a:r>
              <a:rPr kumimoji="1" lang="en-US" altLang="zh-CN" sz="2400" b="1" dirty="0">
                <a:solidFill>
                  <a:schemeClr val="tx1"/>
                </a:solidFill>
                <a:latin typeface="黑体" pitchFamily="2" charset="-122"/>
                <a:ea typeface="黑体" pitchFamily="2" charset="-122"/>
              </a:rPr>
              <a:t>PCB</a:t>
            </a:r>
            <a:r>
              <a:rPr kumimoji="1" lang="zh-CN" altLang="en-US" sz="2400" b="1" dirty="0">
                <a:solidFill>
                  <a:schemeClr val="tx1"/>
                </a:solidFill>
                <a:latin typeface="黑体" pitchFamily="2" charset="-122"/>
                <a:ea typeface="黑体" pitchFamily="2" charset="-122"/>
              </a:rPr>
              <a:t>移至等待队列队首</a:t>
            </a:r>
          </a:p>
          <a:p>
            <a:pPr marL="457200" indent="-457200">
              <a:buFontTx/>
              <a:buAutoNum type="alphaUcPeriod"/>
            </a:pPr>
            <a:r>
              <a:rPr kumimoji="1" lang="zh-CN" altLang="en-US" sz="2400" b="1" dirty="0">
                <a:solidFill>
                  <a:schemeClr val="tx1"/>
                </a:solidFill>
                <a:latin typeface="黑体" pitchFamily="2" charset="-122"/>
                <a:ea typeface="黑体" pitchFamily="2" charset="-122"/>
              </a:rPr>
              <a:t>进程变为就绪状态</a:t>
            </a:r>
          </a:p>
        </p:txBody>
      </p:sp>
      <p:sp>
        <p:nvSpPr>
          <p:cNvPr id="5" name="Line 4"/>
          <p:cNvSpPr>
            <a:spLocks noChangeShapeType="1"/>
          </p:cNvSpPr>
          <p:nvPr/>
        </p:nvSpPr>
        <p:spPr bwMode="auto">
          <a:xfrm>
            <a:off x="4860032" y="1268760"/>
            <a:ext cx="936104" cy="0"/>
          </a:xfrm>
          <a:prstGeom prst="line">
            <a:avLst/>
          </a:prstGeom>
          <a:noFill/>
          <a:ln w="9525">
            <a:solidFill>
              <a:schemeClr val="tx1"/>
            </a:solidFill>
            <a:round/>
            <a:headEnd/>
            <a:tailEnd/>
          </a:ln>
        </p:spPr>
        <p:txBody>
          <a:bodyPr/>
          <a:lstStyle/>
          <a:p>
            <a:endParaRPr lang="zh-CN" altLang="en-US"/>
          </a:p>
        </p:txBody>
      </p:sp>
      <p:sp>
        <p:nvSpPr>
          <p:cNvPr id="6" name="Rectangle 5"/>
          <p:cNvSpPr>
            <a:spLocks noChangeArrowheads="1"/>
          </p:cNvSpPr>
          <p:nvPr/>
        </p:nvSpPr>
        <p:spPr bwMode="auto">
          <a:xfrm>
            <a:off x="467544" y="3428653"/>
            <a:ext cx="8280400" cy="1512888"/>
          </a:xfrm>
          <a:prstGeom prst="rect">
            <a:avLst/>
          </a:prstGeom>
          <a:noFill/>
          <a:ln w="9525">
            <a:noFill/>
            <a:miter lim="800000"/>
            <a:headEnd/>
            <a:tailEnd/>
          </a:ln>
        </p:spPr>
        <p:txBody>
          <a:bodyPr/>
          <a:lstStyle/>
          <a:p>
            <a:pPr marL="812800" indent="-812800">
              <a:lnSpc>
                <a:spcPct val="90000"/>
              </a:lnSpc>
              <a:spcBef>
                <a:spcPct val="20000"/>
              </a:spcBef>
              <a:buClr>
                <a:schemeClr val="tx1"/>
              </a:buClr>
              <a:buSzPct val="80000"/>
              <a:buFontTx/>
              <a:buAutoNum type="arabicPeriod" startAt="18"/>
            </a:pPr>
            <a:r>
              <a:rPr lang="zh-CN" altLang="en-US" sz="2400" b="1" dirty="0">
                <a:solidFill>
                  <a:schemeClr val="tx1"/>
                </a:solidFill>
                <a:latin typeface="黑体" pitchFamily="2" charset="-122"/>
                <a:ea typeface="黑体" pitchFamily="2" charset="-122"/>
              </a:rPr>
              <a:t>进程由     、    、    三部分组成，其中     是进程存在的唯一标志。</a:t>
            </a:r>
          </a:p>
        </p:txBody>
      </p:sp>
      <p:sp>
        <p:nvSpPr>
          <p:cNvPr id="7" name="Line 6"/>
          <p:cNvSpPr>
            <a:spLocks noChangeShapeType="1"/>
          </p:cNvSpPr>
          <p:nvPr/>
        </p:nvSpPr>
        <p:spPr bwMode="auto">
          <a:xfrm>
            <a:off x="2356669" y="3717578"/>
            <a:ext cx="503237" cy="0"/>
          </a:xfrm>
          <a:prstGeom prst="line">
            <a:avLst/>
          </a:prstGeom>
          <a:noFill/>
          <a:ln w="9525">
            <a:solidFill>
              <a:schemeClr val="tx1"/>
            </a:solidFill>
            <a:round/>
            <a:headEnd/>
            <a:tailEnd/>
          </a:ln>
        </p:spPr>
        <p:txBody>
          <a:bodyPr/>
          <a:lstStyle/>
          <a:p>
            <a:endParaRPr lang="zh-CN" altLang="en-US"/>
          </a:p>
        </p:txBody>
      </p:sp>
      <p:sp>
        <p:nvSpPr>
          <p:cNvPr id="8" name="Line 7"/>
          <p:cNvSpPr>
            <a:spLocks noChangeShapeType="1"/>
          </p:cNvSpPr>
          <p:nvPr/>
        </p:nvSpPr>
        <p:spPr bwMode="auto">
          <a:xfrm>
            <a:off x="4283894" y="3717578"/>
            <a:ext cx="431800" cy="0"/>
          </a:xfrm>
          <a:prstGeom prst="line">
            <a:avLst/>
          </a:prstGeom>
          <a:noFill/>
          <a:ln w="9525">
            <a:solidFill>
              <a:schemeClr val="tx1"/>
            </a:solidFill>
            <a:round/>
            <a:headEnd/>
            <a:tailEnd/>
          </a:ln>
        </p:spPr>
        <p:txBody>
          <a:bodyPr/>
          <a:lstStyle/>
          <a:p>
            <a:endParaRPr lang="zh-CN" altLang="en-US"/>
          </a:p>
        </p:txBody>
      </p:sp>
      <p:sp>
        <p:nvSpPr>
          <p:cNvPr id="9" name="Line 8"/>
          <p:cNvSpPr>
            <a:spLocks noChangeShapeType="1"/>
          </p:cNvSpPr>
          <p:nvPr/>
        </p:nvSpPr>
        <p:spPr bwMode="auto">
          <a:xfrm>
            <a:off x="3347269" y="3702252"/>
            <a:ext cx="576263" cy="0"/>
          </a:xfrm>
          <a:prstGeom prst="line">
            <a:avLst/>
          </a:prstGeom>
          <a:noFill/>
          <a:ln w="9525">
            <a:solidFill>
              <a:schemeClr val="tx1"/>
            </a:solidFill>
            <a:round/>
            <a:headEnd/>
            <a:tailEnd/>
          </a:ln>
        </p:spPr>
        <p:txBody>
          <a:bodyPr/>
          <a:lstStyle/>
          <a:p>
            <a:endParaRPr lang="zh-CN" altLang="en-US"/>
          </a:p>
        </p:txBody>
      </p:sp>
      <p:sp>
        <p:nvSpPr>
          <p:cNvPr id="10" name="Line 9"/>
          <p:cNvSpPr>
            <a:spLocks noChangeShapeType="1"/>
          </p:cNvSpPr>
          <p:nvPr/>
        </p:nvSpPr>
        <p:spPr bwMode="auto">
          <a:xfrm>
            <a:off x="7524328" y="3702252"/>
            <a:ext cx="647700" cy="0"/>
          </a:xfrm>
          <a:prstGeom prst="line">
            <a:avLst/>
          </a:prstGeom>
          <a:noFill/>
          <a:ln w="9525">
            <a:solidFill>
              <a:schemeClr val="tx1"/>
            </a:solidFill>
            <a:round/>
            <a:headEnd/>
            <a:tailEnd/>
          </a:ln>
        </p:spPr>
        <p:txBody>
          <a:bodyPr/>
          <a:lstStyle/>
          <a:p>
            <a:endParaRPr lang="zh-CN" altLang="en-US"/>
          </a:p>
        </p:txBody>
      </p:sp>
      <p:sp>
        <p:nvSpPr>
          <p:cNvPr id="12" name="Rectangle 10"/>
          <p:cNvSpPr>
            <a:spLocks noChangeArrowheads="1"/>
          </p:cNvSpPr>
          <p:nvPr/>
        </p:nvSpPr>
        <p:spPr bwMode="auto">
          <a:xfrm>
            <a:off x="467544" y="4941541"/>
            <a:ext cx="8280400" cy="1512887"/>
          </a:xfrm>
          <a:prstGeom prst="rect">
            <a:avLst/>
          </a:prstGeom>
          <a:noFill/>
          <a:ln w="9525">
            <a:noFill/>
            <a:miter lim="800000"/>
            <a:headEnd/>
            <a:tailEnd/>
          </a:ln>
        </p:spPr>
        <p:txBody>
          <a:bodyPr/>
          <a:lstStyle/>
          <a:p>
            <a:pPr marL="812800" indent="-812800">
              <a:lnSpc>
                <a:spcPct val="90000"/>
              </a:lnSpc>
              <a:spcBef>
                <a:spcPct val="20000"/>
              </a:spcBef>
              <a:buClr>
                <a:schemeClr val="tx1"/>
              </a:buClr>
              <a:buSzPct val="80000"/>
              <a:buFontTx/>
              <a:buAutoNum type="arabicPeriod" startAt="19"/>
            </a:pPr>
            <a:r>
              <a:rPr lang="zh-CN" altLang="en-US" sz="2400" b="1" dirty="0">
                <a:solidFill>
                  <a:schemeClr val="tx1"/>
                </a:solidFill>
                <a:latin typeface="黑体" pitchFamily="2" charset="-122"/>
                <a:ea typeface="黑体" pitchFamily="2" charset="-122"/>
              </a:rPr>
              <a:t>程序并发执行与顺序执行时相比产生了一些新特征，分别是      、    、    。</a:t>
            </a:r>
          </a:p>
        </p:txBody>
      </p:sp>
      <p:sp>
        <p:nvSpPr>
          <p:cNvPr id="13" name="Line 11"/>
          <p:cNvSpPr>
            <a:spLocks noChangeShapeType="1"/>
          </p:cNvSpPr>
          <p:nvPr/>
        </p:nvSpPr>
        <p:spPr bwMode="auto">
          <a:xfrm>
            <a:off x="4118062" y="5644494"/>
            <a:ext cx="720725" cy="0"/>
          </a:xfrm>
          <a:prstGeom prst="line">
            <a:avLst/>
          </a:prstGeom>
          <a:noFill/>
          <a:ln w="9525">
            <a:solidFill>
              <a:schemeClr val="tx1"/>
            </a:solidFill>
            <a:round/>
            <a:headEnd/>
            <a:tailEnd/>
          </a:ln>
        </p:spPr>
        <p:txBody>
          <a:bodyPr/>
          <a:lstStyle/>
          <a:p>
            <a:endParaRPr lang="zh-CN" altLang="en-US"/>
          </a:p>
        </p:txBody>
      </p:sp>
      <p:sp>
        <p:nvSpPr>
          <p:cNvPr id="14" name="Line 12"/>
          <p:cNvSpPr>
            <a:spLocks noChangeShapeType="1"/>
          </p:cNvSpPr>
          <p:nvPr/>
        </p:nvSpPr>
        <p:spPr bwMode="auto">
          <a:xfrm>
            <a:off x="5003974" y="5644494"/>
            <a:ext cx="792162" cy="0"/>
          </a:xfrm>
          <a:prstGeom prst="line">
            <a:avLst/>
          </a:prstGeom>
          <a:noFill/>
          <a:ln w="9525">
            <a:solidFill>
              <a:schemeClr val="tx1"/>
            </a:solidFill>
            <a:round/>
            <a:headEnd/>
            <a:tailEnd/>
          </a:ln>
        </p:spPr>
        <p:txBody>
          <a:bodyPr/>
          <a:lstStyle/>
          <a:p>
            <a:endParaRPr lang="zh-CN" altLang="en-US"/>
          </a:p>
        </p:txBody>
      </p:sp>
      <p:sp>
        <p:nvSpPr>
          <p:cNvPr id="15" name="Line 13"/>
          <p:cNvSpPr>
            <a:spLocks noChangeShapeType="1"/>
          </p:cNvSpPr>
          <p:nvPr/>
        </p:nvSpPr>
        <p:spPr bwMode="auto">
          <a:xfrm>
            <a:off x="6012160" y="5644494"/>
            <a:ext cx="720725" cy="0"/>
          </a:xfrm>
          <a:prstGeom prst="line">
            <a:avLst/>
          </a:prstGeom>
          <a:noFill/>
          <a:ln w="9525">
            <a:solidFill>
              <a:schemeClr val="tx1"/>
            </a:solidFill>
            <a:round/>
            <a:headEnd/>
            <a:tailEnd/>
          </a:ln>
        </p:spPr>
        <p:txBody>
          <a:bodyPr/>
          <a:lstStyle/>
          <a:p>
            <a:endParaRPr lang="zh-CN" altLang="en-US"/>
          </a:p>
        </p:txBody>
      </p:sp>
    </p:spTree>
    <p:extLst>
      <p:ext uri="{BB962C8B-B14F-4D97-AF65-F5344CB8AC3E}">
        <p14:creationId xmlns:p14="http://schemas.microsoft.com/office/powerpoint/2010/main" val="297232368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468313" y="1355725"/>
            <a:ext cx="7704137" cy="576263"/>
          </a:xfrm>
          <a:prstGeom prst="rect">
            <a:avLst/>
          </a:prstGeom>
          <a:noFill/>
          <a:ln w="9525">
            <a:noFill/>
            <a:miter lim="800000"/>
            <a:headEnd/>
            <a:tailEnd/>
          </a:ln>
        </p:spPr>
        <p:txBody>
          <a:bodyPr/>
          <a:lstStyle/>
          <a:p>
            <a:pPr marL="812800" indent="-812800">
              <a:lnSpc>
                <a:spcPct val="90000"/>
              </a:lnSpc>
              <a:spcBef>
                <a:spcPct val="20000"/>
              </a:spcBef>
              <a:buClr>
                <a:schemeClr val="tx1"/>
              </a:buClr>
              <a:buSzPct val="80000"/>
              <a:buFontTx/>
              <a:buAutoNum type="arabicPeriod" startAt="20"/>
            </a:pPr>
            <a:r>
              <a:rPr lang="zh-CN" altLang="en-US" sz="2400" b="1" dirty="0">
                <a:solidFill>
                  <a:schemeClr val="tx1"/>
                </a:solidFill>
                <a:latin typeface="黑体" pitchFamily="2" charset="-122"/>
                <a:ea typeface="黑体" pitchFamily="2" charset="-122"/>
              </a:rPr>
              <a:t>下面关于进程的叙述中，不正确的是         。</a:t>
            </a:r>
          </a:p>
        </p:txBody>
      </p:sp>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4000" b="1" dirty="0">
                <a:solidFill>
                  <a:schemeClr val="tx1"/>
                </a:solidFill>
                <a:latin typeface="微软雅黑" panose="020B0503020204020204" pitchFamily="34" charset="-122"/>
                <a:ea typeface="微软雅黑" panose="020B0503020204020204" pitchFamily="34" charset="-122"/>
              </a:rPr>
              <a:t>第二章测验</a:t>
            </a:r>
          </a:p>
        </p:txBody>
      </p:sp>
      <p:sp>
        <p:nvSpPr>
          <p:cNvPr id="4" name="Text Box 3"/>
          <p:cNvSpPr txBox="1">
            <a:spLocks noChangeArrowheads="1"/>
          </p:cNvSpPr>
          <p:nvPr/>
        </p:nvSpPr>
        <p:spPr bwMode="auto">
          <a:xfrm>
            <a:off x="857250" y="2357438"/>
            <a:ext cx="7704138" cy="1938337"/>
          </a:xfrm>
          <a:prstGeom prst="rect">
            <a:avLst/>
          </a:prstGeom>
          <a:noFill/>
          <a:ln w="9525" algn="ctr">
            <a:noFill/>
            <a:miter lim="800000"/>
            <a:headEnd/>
            <a:tailEnd/>
          </a:ln>
        </p:spPr>
        <p:txBody>
          <a:bodyPr>
            <a:spAutoFit/>
          </a:bodyPr>
          <a:lstStyle/>
          <a:p>
            <a:pPr marL="457200" indent="-457200" algn="l">
              <a:buFontTx/>
              <a:buAutoNum type="alphaUcPeriod"/>
            </a:pPr>
            <a:r>
              <a:rPr lang="zh-CN" altLang="en-US" b="1" dirty="0">
                <a:solidFill>
                  <a:schemeClr val="tx1"/>
                </a:solidFill>
                <a:latin typeface="黑体" pitchFamily="2" charset="-122"/>
                <a:ea typeface="黑体" pitchFamily="2" charset="-122"/>
              </a:rPr>
              <a:t>进程申请</a:t>
            </a:r>
            <a:r>
              <a:rPr lang="en-US" altLang="zh-CN" b="1" dirty="0">
                <a:solidFill>
                  <a:schemeClr val="tx1"/>
                </a:solidFill>
                <a:latin typeface="黑体" pitchFamily="2" charset="-122"/>
                <a:ea typeface="黑体" pitchFamily="2" charset="-122"/>
              </a:rPr>
              <a:t>I/O</a:t>
            </a:r>
            <a:r>
              <a:rPr lang="zh-CN" altLang="en-US" b="1" dirty="0">
                <a:solidFill>
                  <a:schemeClr val="tx1"/>
                </a:solidFill>
                <a:latin typeface="黑体" pitchFamily="2" charset="-122"/>
                <a:ea typeface="黑体" pitchFamily="2" charset="-122"/>
              </a:rPr>
              <a:t>得不到满足时，其状态变为等待状态</a:t>
            </a:r>
          </a:p>
          <a:p>
            <a:pPr marL="457200" indent="-457200" algn="l">
              <a:buFontTx/>
              <a:buAutoNum type="alphaUcPeriod"/>
            </a:pPr>
            <a:r>
              <a:rPr lang="zh-CN" altLang="en-US" b="1" dirty="0">
                <a:solidFill>
                  <a:schemeClr val="tx1"/>
                </a:solidFill>
                <a:latin typeface="黑体" pitchFamily="2" charset="-122"/>
                <a:ea typeface="黑体" pitchFamily="2" charset="-122"/>
              </a:rPr>
              <a:t>在单</a:t>
            </a:r>
            <a:r>
              <a:rPr lang="en-US" altLang="zh-CN" b="1" dirty="0">
                <a:solidFill>
                  <a:schemeClr val="tx1"/>
                </a:solidFill>
                <a:latin typeface="黑体" pitchFamily="2" charset="-122"/>
                <a:ea typeface="黑体" pitchFamily="2" charset="-122"/>
              </a:rPr>
              <a:t>CPU</a:t>
            </a:r>
            <a:r>
              <a:rPr lang="zh-CN" altLang="en-US" b="1" dirty="0">
                <a:solidFill>
                  <a:schemeClr val="tx1"/>
                </a:solidFill>
                <a:latin typeface="黑体" pitchFamily="2" charset="-122"/>
                <a:ea typeface="黑体" pitchFamily="2" charset="-122"/>
              </a:rPr>
              <a:t>系统中，任一时刻有一个进程处于运行状态</a:t>
            </a:r>
          </a:p>
          <a:p>
            <a:pPr marL="457200" indent="-457200" algn="l">
              <a:buFontTx/>
              <a:buAutoNum type="alphaUcPeriod" startAt="3"/>
            </a:pPr>
            <a:r>
              <a:rPr lang="zh-CN" altLang="en-US" b="1" dirty="0">
                <a:solidFill>
                  <a:schemeClr val="tx1"/>
                </a:solidFill>
                <a:latin typeface="黑体" pitchFamily="2" charset="-122"/>
                <a:ea typeface="黑体" pitchFamily="2" charset="-122"/>
              </a:rPr>
              <a:t>优先级是进行进程调度的重要依据，一旦确定不能改变 </a:t>
            </a:r>
          </a:p>
          <a:p>
            <a:pPr marL="457200" indent="-457200" algn="l">
              <a:buFontTx/>
              <a:buAutoNum type="alphaUcPeriod" startAt="3"/>
            </a:pPr>
            <a:r>
              <a:rPr kumimoji="0" lang="zh-CN" altLang="en-US" b="1" dirty="0">
                <a:solidFill>
                  <a:schemeClr val="tx1"/>
                </a:solidFill>
                <a:latin typeface="黑体" pitchFamily="2" charset="-122"/>
                <a:ea typeface="黑体" pitchFamily="2" charset="-122"/>
              </a:rPr>
              <a:t>进程获得处理机而运行是通过调度而实现的</a:t>
            </a:r>
          </a:p>
        </p:txBody>
      </p:sp>
      <p:sp>
        <p:nvSpPr>
          <p:cNvPr id="5" name="Line 4"/>
          <p:cNvSpPr>
            <a:spLocks noChangeShapeType="1"/>
          </p:cNvSpPr>
          <p:nvPr/>
        </p:nvSpPr>
        <p:spPr bwMode="auto">
          <a:xfrm>
            <a:off x="6372225" y="1700213"/>
            <a:ext cx="720725" cy="0"/>
          </a:xfrm>
          <a:prstGeom prst="line">
            <a:avLst/>
          </a:prstGeom>
          <a:noFill/>
          <a:ln w="9525">
            <a:solidFill>
              <a:schemeClr val="tx1"/>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Tree>
    <p:extLst>
      <p:ext uri="{BB962C8B-B14F-4D97-AF65-F5344CB8AC3E}">
        <p14:creationId xmlns:p14="http://schemas.microsoft.com/office/powerpoint/2010/main" val="4171147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进程描述</a:t>
            </a: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96240" y="1942417"/>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5904656"/>
          </a:xfrm>
          <a:prstGeom prst="wedgeRectCallout">
            <a:avLst>
              <a:gd name="adj1" fmla="val -57762"/>
              <a:gd name="adj2" fmla="val -26707"/>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a:lnSpc>
                <a:spcPct val="150000"/>
              </a:lnSpc>
              <a:buFont typeface="Wingdings" panose="05000000000000000000" pitchFamily="2" charset="2"/>
              <a:buChar char="u"/>
            </a:pPr>
            <a:r>
              <a:rPr lang="zh-CN" altLang="en-US" b="1" dirty="0">
                <a:solidFill>
                  <a:srgbClr val="FF0000"/>
                </a:solidFill>
                <a:latin typeface="微软雅黑" panose="020B0503020204020204" pitchFamily="34" charset="-122"/>
                <a:ea typeface="微软雅黑" panose="020B0503020204020204" pitchFamily="34" charset="-122"/>
              </a:rPr>
              <a:t>进程＝程序＋数据＋</a:t>
            </a:r>
            <a:r>
              <a:rPr lang="en-US" altLang="zh-CN" b="1" dirty="0">
                <a:solidFill>
                  <a:srgbClr val="FF0000"/>
                </a:solidFill>
                <a:latin typeface="微软雅黑" panose="020B0503020204020204" pitchFamily="34" charset="-122"/>
                <a:ea typeface="微软雅黑" panose="020B0503020204020204" pitchFamily="34" charset="-122"/>
              </a:rPr>
              <a:t>PCB </a:t>
            </a:r>
            <a:r>
              <a:rPr lang="zh-CN" altLang="en-US" b="1" dirty="0">
                <a:solidFill>
                  <a:schemeClr val="tx1"/>
                </a:solidFill>
                <a:latin typeface="微软雅黑" panose="020B0503020204020204" pitchFamily="34" charset="-122"/>
                <a:ea typeface="微软雅黑" panose="020B0503020204020204" pitchFamily="34" charset="-122"/>
              </a:rPr>
              <a:t>，</a:t>
            </a:r>
            <a:r>
              <a:rPr lang="zh-CN" altLang="zh-CN" b="1" dirty="0">
                <a:solidFill>
                  <a:schemeClr val="tx1"/>
                </a:solidFill>
                <a:latin typeface="微软雅黑" panose="020B0503020204020204" pitchFamily="34" charset="-122"/>
                <a:ea typeface="微软雅黑" panose="020B0503020204020204" pitchFamily="34" charset="-122"/>
              </a:rPr>
              <a:t>即进程是一个程序及其数据在处理机上顺序地执行时所发生的活动</a:t>
            </a:r>
            <a:endParaRPr lang="zh-CN" altLang="en-US" b="1" dirty="0">
              <a:solidFill>
                <a:schemeClr val="tx1"/>
              </a:solidFill>
              <a:latin typeface="微软雅黑" panose="020B0503020204020204" pitchFamily="34" charset="-122"/>
              <a:ea typeface="微软雅黑" panose="020B0503020204020204" pitchFamily="34" charset="-122"/>
            </a:endParaRPr>
          </a:p>
          <a:p>
            <a:pPr marL="342900" lvl="0" indent="-342900" algn="l">
              <a:lnSpc>
                <a:spcPct val="150000"/>
              </a:lnSpc>
              <a:buFont typeface="Wingdings" panose="05000000000000000000" pitchFamily="2" charset="2"/>
              <a:buChar char="u"/>
            </a:pPr>
            <a:r>
              <a:rPr lang="zh-CN" altLang="en-US" b="1" dirty="0">
                <a:solidFill>
                  <a:schemeClr val="tx1"/>
                </a:solidFill>
                <a:latin typeface="微软雅黑" panose="020B0503020204020204" pitchFamily="34" charset="-122"/>
                <a:ea typeface="微软雅黑" panose="020B0503020204020204" pitchFamily="34" charset="-122"/>
              </a:rPr>
              <a:t> 进程控制块是进程</a:t>
            </a:r>
            <a:r>
              <a:rPr lang="zh-CN" altLang="en-US" b="1" dirty="0">
                <a:solidFill>
                  <a:srgbClr val="FF0000"/>
                </a:solidFill>
                <a:latin typeface="微软雅黑" panose="020B0503020204020204" pitchFamily="34" charset="-122"/>
                <a:ea typeface="微软雅黑" panose="020B0503020204020204" pitchFamily="34" charset="-122"/>
              </a:rPr>
              <a:t>存在的唯一标志</a:t>
            </a:r>
            <a:r>
              <a:rPr lang="zh-CN" altLang="en-US" b="1" dirty="0">
                <a:solidFill>
                  <a:schemeClr val="tx1"/>
                </a:solidFill>
                <a:latin typeface="微软雅黑" panose="020B0503020204020204" pitchFamily="34" charset="-122"/>
                <a:ea typeface="微软雅黑" panose="020B0503020204020204" pitchFamily="34" charset="-122"/>
              </a:rPr>
              <a:t>。当系统创建一个进程时，必须为它</a:t>
            </a:r>
            <a:r>
              <a:rPr lang="zh-CN" altLang="en-US" b="1" dirty="0">
                <a:solidFill>
                  <a:srgbClr val="FF0000"/>
                </a:solidFill>
                <a:latin typeface="微软雅黑" panose="020B0503020204020204" pitchFamily="34" charset="-122"/>
                <a:ea typeface="微软雅黑" panose="020B0503020204020204" pitchFamily="34" charset="-122"/>
              </a:rPr>
              <a:t>设置</a:t>
            </a:r>
            <a:r>
              <a:rPr lang="zh-CN" altLang="en-US" b="1" dirty="0">
                <a:solidFill>
                  <a:schemeClr val="tx1"/>
                </a:solidFill>
                <a:latin typeface="微软雅黑" panose="020B0503020204020204" pitchFamily="34" charset="-122"/>
                <a:ea typeface="微软雅黑" panose="020B0503020204020204" pitchFamily="34" charset="-122"/>
              </a:rPr>
              <a:t>一个 </a:t>
            </a:r>
            <a:r>
              <a:rPr lang="en-US" altLang="zh-CN" b="1" dirty="0">
                <a:solidFill>
                  <a:schemeClr val="tx1"/>
                </a:solidFill>
                <a:latin typeface="微软雅黑" panose="020B0503020204020204" pitchFamily="34" charset="-122"/>
                <a:ea typeface="微软雅黑" panose="020B0503020204020204" pitchFamily="34" charset="-122"/>
              </a:rPr>
              <a:t>PCB</a:t>
            </a:r>
            <a:r>
              <a:rPr lang="zh-CN" altLang="en-US" b="1" dirty="0">
                <a:solidFill>
                  <a:schemeClr val="tx1"/>
                </a:solidFill>
                <a:latin typeface="微软雅黑" panose="020B0503020204020204" pitchFamily="34" charset="-122"/>
                <a:ea typeface="微软雅黑" panose="020B0503020204020204" pitchFamily="34" charset="-122"/>
              </a:rPr>
              <a:t>，</a:t>
            </a:r>
            <a:r>
              <a:rPr lang="zh-CN" altLang="zh-CN" b="1" dirty="0">
                <a:solidFill>
                  <a:schemeClr val="tx1"/>
                </a:solidFill>
                <a:latin typeface="微软雅黑" panose="020B0503020204020204" pitchFamily="34" charset="-122"/>
                <a:ea typeface="微软雅黑" panose="020B0503020204020204" pitchFamily="34" charset="-122"/>
              </a:rPr>
              <a:t>然后根据</a:t>
            </a:r>
            <a:r>
              <a:rPr lang="en-US" altLang="zh-CN" b="1" dirty="0">
                <a:solidFill>
                  <a:schemeClr val="tx1"/>
                </a:solidFill>
                <a:latin typeface="微软雅黑" panose="020B0503020204020204" pitchFamily="34" charset="-122"/>
                <a:ea typeface="微软雅黑" panose="020B0503020204020204" pitchFamily="34" charset="-122"/>
              </a:rPr>
              <a:t>PCB</a:t>
            </a:r>
            <a:r>
              <a:rPr lang="zh-CN" altLang="zh-CN" b="1" dirty="0">
                <a:solidFill>
                  <a:schemeClr val="tx1"/>
                </a:solidFill>
                <a:latin typeface="微软雅黑" panose="020B0503020204020204" pitchFamily="34" charset="-122"/>
                <a:ea typeface="微软雅黑" panose="020B0503020204020204" pitchFamily="34" charset="-122"/>
              </a:rPr>
              <a:t>的信息对进程</a:t>
            </a:r>
            <a:r>
              <a:rPr lang="zh-CN" altLang="zh-CN" b="1" dirty="0">
                <a:solidFill>
                  <a:srgbClr val="FF0000"/>
                </a:solidFill>
                <a:latin typeface="微软雅黑" panose="020B0503020204020204" pitchFamily="34" charset="-122"/>
                <a:ea typeface="微软雅黑" panose="020B0503020204020204" pitchFamily="34" charset="-122"/>
              </a:rPr>
              <a:t>实施控制管理</a:t>
            </a:r>
            <a:r>
              <a:rPr lang="zh-CN" altLang="zh-CN" b="1" dirty="0">
                <a:solidFill>
                  <a:schemeClr val="tx1"/>
                </a:solidFill>
                <a:latin typeface="微软雅黑" panose="020B0503020204020204" pitchFamily="34" charset="-122"/>
                <a:ea typeface="微软雅黑" panose="020B0503020204020204" pitchFamily="34" charset="-122"/>
              </a:rPr>
              <a:t>，进程任务完成时，系统</a:t>
            </a:r>
            <a:r>
              <a:rPr lang="zh-CN" altLang="zh-CN" b="1" dirty="0">
                <a:solidFill>
                  <a:srgbClr val="FF0000"/>
                </a:solidFill>
                <a:latin typeface="微软雅黑" panose="020B0503020204020204" pitchFamily="34" charset="-122"/>
                <a:ea typeface="微软雅黑" panose="020B0503020204020204" pitchFamily="34" charset="-122"/>
              </a:rPr>
              <a:t>收回</a:t>
            </a:r>
            <a:r>
              <a:rPr lang="zh-CN" altLang="zh-CN" b="1" dirty="0">
                <a:solidFill>
                  <a:schemeClr val="tx1"/>
                </a:solidFill>
                <a:latin typeface="微软雅黑" panose="020B0503020204020204" pitchFamily="34" charset="-122"/>
                <a:ea typeface="微软雅黑" panose="020B0503020204020204" pitchFamily="34" charset="-122"/>
              </a:rPr>
              <a:t>它的</a:t>
            </a:r>
            <a:r>
              <a:rPr lang="en-US" altLang="zh-CN" b="1" dirty="0">
                <a:solidFill>
                  <a:schemeClr val="tx1"/>
                </a:solidFill>
                <a:latin typeface="微软雅黑" panose="020B0503020204020204" pitchFamily="34" charset="-122"/>
                <a:ea typeface="微软雅黑" panose="020B0503020204020204" pitchFamily="34" charset="-122"/>
              </a:rPr>
              <a:t>PCB</a:t>
            </a:r>
            <a:r>
              <a:rPr lang="zh-CN" altLang="en-US" b="1" dirty="0">
                <a:solidFill>
                  <a:schemeClr val="tx1"/>
                </a:solidFill>
                <a:latin typeface="微软雅黑" panose="020B0503020204020204" pitchFamily="34" charset="-122"/>
                <a:ea typeface="微软雅黑" panose="020B0503020204020204" pitchFamily="34" charset="-122"/>
              </a:rPr>
              <a:t>，</a:t>
            </a:r>
            <a:r>
              <a:rPr lang="zh-CN" altLang="zh-CN" b="1" dirty="0">
                <a:solidFill>
                  <a:schemeClr val="tx1"/>
                </a:solidFill>
                <a:latin typeface="微软雅黑" panose="020B0503020204020204" pitchFamily="34" charset="-122"/>
                <a:ea typeface="微软雅黑" panose="020B0503020204020204" pitchFamily="34" charset="-122"/>
              </a:rPr>
              <a:t>进程也随之消亡</a:t>
            </a:r>
            <a:endParaRPr kumimoji="0" lang="zh-CN" altLang="en-US"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8861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4000" b="1" dirty="0">
                <a:solidFill>
                  <a:schemeClr val="tx1"/>
                </a:solidFill>
                <a:latin typeface="微软雅黑" panose="020B0503020204020204" pitchFamily="34" charset="-122"/>
                <a:ea typeface="微软雅黑" panose="020B0503020204020204" pitchFamily="34" charset="-122"/>
              </a:rPr>
              <a:t>第二章测验</a:t>
            </a:r>
          </a:p>
        </p:txBody>
      </p:sp>
      <p:sp>
        <p:nvSpPr>
          <p:cNvPr id="4" name="Rectangle 2"/>
          <p:cNvSpPr>
            <a:spLocks noChangeArrowheads="1"/>
          </p:cNvSpPr>
          <p:nvPr/>
        </p:nvSpPr>
        <p:spPr bwMode="auto">
          <a:xfrm>
            <a:off x="468313" y="1355725"/>
            <a:ext cx="7889875" cy="3216275"/>
          </a:xfrm>
          <a:prstGeom prst="rect">
            <a:avLst/>
          </a:prstGeom>
          <a:noFill/>
          <a:ln w="9525">
            <a:noFill/>
            <a:miter lim="800000"/>
            <a:headEnd/>
            <a:tailEnd/>
          </a:ln>
        </p:spPr>
        <p:txBody>
          <a:bodyPr/>
          <a:lstStyle/>
          <a:p>
            <a:pPr marL="812800" indent="-812800" algn="l">
              <a:lnSpc>
                <a:spcPct val="150000"/>
              </a:lnSpc>
              <a:spcBef>
                <a:spcPct val="20000"/>
              </a:spcBef>
              <a:buClr>
                <a:srgbClr val="000000"/>
              </a:buClr>
              <a:buSzPct val="80000"/>
            </a:pPr>
            <a:r>
              <a:rPr kumimoji="0" lang="en-US" altLang="zh-CN" b="1" dirty="0">
                <a:solidFill>
                  <a:schemeClr val="tx1"/>
                </a:solidFill>
                <a:latin typeface="黑体" pitchFamily="2" charset="-122"/>
                <a:ea typeface="黑体" pitchFamily="2" charset="-122"/>
              </a:rPr>
              <a:t>21 </a:t>
            </a:r>
            <a:r>
              <a:rPr kumimoji="0" lang="zh-CN" altLang="en-US" b="1" dirty="0">
                <a:solidFill>
                  <a:schemeClr val="tx1"/>
                </a:solidFill>
                <a:latin typeface="黑体" pitchFamily="2" charset="-122"/>
                <a:ea typeface="黑体" pitchFamily="2" charset="-122"/>
              </a:rPr>
              <a:t>桌子上有一个盘子，每次只能放一个水果。爸爸专向盘子中放苹果，妈妈专向盘子中放橘子，一个儿子专吃盘子中的橘子，一个女儿专吃盘子中的苹果。用</a:t>
            </a:r>
            <a:r>
              <a:rPr kumimoji="0" lang="en-US" altLang="zh-CN" b="1" dirty="0">
                <a:solidFill>
                  <a:schemeClr val="tx1"/>
                </a:solidFill>
                <a:latin typeface="黑体" pitchFamily="2" charset="-122"/>
                <a:ea typeface="黑体" pitchFamily="2" charset="-122"/>
              </a:rPr>
              <a:t>P</a:t>
            </a:r>
            <a:r>
              <a:rPr kumimoji="0" lang="zh-CN" altLang="en-US" b="1" dirty="0">
                <a:solidFill>
                  <a:schemeClr val="tx1"/>
                </a:solidFill>
                <a:latin typeface="黑体" pitchFamily="2" charset="-122"/>
                <a:ea typeface="黑体" pitchFamily="2" charset="-122"/>
              </a:rPr>
              <a:t>、</a:t>
            </a:r>
            <a:r>
              <a:rPr kumimoji="0" lang="en-US" altLang="zh-CN" b="1" dirty="0">
                <a:solidFill>
                  <a:schemeClr val="tx1"/>
                </a:solidFill>
                <a:latin typeface="黑体" pitchFamily="2" charset="-122"/>
                <a:ea typeface="黑体" pitchFamily="2" charset="-122"/>
              </a:rPr>
              <a:t>V</a:t>
            </a:r>
            <a:r>
              <a:rPr kumimoji="0" lang="zh-CN" altLang="en-US" b="1" dirty="0">
                <a:solidFill>
                  <a:schemeClr val="tx1"/>
                </a:solidFill>
                <a:latin typeface="黑体" pitchFamily="2" charset="-122"/>
                <a:ea typeface="黑体" pitchFamily="2" charset="-122"/>
              </a:rPr>
              <a:t>操作实现他们之间的同步机制。</a:t>
            </a:r>
          </a:p>
        </p:txBody>
      </p:sp>
    </p:spTree>
    <p:extLst>
      <p:ext uri="{BB962C8B-B14F-4D97-AF65-F5344CB8AC3E}">
        <p14:creationId xmlns:p14="http://schemas.microsoft.com/office/powerpoint/2010/main" val="76143041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352" y="0"/>
            <a:ext cx="4178608" cy="646331"/>
          </a:xfrm>
          <a:prstGeom prst="rect">
            <a:avLst/>
          </a:prstGeom>
          <a:noFill/>
          <a:ln w="9525">
            <a:noFill/>
            <a:miter lim="800000"/>
            <a:headEnd/>
            <a:tailEnd/>
          </a:ln>
        </p:spPr>
        <p:txBody>
          <a:bodyPr/>
          <a:lstStyle/>
          <a:p>
            <a:r>
              <a:rPr lang="zh-CN" altLang="en-US" sz="4000" b="1" dirty="0">
                <a:solidFill>
                  <a:schemeClr val="tx1"/>
                </a:solidFill>
                <a:latin typeface="微软雅黑" panose="020B0503020204020204" pitchFamily="34" charset="-122"/>
                <a:ea typeface="微软雅黑" panose="020B0503020204020204" pitchFamily="34" charset="-122"/>
              </a:rPr>
              <a:t>课后作业</a:t>
            </a:r>
          </a:p>
        </p:txBody>
      </p:sp>
      <p:sp>
        <p:nvSpPr>
          <p:cNvPr id="3" name="内容占位符 2"/>
          <p:cNvSpPr txBox="1">
            <a:spLocks/>
          </p:cNvSpPr>
          <p:nvPr/>
        </p:nvSpPr>
        <p:spPr bwMode="auto">
          <a:xfrm>
            <a:off x="755576" y="1556792"/>
            <a:ext cx="8011616"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000">
                <a:solidFill>
                  <a:schemeClr val="tx1"/>
                </a:solidFill>
                <a:latin typeface="+mn-lt"/>
                <a:ea typeface="+mn-ea"/>
              </a:defRPr>
            </a:lvl9pPr>
          </a:lstStyle>
          <a:p>
            <a:pPr marL="457200" indent="-457200">
              <a:buFont typeface="+mj-lt"/>
              <a:buAutoNum type="arabicPeriod"/>
            </a:pPr>
            <a:r>
              <a:rPr kumimoji="0" lang="zh-CN" altLang="en-US" sz="2000" b="1" kern="0" dirty="0">
                <a:latin typeface="微软雅黑" panose="020B0503020204020204" pitchFamily="34" charset="-122"/>
                <a:ea typeface="微软雅黑" panose="020B0503020204020204" pitchFamily="34" charset="-122"/>
              </a:rPr>
              <a:t>在操作系统中为什么要引入进程概念？</a:t>
            </a:r>
            <a:endParaRPr kumimoji="0" lang="en-US" altLang="zh-CN" sz="2000" b="1" kern="0" dirty="0">
              <a:latin typeface="微软雅黑" panose="020B0503020204020204" pitchFamily="34" charset="-122"/>
              <a:ea typeface="微软雅黑" panose="020B0503020204020204" pitchFamily="34" charset="-122"/>
            </a:endParaRPr>
          </a:p>
          <a:p>
            <a:pPr marL="457200" indent="-457200">
              <a:buFont typeface="+mj-lt"/>
              <a:buAutoNum type="arabicPeriod"/>
            </a:pPr>
            <a:r>
              <a:rPr kumimoji="0" lang="zh-CN" altLang="en-US" sz="2000" b="1" kern="0" dirty="0">
                <a:latin typeface="微软雅黑" panose="020B0503020204020204" pitchFamily="34" charset="-122"/>
                <a:ea typeface="微软雅黑" panose="020B0503020204020204" pitchFamily="34" charset="-122"/>
              </a:rPr>
              <a:t>为什么说</a:t>
            </a:r>
            <a:r>
              <a:rPr kumimoji="0" lang="en-US" altLang="zh-CN" sz="2000" b="1" kern="0" dirty="0">
                <a:latin typeface="微软雅黑" panose="020B0503020204020204" pitchFamily="34" charset="-122"/>
                <a:ea typeface="微软雅黑" panose="020B0503020204020204" pitchFamily="34" charset="-122"/>
              </a:rPr>
              <a:t>PCB</a:t>
            </a:r>
            <a:r>
              <a:rPr kumimoji="0" lang="zh-CN" altLang="en-US" sz="2000" b="1" kern="0" dirty="0">
                <a:latin typeface="微软雅黑" panose="020B0503020204020204" pitchFamily="34" charset="-122"/>
                <a:ea typeface="微软雅黑" panose="020B0503020204020204" pitchFamily="34" charset="-122"/>
              </a:rPr>
              <a:t>是进程存在的唯一标志？</a:t>
            </a:r>
            <a:endParaRPr kumimoji="0" lang="en-US" altLang="zh-CN" sz="2000" b="1" kern="0" dirty="0">
              <a:latin typeface="微软雅黑" panose="020B0503020204020204" pitchFamily="34" charset="-122"/>
              <a:ea typeface="微软雅黑" panose="020B0503020204020204" pitchFamily="34" charset="-122"/>
            </a:endParaRPr>
          </a:p>
          <a:p>
            <a:pPr marL="457200" indent="-457200">
              <a:buFont typeface="+mj-lt"/>
              <a:buAutoNum type="arabicPeriod"/>
            </a:pPr>
            <a:r>
              <a:rPr kumimoji="0" lang="zh-CN" altLang="en-US" sz="2000" b="1" kern="0" dirty="0">
                <a:latin typeface="微软雅黑" panose="020B0503020204020204" pitchFamily="34" charset="-122"/>
                <a:ea typeface="微软雅黑" panose="020B0503020204020204" pitchFamily="34" charset="-122"/>
              </a:rPr>
              <a:t>试说明进程在三个基本状态之间转换的典型原因</a:t>
            </a:r>
            <a:endParaRPr kumimoji="0" lang="en-US" altLang="zh-CN" sz="2000" b="1" kern="0" dirty="0">
              <a:latin typeface="微软雅黑" panose="020B0503020204020204" pitchFamily="34" charset="-122"/>
              <a:ea typeface="微软雅黑" panose="020B0503020204020204" pitchFamily="34" charset="-122"/>
            </a:endParaRPr>
          </a:p>
          <a:p>
            <a:pPr marL="457200" indent="-457200">
              <a:buFont typeface="+mj-lt"/>
              <a:buAutoNum type="arabicPeriod"/>
            </a:pPr>
            <a:r>
              <a:rPr kumimoji="0" lang="zh-CN" altLang="en-US" sz="2000" b="1" kern="0" dirty="0">
                <a:latin typeface="微软雅黑" panose="020B0503020204020204" pitchFamily="34" charset="-122"/>
                <a:ea typeface="微软雅黑" panose="020B0503020204020204" pitchFamily="34" charset="-122"/>
              </a:rPr>
              <a:t>如何让利用信号量机制实现多个进程对临界资源的互斥访问？</a:t>
            </a:r>
            <a:endParaRPr kumimoji="0" lang="en-US" altLang="zh-CN" sz="2000" b="1" kern="0" dirty="0">
              <a:latin typeface="微软雅黑" panose="020B0503020204020204" pitchFamily="34" charset="-122"/>
              <a:ea typeface="微软雅黑" panose="020B0503020204020204" pitchFamily="34" charset="-122"/>
            </a:endParaRPr>
          </a:p>
          <a:p>
            <a:pPr marL="457200" indent="-457200">
              <a:buFont typeface="+mj-lt"/>
              <a:buAutoNum type="arabicPeriod"/>
            </a:pPr>
            <a:r>
              <a:rPr kumimoji="0" lang="zh-CN" altLang="en-US" sz="2000" b="1" kern="0" dirty="0">
                <a:latin typeface="微软雅黑" panose="020B0503020204020204" pitchFamily="34" charset="-122"/>
                <a:ea typeface="微软雅黑" panose="020B0503020204020204" pitchFamily="34" charset="-122"/>
              </a:rPr>
              <a:t>画图说明管程由哪几部分组成</a:t>
            </a:r>
            <a:endParaRPr kumimoji="0" lang="en-US" altLang="zh-CN" sz="2000" b="1" kern="0" dirty="0">
              <a:latin typeface="微软雅黑" panose="020B0503020204020204" pitchFamily="34" charset="-122"/>
              <a:ea typeface="微软雅黑" panose="020B0503020204020204" pitchFamily="34" charset="-122"/>
            </a:endParaRPr>
          </a:p>
          <a:p>
            <a:pPr marL="457200" indent="-457200">
              <a:buFont typeface="+mj-lt"/>
              <a:buAutoNum type="arabicPeriod"/>
            </a:pPr>
            <a:r>
              <a:rPr kumimoji="0" lang="zh-CN" altLang="en-US" sz="2000" b="1" kern="0" dirty="0">
                <a:latin typeface="微软雅黑" panose="020B0503020204020204" pitchFamily="34" charset="-122"/>
                <a:ea typeface="微软雅黑" panose="020B0503020204020204" pitchFamily="34" charset="-122"/>
              </a:rPr>
              <a:t>当前有哪几种高级通信机制</a:t>
            </a:r>
            <a:endParaRPr kumimoji="0" lang="en-US" altLang="zh-CN" sz="2000" b="1" kern="0" dirty="0">
              <a:latin typeface="微软雅黑" panose="020B0503020204020204" pitchFamily="34" charset="-122"/>
              <a:ea typeface="微软雅黑" panose="020B0503020204020204" pitchFamily="34" charset="-122"/>
            </a:endParaRPr>
          </a:p>
          <a:p>
            <a:pPr marL="457200" indent="-457200">
              <a:buFont typeface="+mj-lt"/>
              <a:buAutoNum type="arabicPeriod"/>
            </a:pPr>
            <a:r>
              <a:rPr kumimoji="0" lang="zh-CN" altLang="en-US" sz="2000" b="1" kern="0" dirty="0">
                <a:latin typeface="微软雅黑" panose="020B0503020204020204" pitchFamily="34" charset="-122"/>
                <a:ea typeface="微软雅黑" panose="020B0503020204020204" pitchFamily="34" charset="-122"/>
              </a:rPr>
              <a:t>为什么要在操作系统中引入线程？</a:t>
            </a:r>
            <a:endParaRPr kumimoji="0" lang="en-US" altLang="zh-CN" sz="2000" b="1" kern="0" dirty="0">
              <a:latin typeface="微软雅黑" panose="020B0503020204020204" pitchFamily="34" charset="-122"/>
              <a:ea typeface="微软雅黑" panose="020B0503020204020204" pitchFamily="34" charset="-122"/>
            </a:endParaRPr>
          </a:p>
          <a:p>
            <a:pPr marL="457200" indent="-457200">
              <a:buFont typeface="+mj-lt"/>
              <a:buAutoNum type="arabicPeriod"/>
            </a:pPr>
            <a:r>
              <a:rPr kumimoji="0" lang="zh-CN" altLang="en-US" sz="2000" b="1" kern="0" dirty="0">
                <a:latin typeface="微软雅黑" panose="020B0503020204020204" pitchFamily="34" charset="-122"/>
                <a:ea typeface="微软雅黑" panose="020B0503020204020204" pitchFamily="34" charset="-122"/>
              </a:rPr>
              <a:t>试比较线程和进程</a:t>
            </a:r>
            <a:endParaRPr kumimoji="0" lang="en-US" altLang="zh-CN" sz="2000" b="1" kern="0" dirty="0">
              <a:latin typeface="微软雅黑" panose="020B0503020204020204" pitchFamily="34" charset="-122"/>
              <a:ea typeface="微软雅黑" panose="020B0503020204020204" pitchFamily="34" charset="-122"/>
            </a:endParaRPr>
          </a:p>
          <a:p>
            <a:pPr marL="457200" indent="-457200">
              <a:buFont typeface="+mj-lt"/>
              <a:buAutoNum type="arabicPeriod"/>
            </a:pPr>
            <a:r>
              <a:rPr kumimoji="0" lang="zh-CN" altLang="en-US" sz="2000" b="1" kern="0" dirty="0">
                <a:latin typeface="微软雅黑" panose="020B0503020204020204" pitchFamily="34" charset="-122"/>
                <a:ea typeface="微软雅黑" panose="020B0503020204020204" pitchFamily="34" charset="-122"/>
              </a:rPr>
              <a:t>试说明用户级线程的实现方法</a:t>
            </a:r>
            <a:endParaRPr kumimoji="0" lang="en-US" altLang="zh-CN" sz="2000" b="1" kern="0" dirty="0">
              <a:latin typeface="微软雅黑" panose="020B0503020204020204" pitchFamily="34" charset="-122"/>
              <a:ea typeface="微软雅黑" panose="020B0503020204020204" pitchFamily="34" charset="-122"/>
            </a:endParaRPr>
          </a:p>
          <a:p>
            <a:pPr marL="457200" indent="-457200">
              <a:buFont typeface="+mj-lt"/>
              <a:buAutoNum type="arabicPeriod"/>
            </a:pPr>
            <a:r>
              <a:rPr kumimoji="0" lang="zh-CN" altLang="en-US" sz="2000" b="1" kern="0" dirty="0">
                <a:latin typeface="微软雅黑" panose="020B0503020204020204" pitchFamily="34" charset="-122"/>
                <a:ea typeface="微软雅黑" panose="020B0503020204020204" pitchFamily="34" charset="-122"/>
              </a:rPr>
              <a:t>试说明内核支持线程的实现方法</a:t>
            </a:r>
            <a:endParaRPr kumimoji="0" lang="en-US" altLang="zh-CN" sz="2000" b="1" kern="0" dirty="0">
              <a:latin typeface="微软雅黑" panose="020B0503020204020204" pitchFamily="34" charset="-122"/>
              <a:ea typeface="微软雅黑" panose="020B0503020204020204" pitchFamily="34" charset="-122"/>
            </a:endParaRPr>
          </a:p>
          <a:p>
            <a:endParaRPr kumimoji="0" lang="en-US" altLang="zh-CN" sz="2000" kern="0" dirty="0">
              <a:latin typeface="黑体" pitchFamily="2" charset="-122"/>
              <a:ea typeface="黑体" pitchFamily="2" charset="-122"/>
            </a:endParaRPr>
          </a:p>
          <a:p>
            <a:endParaRPr kumimoji="0" lang="en-US" altLang="zh-CN" sz="2000" kern="0" dirty="0">
              <a:latin typeface="黑体" pitchFamily="2" charset="-122"/>
              <a:ea typeface="黑体" pitchFamily="2" charset="-122"/>
            </a:endParaRPr>
          </a:p>
          <a:p>
            <a:endParaRPr kumimoji="0" lang="zh-CN" altLang="en-US" sz="2000" kern="0" dirty="0">
              <a:latin typeface="黑体" pitchFamily="2" charset="-122"/>
              <a:ea typeface="黑体" pitchFamily="2" charset="-122"/>
            </a:endParaRPr>
          </a:p>
        </p:txBody>
      </p:sp>
    </p:spTree>
    <p:extLst>
      <p:ext uri="{BB962C8B-B14F-4D97-AF65-F5344CB8AC3E}">
        <p14:creationId xmlns:p14="http://schemas.microsoft.com/office/powerpoint/2010/main" val="3060549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进程描述</a:t>
            </a: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72902" y="1962298"/>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5904656"/>
          </a:xfrm>
          <a:prstGeom prst="wedgeRectCallout">
            <a:avLst>
              <a:gd name="adj1" fmla="val -57762"/>
              <a:gd name="adj2" fmla="val -26707"/>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lnSpc>
                <a:spcPct val="150000"/>
              </a:lnSpc>
            </a:pPr>
            <a:r>
              <a:rPr lang="zh-CN" altLang="en-US" sz="2800" b="1" dirty="0">
                <a:solidFill>
                  <a:schemeClr val="tx1"/>
                </a:solidFill>
                <a:latin typeface="微软雅黑" panose="020B0503020204020204" pitchFamily="34" charset="-122"/>
                <a:ea typeface="微软雅黑" panose="020B0503020204020204" pitchFamily="34" charset="-122"/>
                <a:cs typeface="+mj-cs"/>
              </a:rPr>
              <a:t>进程同程序的</a:t>
            </a:r>
            <a:r>
              <a:rPr lang="zh-CN" altLang="en-US" sz="2800" b="1" dirty="0">
                <a:solidFill>
                  <a:srgbClr val="FF0000"/>
                </a:solidFill>
                <a:latin typeface="微软雅黑" panose="020B0503020204020204" pitchFamily="34" charset="-122"/>
                <a:ea typeface="微软雅黑" panose="020B0503020204020204" pitchFamily="34" charset="-122"/>
                <a:cs typeface="+mj-cs"/>
              </a:rPr>
              <a:t>差别</a:t>
            </a:r>
            <a:endParaRPr lang="en-US" altLang="zh-CN" sz="2800" b="1" dirty="0">
              <a:solidFill>
                <a:srgbClr val="FF0000"/>
              </a:solidFill>
              <a:latin typeface="微软雅黑" panose="020B0503020204020204" pitchFamily="34" charset="-122"/>
              <a:ea typeface="微软雅黑" panose="020B0503020204020204" pitchFamily="34" charset="-122"/>
              <a:cs typeface="+mj-cs"/>
            </a:endParaRPr>
          </a:p>
          <a:p>
            <a:pPr marL="365760" lvl="0" indent="-256032" algn="l" fontAlgn="auto">
              <a:lnSpc>
                <a:spcPct val="150000"/>
              </a:lnSpc>
              <a:spcBef>
                <a:spcPts val="400"/>
              </a:spcBef>
              <a:spcAft>
                <a:spcPts val="0"/>
              </a:spcAft>
              <a:buClr>
                <a:srgbClr val="2DA2BF"/>
              </a:buClr>
              <a:buSzPct val="68000"/>
              <a:buFont typeface="Wingdings 3"/>
              <a:buChar char=""/>
            </a:pPr>
            <a:r>
              <a:rPr lang="zh-CN" altLang="en-US" sz="2000" b="1" dirty="0">
                <a:solidFill>
                  <a:schemeClr val="tx1"/>
                </a:solidFill>
                <a:latin typeface="微软雅黑" panose="020B0503020204020204" pitchFamily="34" charset="-122"/>
                <a:ea typeface="微软雅黑" panose="020B0503020204020204" pitchFamily="34" charset="-122"/>
              </a:rPr>
              <a:t>进程是程序的执行，属于</a:t>
            </a:r>
            <a:r>
              <a:rPr lang="zh-CN" altLang="en-US" sz="2000" b="1" dirty="0">
                <a:solidFill>
                  <a:srgbClr val="FF0000"/>
                </a:solidFill>
                <a:latin typeface="微软雅黑" panose="020B0503020204020204" pitchFamily="34" charset="-122"/>
                <a:ea typeface="微软雅黑" panose="020B0503020204020204" pitchFamily="34" charset="-122"/>
              </a:rPr>
              <a:t>动态</a:t>
            </a:r>
            <a:r>
              <a:rPr lang="zh-CN" altLang="en-US" sz="2000" b="1" dirty="0">
                <a:solidFill>
                  <a:schemeClr val="tx1"/>
                </a:solidFill>
                <a:latin typeface="微软雅黑" panose="020B0503020204020204" pitchFamily="34" charset="-122"/>
                <a:ea typeface="微软雅黑" panose="020B0503020204020204" pitchFamily="34" charset="-122"/>
              </a:rPr>
              <a:t>，程序是</a:t>
            </a:r>
            <a:r>
              <a:rPr lang="zh-CN" altLang="en-US" sz="2000" b="1" dirty="0">
                <a:solidFill>
                  <a:srgbClr val="FF0000"/>
                </a:solidFill>
                <a:latin typeface="微软雅黑" panose="020B0503020204020204" pitchFamily="34" charset="-122"/>
                <a:ea typeface="微软雅黑" panose="020B0503020204020204" pitchFamily="34" charset="-122"/>
              </a:rPr>
              <a:t>静态</a:t>
            </a:r>
            <a:r>
              <a:rPr lang="zh-CN" altLang="en-US" sz="2000" b="1" dirty="0">
                <a:solidFill>
                  <a:schemeClr val="tx1"/>
                </a:solidFill>
                <a:latin typeface="微软雅黑" panose="020B0503020204020204" pitchFamily="34" charset="-122"/>
                <a:ea typeface="微软雅黑" panose="020B0503020204020204" pitchFamily="34" charset="-122"/>
              </a:rPr>
              <a:t>的</a:t>
            </a:r>
          </a:p>
          <a:p>
            <a:pPr marL="365760" lvl="0" indent="-256032" algn="l" fontAlgn="auto">
              <a:lnSpc>
                <a:spcPct val="150000"/>
              </a:lnSpc>
              <a:spcBef>
                <a:spcPts val="400"/>
              </a:spcBef>
              <a:spcAft>
                <a:spcPts val="0"/>
              </a:spcAft>
              <a:buClr>
                <a:srgbClr val="2DA2BF"/>
              </a:buClr>
              <a:buSzPct val="68000"/>
              <a:buFont typeface="Wingdings 3"/>
              <a:buChar char=""/>
            </a:pPr>
            <a:r>
              <a:rPr lang="zh-CN" altLang="en-US" sz="2000" b="1" dirty="0">
                <a:solidFill>
                  <a:schemeClr val="tx1"/>
                </a:solidFill>
                <a:latin typeface="微软雅黑" panose="020B0503020204020204" pitchFamily="34" charset="-122"/>
                <a:ea typeface="微软雅黑" panose="020B0503020204020204" pitchFamily="34" charset="-122"/>
              </a:rPr>
              <a:t>进程的存在是</a:t>
            </a:r>
            <a:r>
              <a:rPr lang="zh-CN" altLang="en-US" sz="2000" b="1" dirty="0">
                <a:solidFill>
                  <a:srgbClr val="FF0000"/>
                </a:solidFill>
                <a:latin typeface="微软雅黑" panose="020B0503020204020204" pitchFamily="34" charset="-122"/>
                <a:ea typeface="微软雅黑" panose="020B0503020204020204" pitchFamily="34" charset="-122"/>
              </a:rPr>
              <a:t>暂时</a:t>
            </a:r>
            <a:r>
              <a:rPr lang="zh-CN" altLang="en-US" sz="2000" b="1" dirty="0">
                <a:solidFill>
                  <a:schemeClr val="tx1"/>
                </a:solidFill>
                <a:latin typeface="微软雅黑" panose="020B0503020204020204" pitchFamily="34" charset="-122"/>
                <a:ea typeface="微软雅黑" panose="020B0503020204020204" pitchFamily="34" charset="-122"/>
              </a:rPr>
              <a:t>的，程序的存在是</a:t>
            </a:r>
            <a:r>
              <a:rPr lang="zh-CN" altLang="en-US" sz="2000" b="1" dirty="0">
                <a:solidFill>
                  <a:srgbClr val="FF0000"/>
                </a:solidFill>
                <a:latin typeface="微软雅黑" panose="020B0503020204020204" pitchFamily="34" charset="-122"/>
                <a:ea typeface="微软雅黑" panose="020B0503020204020204" pitchFamily="34" charset="-122"/>
              </a:rPr>
              <a:t>永久</a:t>
            </a:r>
            <a:r>
              <a:rPr lang="zh-CN" altLang="en-US" sz="2000" b="1" dirty="0">
                <a:solidFill>
                  <a:schemeClr val="tx1"/>
                </a:solidFill>
                <a:latin typeface="微软雅黑" panose="020B0503020204020204" pitchFamily="34" charset="-122"/>
                <a:ea typeface="微软雅黑" panose="020B0503020204020204" pitchFamily="34" charset="-122"/>
              </a:rPr>
              <a:t>的</a:t>
            </a:r>
          </a:p>
          <a:p>
            <a:pPr marL="365760" lvl="0" indent="-256032" algn="l" fontAlgn="auto">
              <a:lnSpc>
                <a:spcPct val="150000"/>
              </a:lnSpc>
              <a:spcBef>
                <a:spcPts val="400"/>
              </a:spcBef>
              <a:spcAft>
                <a:spcPts val="0"/>
              </a:spcAft>
              <a:buClr>
                <a:srgbClr val="2DA2BF"/>
              </a:buClr>
              <a:buSzPct val="68000"/>
              <a:buFont typeface="Wingdings 3"/>
              <a:buChar char=""/>
            </a:pPr>
            <a:r>
              <a:rPr lang="zh-CN" altLang="en-US" sz="2000" b="1" dirty="0">
                <a:solidFill>
                  <a:schemeClr val="tx1"/>
                </a:solidFill>
                <a:latin typeface="微软雅黑" panose="020B0503020204020204" pitchFamily="34" charset="-122"/>
                <a:ea typeface="微软雅黑" panose="020B0503020204020204" pitchFamily="34" charset="-122"/>
              </a:rPr>
              <a:t>进程＝程序＋数据＋</a:t>
            </a:r>
            <a:r>
              <a:rPr lang="en-US" altLang="zh-CN" sz="2000" b="1" dirty="0">
                <a:solidFill>
                  <a:schemeClr val="tx1"/>
                </a:solidFill>
                <a:latin typeface="微软雅黑" panose="020B0503020204020204" pitchFamily="34" charset="-122"/>
                <a:ea typeface="微软雅黑" panose="020B0503020204020204" pitchFamily="34" charset="-122"/>
              </a:rPr>
              <a:t>PCB (</a:t>
            </a:r>
            <a:r>
              <a:rPr lang="zh-CN" altLang="zh-CN" sz="2000" b="1" dirty="0">
                <a:solidFill>
                  <a:schemeClr val="tx1"/>
                </a:solidFill>
                <a:latin typeface="微软雅黑" panose="020B0503020204020204" pitchFamily="34" charset="-122"/>
                <a:ea typeface="微软雅黑" panose="020B0503020204020204" pitchFamily="34" charset="-122"/>
              </a:rPr>
              <a:t>进程控制块，</a:t>
            </a:r>
            <a:r>
              <a:rPr lang="en-US" altLang="zh-CN" sz="2000" b="1" dirty="0">
                <a:solidFill>
                  <a:schemeClr val="tx1"/>
                </a:solidFill>
                <a:latin typeface="微软雅黑" panose="020B0503020204020204" pitchFamily="34" charset="-122"/>
                <a:ea typeface="微软雅黑" panose="020B0503020204020204" pitchFamily="34" charset="-122"/>
              </a:rPr>
              <a:t>process control block)</a:t>
            </a:r>
            <a:r>
              <a:rPr lang="zh-CN" altLang="en-US" sz="2000" b="1" dirty="0">
                <a:solidFill>
                  <a:schemeClr val="tx1"/>
                </a:solidFill>
                <a:latin typeface="微软雅黑" panose="020B0503020204020204" pitchFamily="34" charset="-122"/>
                <a:ea typeface="微软雅黑" panose="020B0503020204020204" pitchFamily="34" charset="-122"/>
              </a:rPr>
              <a:t>，</a:t>
            </a:r>
            <a:r>
              <a:rPr lang="zh-CN" altLang="zh-CN" sz="2000" b="1" dirty="0">
                <a:solidFill>
                  <a:schemeClr val="tx1"/>
                </a:solidFill>
                <a:latin typeface="微软雅黑" panose="020B0503020204020204" pitchFamily="34" charset="-122"/>
                <a:ea typeface="微软雅黑" panose="020B0503020204020204" pitchFamily="34" charset="-122"/>
              </a:rPr>
              <a:t>即进程是一个程序及其数据在处理机上顺序地执行时所发生的活动。</a:t>
            </a:r>
            <a:endParaRPr lang="zh-CN" altLang="en-US" sz="2000" b="1" dirty="0">
              <a:solidFill>
                <a:schemeClr val="tx1"/>
              </a:solidFill>
              <a:latin typeface="微软雅黑" panose="020B0503020204020204" pitchFamily="34" charset="-122"/>
              <a:ea typeface="微软雅黑" panose="020B0503020204020204" pitchFamily="34" charset="-122"/>
            </a:endParaRPr>
          </a:p>
          <a:p>
            <a:pPr marL="365760" lvl="0" indent="-256032" algn="l" fontAlgn="auto">
              <a:lnSpc>
                <a:spcPct val="150000"/>
              </a:lnSpc>
              <a:spcBef>
                <a:spcPts val="400"/>
              </a:spcBef>
              <a:spcAft>
                <a:spcPts val="0"/>
              </a:spcAft>
              <a:buClr>
                <a:srgbClr val="2DA2BF"/>
              </a:buClr>
              <a:buSzPct val="68000"/>
              <a:buFont typeface="Wingdings 3"/>
              <a:buChar char=""/>
            </a:pPr>
            <a:r>
              <a:rPr lang="zh-CN" altLang="en-US" sz="2000" b="1" dirty="0">
                <a:solidFill>
                  <a:srgbClr val="FF0000"/>
                </a:solidFill>
                <a:latin typeface="微软雅黑" panose="020B0503020204020204" pitchFamily="34" charset="-122"/>
                <a:ea typeface="微软雅黑" panose="020B0503020204020204" pitchFamily="34" charset="-122"/>
              </a:rPr>
              <a:t>一个程序可以对应多个进程</a:t>
            </a:r>
          </a:p>
          <a:p>
            <a:pPr marL="365760" lvl="0" indent="-256032" algn="l" fontAlgn="auto">
              <a:lnSpc>
                <a:spcPct val="150000"/>
              </a:lnSpc>
              <a:spcBef>
                <a:spcPts val="400"/>
              </a:spcBef>
              <a:spcAft>
                <a:spcPts val="0"/>
              </a:spcAft>
              <a:buClr>
                <a:srgbClr val="2DA2BF"/>
              </a:buClr>
              <a:buSzPct val="68000"/>
              <a:buFont typeface="Wingdings 3"/>
              <a:buChar char=""/>
            </a:pPr>
            <a:r>
              <a:rPr lang="zh-CN" altLang="en-US" sz="2000" b="1" dirty="0">
                <a:solidFill>
                  <a:srgbClr val="FF0000"/>
                </a:solidFill>
                <a:latin typeface="微软雅黑" panose="020B0503020204020204" pitchFamily="34" charset="-122"/>
                <a:ea typeface="微软雅黑" panose="020B0503020204020204" pitchFamily="34" charset="-122"/>
              </a:rPr>
              <a:t>一个进程可以包含多个程序</a:t>
            </a:r>
          </a:p>
          <a:p>
            <a:pPr lvl="0" algn="l">
              <a:lnSpc>
                <a:spcPct val="150000"/>
              </a:lnSpc>
            </a:pPr>
            <a:endParaRPr kumimoji="0" lang="zh-CN" altLang="en-US" sz="2800"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062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进程描述</a:t>
            </a: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61935" y="1962679"/>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4752528" cy="1675310"/>
          </a:xfrm>
          <a:prstGeom prst="wedgeRectCallout">
            <a:avLst>
              <a:gd name="adj1" fmla="val -55047"/>
              <a:gd name="adj2" fmla="val 33759"/>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eaLnBrk="0" hangingPunct="0"/>
            <a:r>
              <a:rPr kumimoji="0" lang="zh-CN" altLang="en-US" b="1" dirty="0">
                <a:solidFill>
                  <a:srgbClr val="FF0000"/>
                </a:solidFill>
                <a:latin typeface="微软雅黑" panose="020B0503020204020204" pitchFamily="34" charset="-122"/>
                <a:ea typeface="微软雅黑" panose="020B0503020204020204" pitchFamily="34" charset="-122"/>
              </a:rPr>
              <a:t>一个程序对应两个进程</a:t>
            </a:r>
          </a:p>
        </p:txBody>
      </p:sp>
      <p:pic>
        <p:nvPicPr>
          <p:cNvPr id="2" name="图片 1"/>
          <p:cNvPicPr>
            <a:picLocks noChangeAspect="1"/>
          </p:cNvPicPr>
          <p:nvPr/>
        </p:nvPicPr>
        <p:blipFill>
          <a:blip r:embed="rId2"/>
          <a:stretch>
            <a:fillRect/>
          </a:stretch>
        </p:blipFill>
        <p:spPr>
          <a:xfrm>
            <a:off x="105204" y="3933056"/>
            <a:ext cx="4010025" cy="2609850"/>
          </a:xfrm>
          <a:prstGeom prst="rect">
            <a:avLst/>
          </a:prstGeom>
        </p:spPr>
      </p:pic>
      <p:pic>
        <p:nvPicPr>
          <p:cNvPr id="3" name="图片 2"/>
          <p:cNvPicPr>
            <a:picLocks noChangeAspect="1"/>
          </p:cNvPicPr>
          <p:nvPr/>
        </p:nvPicPr>
        <p:blipFill>
          <a:blip r:embed="rId3"/>
          <a:stretch>
            <a:fillRect/>
          </a:stretch>
        </p:blipFill>
        <p:spPr>
          <a:xfrm>
            <a:off x="4511203" y="3933056"/>
            <a:ext cx="4010025" cy="2609850"/>
          </a:xfrm>
          <a:prstGeom prst="rect">
            <a:avLst/>
          </a:prstGeom>
        </p:spPr>
      </p:pic>
    </p:spTree>
    <p:extLst>
      <p:ext uri="{BB962C8B-B14F-4D97-AF65-F5344CB8AC3E}">
        <p14:creationId xmlns:p14="http://schemas.microsoft.com/office/powerpoint/2010/main" val="3360844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进程描述</a:t>
            </a: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86803" y="1968739"/>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792088"/>
          </a:xfrm>
          <a:prstGeom prst="wedgeRectCallout">
            <a:avLst>
              <a:gd name="adj1" fmla="val -53229"/>
              <a:gd name="adj2" fmla="val 98777"/>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hangingPunct="0"/>
            <a:r>
              <a:rPr kumimoji="0" lang="zh-CN" altLang="en-US" b="1" dirty="0">
                <a:solidFill>
                  <a:schemeClr val="tx1"/>
                </a:solidFill>
                <a:latin typeface="微软雅黑" panose="020B0503020204020204" pitchFamily="34" charset="-122"/>
                <a:ea typeface="微软雅黑" panose="020B0503020204020204" pitchFamily="34" charset="-122"/>
              </a:rPr>
              <a:t>一个进程包括多个程序</a:t>
            </a:r>
          </a:p>
        </p:txBody>
      </p:sp>
      <p:pic>
        <p:nvPicPr>
          <p:cNvPr id="16" name="Picture 4"/>
          <p:cNvPicPr>
            <a:picLocks noChangeAspect="1" noChangeArrowheads="1"/>
          </p:cNvPicPr>
          <p:nvPr/>
        </p:nvPicPr>
        <p:blipFill>
          <a:blip r:embed="rId2" cstate="print"/>
          <a:srcRect/>
          <a:stretch>
            <a:fillRect/>
          </a:stretch>
        </p:blipFill>
        <p:spPr bwMode="auto">
          <a:xfrm>
            <a:off x="21737" y="3684616"/>
            <a:ext cx="9145948" cy="3173384"/>
          </a:xfrm>
          <a:prstGeom prst="rect">
            <a:avLst/>
          </a:prstGeom>
          <a:noFill/>
          <a:ln w="9525">
            <a:noFill/>
            <a:miter lim="800000"/>
            <a:headEnd/>
            <a:tailEnd/>
          </a:ln>
        </p:spPr>
      </p:pic>
    </p:spTree>
    <p:extLst>
      <p:ext uri="{BB962C8B-B14F-4D97-AF65-F5344CB8AC3E}">
        <p14:creationId xmlns:p14="http://schemas.microsoft.com/office/powerpoint/2010/main" val="172996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a:t>
            </a: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86005" y="1954448"/>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2736304"/>
          </a:xfrm>
          <a:prstGeom prst="wedgeRectCallout">
            <a:avLst>
              <a:gd name="adj1" fmla="val -54325"/>
              <a:gd name="adj2" fmla="val -946"/>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eaLnBrk="0" hangingPunct="0"/>
            <a:r>
              <a:rPr lang="zh-CN" altLang="en-US" sz="4100" b="1" dirty="0">
                <a:solidFill>
                  <a:srgbClr val="FF0000"/>
                </a:solidFill>
                <a:latin typeface="Lucida Sans Unicode"/>
                <a:ea typeface="黑体" panose="02010609060101010101" pitchFamily="49" charset="-122"/>
                <a:cs typeface="+mj-cs"/>
              </a:rPr>
              <a:t>进程的特征</a:t>
            </a:r>
            <a:endParaRPr kumimoji="0" lang="zh-CN" altLang="en-US" b="1" dirty="0">
              <a:solidFill>
                <a:srgbClr val="FF0000"/>
              </a:solidFill>
              <a:latin typeface="微软雅黑" panose="020B0503020204020204" pitchFamily="34" charset="-122"/>
              <a:ea typeface="微软雅黑" panose="020B0503020204020204" pitchFamily="34" charset="-122"/>
            </a:endParaRPr>
          </a:p>
        </p:txBody>
      </p:sp>
      <p:graphicFrame>
        <p:nvGraphicFramePr>
          <p:cNvPr id="17" name="内容占位符 3"/>
          <p:cNvGraphicFramePr>
            <a:graphicFrameLocks/>
          </p:cNvGraphicFramePr>
          <p:nvPr>
            <p:extLst>
              <p:ext uri="{D42A27DB-BD31-4B8C-83A1-F6EECF244321}">
                <p14:modId xmlns:p14="http://schemas.microsoft.com/office/powerpoint/2010/main" val="3507003587"/>
              </p:ext>
            </p:extLst>
          </p:nvPr>
        </p:nvGraphicFramePr>
        <p:xfrm>
          <a:off x="108637" y="3684616"/>
          <a:ext cx="8915400" cy="30567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473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graphicEl>
                                              <a:dgm id="{DDE393A7-CCE9-49E1-A57B-26E07C481C1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graphicEl>
                                              <a:dgm id="{7E611F34-0F35-49F7-B80A-046446F54B2F}"/>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graphicEl>
                                              <a:dgm id="{EC2DDC0B-D1B2-4903-A0A0-B85E013FBCEC}"/>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graphicEl>
                                              <a:dgm id="{BCA8F46A-D871-4CCE-AEBA-7B9428B9966A}"/>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graphicEl>
                                              <a:dgm id="{F305B16A-8E78-41BD-B2BC-68AD83C2DCFB}"/>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graphicEl>
                                              <a:dgm id="{FEE6933B-1950-49B2-A6DE-AEE600AF2B68}"/>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graphicEl>
                                              <a:dgm id="{A31F7450-0ED9-48C9-8146-69FF60B1D13A}"/>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graphicEl>
                                              <a:dgm id="{9B4240EA-B972-450E-BC06-25E541C8832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Sub>
          <a:bldDgm bld="lvlAtOnc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前驱图和程序执行</a:t>
            </a:r>
          </a:p>
        </p:txBody>
      </p:sp>
      <p:grpSp>
        <p:nvGrpSpPr>
          <p:cNvPr id="18" name="组合 17"/>
          <p:cNvGrpSpPr/>
          <p:nvPr/>
        </p:nvGrpSpPr>
        <p:grpSpPr>
          <a:xfrm>
            <a:off x="1835696" y="1484784"/>
            <a:ext cx="4997369" cy="4248472"/>
            <a:chOff x="2670975" y="1484784"/>
            <a:chExt cx="4997369" cy="4248472"/>
          </a:xfrm>
        </p:grpSpPr>
        <p:sp>
          <p:nvSpPr>
            <p:cNvPr id="2" name="圆角矩形 1"/>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4"/>
              <a:ext cx="4997369"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Tree>
    <p:extLst>
      <p:ext uri="{BB962C8B-B14F-4D97-AF65-F5344CB8AC3E}">
        <p14:creationId xmlns:p14="http://schemas.microsoft.com/office/powerpoint/2010/main" val="188234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8"/>
                                        </p:tgtEl>
                                      </p:cBhvr>
                                      <p:by x="50000" y="50000"/>
                                    </p:animScale>
                                  </p:childTnLst>
                                </p:cTn>
                              </p:par>
                              <p:par>
                                <p:cTn id="7" presetID="0" presetClass="path" presetSubtype="0" accel="50000" decel="50000" fill="hold" nodeType="withEffect">
                                  <p:stCondLst>
                                    <p:cond delay="0"/>
                                  </p:stCondLst>
                                  <p:childTnLst>
                                    <p:animMotion origin="layout" path="M -0.00018 2.59259E-6 L -0.00018 0.00023 C -0.00399 -0.00185 -0.00799 -0.00371 -0.01198 -0.00533 C -0.01372 -0.00602 -0.01545 -0.00625 -0.01736 -0.00718 C -0.02969 -0.01343 -0.01337 -0.00926 -0.03455 -0.01597 C -0.03768 -0.0169 -0.04132 -0.01713 -0.04497 -0.0176 C -0.0467 -0.01829 -0.04827 -0.01898 -0.05018 -0.01945 C -0.05365 -0.02014 -0.05729 -0.02014 -0.06059 -0.02107 C -0.06337 -0.02199 -0.06875 -0.02477 -0.06875 -0.02454 C -0.07031 -0.02639 -0.07188 -0.02871 -0.07379 -0.02986 C -0.07587 -0.03102 -0.0783 -0.03102 -0.08038 -0.03172 C -0.08177 -0.03218 -0.08316 -0.03264 -0.08438 -0.03334 C -0.08611 -0.03449 -0.08802 -0.03588 -0.08958 -0.03704 C -0.09809 -0.04144 -0.09844 -0.04051 -0.10816 -0.04213 C -0.1099 -0.04329 -0.11146 -0.04491 -0.11337 -0.0456 C -0.11667 -0.04722 -0.12066 -0.04699 -0.12379 -0.04931 C -0.12552 -0.05047 -0.12726 -0.05185 -0.12917 -0.05278 C -0.13681 -0.05648 -0.13333 -0.05209 -0.14236 -0.05787 C -0.1599 -0.06968 -0.13785 -0.05556 -0.15139 -0.0632 C -0.1533 -0.06435 -0.15486 -0.06574 -0.15677 -0.06667 C -0.15799 -0.06736 -0.15955 -0.06783 -0.16059 -0.06852 C -0.16285 -0.06968 -0.16528 -0.0706 -0.16719 -0.07199 C -0.1691 -0.07315 -0.17066 -0.07477 -0.17257 -0.07547 C -0.17483 -0.07639 -0.17708 -0.07662 -0.17917 -0.07732 C -0.1809 -0.07894 -0.18264 -0.08056 -0.18438 -0.08241 C -0.18524 -0.08357 -0.18594 -0.08519 -0.18715 -0.08611 C -0.18854 -0.08704 -0.19045 -0.08727 -0.19219 -0.08773 C -0.20208 -0.0963 -0.18976 -0.08588 -0.20156 -0.09468 C -0.20295 -0.09584 -0.20399 -0.09746 -0.20538 -0.09838 C -0.20747 -0.09977 -0.2099 -0.10023 -0.21198 -0.10185 C -0.21389 -0.10324 -0.21545 -0.10533 -0.21736 -0.10695 C -0.21962 -0.10903 -0.2217 -0.11042 -0.22396 -0.11227 C -0.22535 -0.11343 -0.22639 -0.11482 -0.22778 -0.11574 C -0.22917 -0.11667 -0.23056 -0.1169 -0.23177 -0.1176 C -0.23264 -0.11875 -0.23351 -0.12014 -0.23438 -0.12107 C -0.23438 -0.12084 -0.24427 -0.12986 -0.24618 -0.13148 C -0.24757 -0.13287 -0.24913 -0.13357 -0.25018 -0.13519 C -0.25156 -0.13681 -0.25243 -0.13912 -0.25417 -0.14028 C -0.2566 -0.14213 -0.25972 -0.1419 -0.26198 -0.14375 C -0.26719 -0.14838 -0.26441 -0.14676 -0.26997 -0.14908 C -0.27083 -0.15093 -0.27118 -0.15324 -0.27257 -0.1544 C -0.275 -0.15625 -0.27778 -0.15672 -0.28038 -0.15787 C -0.28698 -0.16065 -0.28299 -0.15926 -0.29236 -0.16135 C -0.29358 -0.1625 -0.29479 -0.16412 -0.29618 -0.16482 C -0.30243 -0.16852 -0.30174 -0.16829 -0.30538 -0.16829 L -0.30538 -0.16806 " pathEditMode="relative" rAng="0" ptsTypes="AAAAAAAAAAAAAAAAAAAAAAAAAAAAAAAAAAAAAAAAAAAAAA">
                                      <p:cBhvr>
                                        <p:cTn id="8" dur="2000" fill="hold"/>
                                        <p:tgtEl>
                                          <p:spTgt spid="18"/>
                                        </p:tgtEl>
                                        <p:attrNameLst>
                                          <p:attrName>ppt_x</p:attrName>
                                          <p:attrName>ppt_y</p:attrName>
                                        </p:attrNameLst>
                                      </p:cBhvr>
                                      <p:rCtr x="-15260" y="-8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1520" y="836712"/>
            <a:ext cx="4752528" cy="583264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pPr algn="ctr"/>
            <a:r>
              <a:rPr lang="zh-CN" altLang="en-US" dirty="0"/>
              <a:t>计算机的平行性</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484784"/>
            <a:ext cx="3676650" cy="460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标注 5"/>
          <p:cNvSpPr/>
          <p:nvPr/>
        </p:nvSpPr>
        <p:spPr>
          <a:xfrm>
            <a:off x="5255568" y="836712"/>
            <a:ext cx="3780928" cy="1224136"/>
          </a:xfrm>
          <a:prstGeom prst="wedgeRectCallout">
            <a:avLst>
              <a:gd name="adj1" fmla="val -80204"/>
              <a:gd name="adj2" fmla="val 43842"/>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eaLnBrk="0" hangingPunct="0"/>
            <a:r>
              <a:rPr kumimoji="0" lang="zh-CN" altLang="en-US" b="1" dirty="0">
                <a:solidFill>
                  <a:schemeClr val="tx1"/>
                </a:solidFill>
                <a:latin typeface="微软雅黑" panose="020B0503020204020204" pitchFamily="34" charset="-122"/>
                <a:ea typeface="微软雅黑" panose="020B0503020204020204" pitchFamily="34" charset="-122"/>
              </a:rPr>
              <a:t>时分复用，多道程序，</a:t>
            </a:r>
            <a:endParaRPr kumimoji="0" lang="en-US" altLang="zh-CN" b="1" dirty="0">
              <a:solidFill>
                <a:schemeClr val="tx1"/>
              </a:solidFill>
              <a:latin typeface="微软雅黑" panose="020B0503020204020204" pitchFamily="34" charset="-122"/>
              <a:ea typeface="微软雅黑" panose="020B0503020204020204" pitchFamily="34" charset="-122"/>
            </a:endParaRPr>
          </a:p>
          <a:p>
            <a:pPr lvl="0" algn="l" eaLnBrk="0" hangingPunct="0"/>
            <a:r>
              <a:rPr kumimoji="0" lang="zh-CN" altLang="en-US" b="1" dirty="0">
                <a:solidFill>
                  <a:schemeClr val="tx1"/>
                </a:solidFill>
                <a:latin typeface="微软雅黑" panose="020B0503020204020204" pitchFamily="34" charset="-122"/>
                <a:ea typeface="微软雅黑" panose="020B0503020204020204" pitchFamily="34" charset="-122"/>
              </a:rPr>
              <a:t>可并发，可并行计算。</a:t>
            </a:r>
          </a:p>
        </p:txBody>
      </p:sp>
      <p:sp>
        <p:nvSpPr>
          <p:cNvPr id="7" name="矩形标注 6"/>
          <p:cNvSpPr/>
          <p:nvPr/>
        </p:nvSpPr>
        <p:spPr>
          <a:xfrm>
            <a:off x="5255568" y="2996952"/>
            <a:ext cx="3780928" cy="792088"/>
          </a:xfrm>
          <a:prstGeom prst="wedgeRectCallout">
            <a:avLst>
              <a:gd name="adj1" fmla="val -71216"/>
              <a:gd name="adj2" fmla="val 83977"/>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hangingPunct="0"/>
            <a:r>
              <a:rPr kumimoji="0" lang="zh-CN" altLang="en-US" b="1" dirty="0">
                <a:solidFill>
                  <a:schemeClr val="tx1"/>
                </a:solidFill>
                <a:latin typeface="微软雅黑" panose="020B0503020204020204" pitchFamily="34" charset="-122"/>
                <a:ea typeface="微软雅黑" panose="020B0503020204020204" pitchFamily="34" charset="-122"/>
              </a:rPr>
              <a:t>可并发，可并行</a:t>
            </a:r>
          </a:p>
        </p:txBody>
      </p:sp>
      <p:sp>
        <p:nvSpPr>
          <p:cNvPr id="8" name="矩形标注 7"/>
          <p:cNvSpPr/>
          <p:nvPr/>
        </p:nvSpPr>
        <p:spPr>
          <a:xfrm>
            <a:off x="5255568" y="5607243"/>
            <a:ext cx="3780928" cy="972108"/>
          </a:xfrm>
          <a:prstGeom prst="wedgeRectCallout">
            <a:avLst>
              <a:gd name="adj1" fmla="val -122995"/>
              <a:gd name="adj2" fmla="val -408596"/>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hangingPunct="0"/>
            <a:r>
              <a:rPr kumimoji="0" lang="zh-CN" altLang="en-US" b="1" dirty="0">
                <a:solidFill>
                  <a:schemeClr val="tx1"/>
                </a:solidFill>
                <a:latin typeface="微软雅黑" panose="020B0503020204020204" pitchFamily="34" charset="-122"/>
                <a:ea typeface="微软雅黑" panose="020B0503020204020204" pitchFamily="34" charset="-122"/>
              </a:rPr>
              <a:t>可并发，不可并行</a:t>
            </a:r>
            <a:endParaRPr kumimoji="0" lang="en-US" altLang="zh-CN" b="1" dirty="0">
              <a:solidFill>
                <a:schemeClr val="tx1"/>
              </a:solidFill>
              <a:latin typeface="微软雅黑" panose="020B0503020204020204" pitchFamily="34" charset="-122"/>
              <a:ea typeface="微软雅黑" panose="020B0503020204020204" pitchFamily="34" charset="-122"/>
            </a:endParaRPr>
          </a:p>
          <a:p>
            <a:pPr lvl="0" eaLnBrk="0" hangingPunct="0"/>
            <a:r>
              <a:rPr kumimoji="0" lang="zh-CN" altLang="en-US" b="1" dirty="0">
                <a:solidFill>
                  <a:schemeClr val="tx1"/>
                </a:solidFill>
                <a:latin typeface="微软雅黑" panose="020B0503020204020204" pitchFamily="34" charset="-122"/>
                <a:ea typeface="微软雅黑" panose="020B0503020204020204" pitchFamily="34" charset="-122"/>
              </a:rPr>
              <a:t>加</a:t>
            </a:r>
            <a:r>
              <a:rPr kumimoji="0" lang="en-US" altLang="zh-CN" b="1" dirty="0">
                <a:solidFill>
                  <a:schemeClr val="tx1"/>
                </a:solidFill>
                <a:latin typeface="微软雅黑" panose="020B0503020204020204" pitchFamily="34" charset="-122"/>
                <a:ea typeface="微软雅黑" panose="020B0503020204020204" pitchFamily="34" charset="-122"/>
              </a:rPr>
              <a:t>DMA</a:t>
            </a:r>
            <a:r>
              <a:rPr kumimoji="0" lang="zh-CN" altLang="en-US" b="1" dirty="0">
                <a:solidFill>
                  <a:schemeClr val="tx1"/>
                </a:solidFill>
                <a:latin typeface="微软雅黑" panose="020B0503020204020204" pitchFamily="34" charset="-122"/>
                <a:ea typeface="微软雅黑" panose="020B0503020204020204" pitchFamily="34" charset="-122"/>
              </a:rPr>
              <a:t>可并行</a:t>
            </a:r>
          </a:p>
        </p:txBody>
      </p:sp>
    </p:spTree>
    <p:extLst>
      <p:ext uri="{BB962C8B-B14F-4D97-AF65-F5344CB8AC3E}">
        <p14:creationId xmlns:p14="http://schemas.microsoft.com/office/powerpoint/2010/main" val="1265958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a:t>
            </a: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86005" y="1987475"/>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3888432"/>
          </a:xfrm>
          <a:prstGeom prst="wedgeRectCallout">
            <a:avLst>
              <a:gd name="adj1" fmla="val -55689"/>
              <a:gd name="adj2" fmla="val -17867"/>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l">
              <a:lnSpc>
                <a:spcPct val="150000"/>
              </a:lnSpc>
            </a:pPr>
            <a:r>
              <a:rPr kumimoji="0" lang="zh-CN" altLang="en-US" sz="2800" b="1" dirty="0">
                <a:solidFill>
                  <a:prstClr val="white"/>
                </a:solidFill>
                <a:latin typeface="微软雅黑" panose="020B0503020204020204" pitchFamily="34" charset="-122"/>
                <a:ea typeface="微软雅黑" panose="020B0503020204020204" pitchFamily="34" charset="-122"/>
              </a:rPr>
              <a:t>进程的三种基本状态</a:t>
            </a:r>
            <a:endParaRPr kumimoji="0" lang="en-US" altLang="zh-CN" sz="2800" b="1" dirty="0">
              <a:solidFill>
                <a:prstClr val="white"/>
              </a:solidFill>
              <a:latin typeface="微软雅黑" panose="020B0503020204020204" pitchFamily="34" charset="-122"/>
              <a:ea typeface="微软雅黑" panose="020B0503020204020204" pitchFamily="34" charset="-122"/>
            </a:endParaRPr>
          </a:p>
          <a:p>
            <a:pPr marL="736092" lvl="1" indent="-342900" algn="l" fontAlgn="auto">
              <a:lnSpc>
                <a:spcPct val="150000"/>
              </a:lnSpc>
              <a:spcBef>
                <a:spcPts val="324"/>
              </a:spcBef>
              <a:spcAft>
                <a:spcPts val="0"/>
              </a:spcAft>
              <a:buClr>
                <a:srgbClr val="2DA2BF"/>
              </a:buClr>
              <a:buFont typeface="Wingdings" panose="05000000000000000000" pitchFamily="2" charset="2"/>
              <a:buChar char="l"/>
            </a:pPr>
            <a:r>
              <a:rPr kumimoji="0" lang="zh-CN" altLang="en-US" b="1" dirty="0">
                <a:solidFill>
                  <a:srgbClr val="FF0000"/>
                </a:solidFill>
                <a:latin typeface="微软雅黑" panose="020B0503020204020204" pitchFamily="34" charset="-122"/>
                <a:ea typeface="微软雅黑" panose="020B0503020204020204" pitchFamily="34" charset="-122"/>
              </a:rPr>
              <a:t>运行态</a:t>
            </a:r>
            <a:r>
              <a:rPr kumimoji="0" lang="zh-CN" altLang="en-US" b="1" dirty="0">
                <a:solidFill>
                  <a:schemeClr val="tx1"/>
                </a:solidFill>
                <a:latin typeface="微软雅黑" panose="020B0503020204020204" pitchFamily="34" charset="-122"/>
                <a:ea typeface="微软雅黑" panose="020B0503020204020204" pitchFamily="34" charset="-122"/>
              </a:rPr>
              <a:t>：正在占用</a:t>
            </a:r>
            <a:r>
              <a:rPr kumimoji="0" lang="en-US" altLang="zh-CN" b="1" dirty="0">
                <a:solidFill>
                  <a:schemeClr val="tx1"/>
                </a:solidFill>
                <a:latin typeface="微软雅黑" panose="020B0503020204020204" pitchFamily="34" charset="-122"/>
                <a:ea typeface="微软雅黑" panose="020B0503020204020204" pitchFamily="34" charset="-122"/>
              </a:rPr>
              <a:t>CPU</a:t>
            </a:r>
            <a:r>
              <a:rPr kumimoji="0" lang="zh-CN" altLang="en-US" b="1" dirty="0">
                <a:solidFill>
                  <a:schemeClr val="tx1"/>
                </a:solidFill>
                <a:latin typeface="微软雅黑" panose="020B0503020204020204" pitchFamily="34" charset="-122"/>
                <a:ea typeface="微软雅黑" panose="020B0503020204020204" pitchFamily="34" charset="-122"/>
              </a:rPr>
              <a:t>运行程序</a:t>
            </a:r>
          </a:p>
          <a:p>
            <a:pPr marL="736092" lvl="1" indent="-342900" algn="l" fontAlgn="auto">
              <a:lnSpc>
                <a:spcPct val="150000"/>
              </a:lnSpc>
              <a:spcBef>
                <a:spcPts val="324"/>
              </a:spcBef>
              <a:spcAft>
                <a:spcPts val="0"/>
              </a:spcAft>
              <a:buClr>
                <a:srgbClr val="2DA2BF"/>
              </a:buClr>
              <a:buFont typeface="Wingdings" panose="05000000000000000000" pitchFamily="2" charset="2"/>
              <a:buChar char="l"/>
            </a:pPr>
            <a:r>
              <a:rPr kumimoji="0" lang="zh-CN" altLang="en-US" b="1" dirty="0">
                <a:solidFill>
                  <a:srgbClr val="FF0000"/>
                </a:solidFill>
                <a:latin typeface="微软雅黑" panose="020B0503020204020204" pitchFamily="34" charset="-122"/>
                <a:ea typeface="微软雅黑" panose="020B0503020204020204" pitchFamily="34" charset="-122"/>
              </a:rPr>
              <a:t>阻塞态</a:t>
            </a:r>
            <a:r>
              <a:rPr kumimoji="0" lang="zh-CN" altLang="en-US" b="1" dirty="0">
                <a:solidFill>
                  <a:schemeClr val="tx1"/>
                </a:solidFill>
                <a:latin typeface="微软雅黑" panose="020B0503020204020204" pitchFamily="34" charset="-122"/>
                <a:ea typeface="微软雅黑" panose="020B0503020204020204" pitchFamily="34" charset="-122"/>
              </a:rPr>
              <a:t>：等待外部事件发生，无法占用</a:t>
            </a:r>
            <a:r>
              <a:rPr kumimoji="0" lang="en-US" altLang="zh-CN" b="1" dirty="0">
                <a:solidFill>
                  <a:schemeClr val="tx1"/>
                </a:solidFill>
                <a:latin typeface="微软雅黑" panose="020B0503020204020204" pitchFamily="34" charset="-122"/>
                <a:ea typeface="微软雅黑" panose="020B0503020204020204" pitchFamily="34" charset="-122"/>
              </a:rPr>
              <a:t>CPU</a:t>
            </a:r>
          </a:p>
          <a:p>
            <a:pPr marL="736092" lvl="1" indent="-342900" algn="l" fontAlgn="auto">
              <a:lnSpc>
                <a:spcPct val="150000"/>
              </a:lnSpc>
              <a:spcBef>
                <a:spcPts val="324"/>
              </a:spcBef>
              <a:spcAft>
                <a:spcPts val="0"/>
              </a:spcAft>
              <a:buClr>
                <a:srgbClr val="2DA2BF"/>
              </a:buClr>
              <a:buFont typeface="Wingdings" panose="05000000000000000000" pitchFamily="2" charset="2"/>
              <a:buChar char="l"/>
            </a:pPr>
            <a:r>
              <a:rPr kumimoji="0" lang="zh-CN" altLang="en-US" b="1" dirty="0">
                <a:solidFill>
                  <a:srgbClr val="FF0000"/>
                </a:solidFill>
                <a:latin typeface="微软雅黑" panose="020B0503020204020204" pitchFamily="34" charset="-122"/>
                <a:ea typeface="微软雅黑" panose="020B0503020204020204" pitchFamily="34" charset="-122"/>
              </a:rPr>
              <a:t>就绪态</a:t>
            </a:r>
            <a:r>
              <a:rPr kumimoji="0" lang="zh-CN" altLang="en-US" b="1" dirty="0">
                <a:solidFill>
                  <a:schemeClr val="tx1"/>
                </a:solidFill>
                <a:latin typeface="微软雅黑" panose="020B0503020204020204" pitchFamily="34" charset="-122"/>
                <a:ea typeface="微软雅黑" panose="020B0503020204020204" pitchFamily="34" charset="-122"/>
              </a:rPr>
              <a:t>：可运行，但其他进程正在占用</a:t>
            </a:r>
            <a:r>
              <a:rPr kumimoji="0" lang="en-US" altLang="zh-CN" b="1" dirty="0">
                <a:solidFill>
                  <a:schemeClr val="tx1"/>
                </a:solidFill>
                <a:latin typeface="微软雅黑" panose="020B0503020204020204" pitchFamily="34" charset="-122"/>
                <a:ea typeface="微软雅黑" panose="020B0503020204020204" pitchFamily="34" charset="-122"/>
              </a:rPr>
              <a:t>CPU</a:t>
            </a:r>
            <a:endParaRPr kumimoji="0" lang="zh-CN" altLang="en-US" b="1" dirty="0">
              <a:solidFill>
                <a:schemeClr val="tx1"/>
              </a:solidFill>
              <a:latin typeface="微软雅黑" panose="020B0503020204020204" pitchFamily="34" charset="-122"/>
              <a:ea typeface="微软雅黑" panose="020B0503020204020204" pitchFamily="34" charset="-122"/>
            </a:endParaRPr>
          </a:p>
        </p:txBody>
      </p:sp>
      <p:pic>
        <p:nvPicPr>
          <p:cNvPr id="16" name="Picture 4" descr="并发工作的效率提升"/>
          <p:cNvPicPr>
            <a:picLocks noChangeAspect="1" noChangeArrowheads="1"/>
          </p:cNvPicPr>
          <p:nvPr/>
        </p:nvPicPr>
        <p:blipFill>
          <a:blip r:embed="rId2" cstate="print"/>
          <a:srcRect t="58101"/>
          <a:stretch>
            <a:fillRect/>
          </a:stretch>
        </p:blipFill>
        <p:spPr bwMode="auto">
          <a:xfrm>
            <a:off x="0" y="4784777"/>
            <a:ext cx="9144000" cy="2078435"/>
          </a:xfrm>
          <a:prstGeom prst="rect">
            <a:avLst/>
          </a:prstGeom>
          <a:noFill/>
          <a:ln w="9525">
            <a:noFill/>
            <a:miter lim="800000"/>
            <a:headEnd/>
            <a:tailEnd/>
          </a:ln>
        </p:spPr>
      </p:pic>
    </p:spTree>
    <p:extLst>
      <p:ext uri="{BB962C8B-B14F-4D97-AF65-F5344CB8AC3E}">
        <p14:creationId xmlns:p14="http://schemas.microsoft.com/office/powerpoint/2010/main" val="383599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a:t>
            </a: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75902" y="2515016"/>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1050929"/>
          </a:xfrm>
          <a:prstGeom prst="wedgeRectCallout">
            <a:avLst>
              <a:gd name="adj1" fmla="val -56207"/>
              <a:gd name="adj2" fmla="val 133777"/>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nSpc>
                <a:spcPct val="150000"/>
              </a:lnSpc>
            </a:pPr>
            <a:r>
              <a:rPr kumimoji="0" lang="zh-CN" altLang="en-US" sz="3600" b="1" dirty="0">
                <a:solidFill>
                  <a:prstClr val="white"/>
                </a:solidFill>
                <a:latin typeface="微软雅黑" panose="020B0503020204020204" pitchFamily="34" charset="-122"/>
                <a:ea typeface="微软雅黑" panose="020B0503020204020204" pitchFamily="34" charset="-122"/>
              </a:rPr>
              <a:t>三种基本状态的转换</a:t>
            </a:r>
          </a:p>
        </p:txBody>
      </p:sp>
      <p:sp>
        <p:nvSpPr>
          <p:cNvPr id="18" name="Oval 5"/>
          <p:cNvSpPr>
            <a:spLocks noChangeArrowheads="1"/>
          </p:cNvSpPr>
          <p:nvPr/>
        </p:nvSpPr>
        <p:spPr bwMode="auto">
          <a:xfrm>
            <a:off x="3708598" y="2709589"/>
            <a:ext cx="1871663" cy="574675"/>
          </a:xfrm>
          <a:prstGeom prst="ellipse">
            <a:avLst/>
          </a:prstGeom>
          <a:solidFill>
            <a:srgbClr val="FFFFCC"/>
          </a:solidFill>
          <a:ln w="9525">
            <a:solidFill>
              <a:srgbClr val="000000"/>
            </a:solidFill>
            <a:round/>
            <a:headEnd/>
            <a:tailEnd/>
          </a:ln>
        </p:spPr>
        <p:txBody>
          <a:bodyPr wrap="none" anchor="ctr"/>
          <a:lstStyle/>
          <a:p>
            <a:r>
              <a:rPr kumimoji="0" lang="zh-CN" altLang="en-US" sz="1800" b="1">
                <a:solidFill>
                  <a:srgbClr val="FF0000"/>
                </a:solidFill>
                <a:latin typeface="Tahoma" pitchFamily="34" charset="0"/>
              </a:rPr>
              <a:t>运行态</a:t>
            </a:r>
          </a:p>
        </p:txBody>
      </p:sp>
      <p:sp>
        <p:nvSpPr>
          <p:cNvPr id="19" name="Oval 6"/>
          <p:cNvSpPr>
            <a:spLocks noChangeArrowheads="1"/>
          </p:cNvSpPr>
          <p:nvPr/>
        </p:nvSpPr>
        <p:spPr bwMode="auto">
          <a:xfrm>
            <a:off x="2124273" y="4797152"/>
            <a:ext cx="1871663" cy="574675"/>
          </a:xfrm>
          <a:prstGeom prst="ellipse">
            <a:avLst/>
          </a:prstGeom>
          <a:solidFill>
            <a:srgbClr val="FFFFCC"/>
          </a:solidFill>
          <a:ln w="9525">
            <a:solidFill>
              <a:srgbClr val="000000"/>
            </a:solidFill>
            <a:round/>
            <a:headEnd/>
            <a:tailEnd/>
          </a:ln>
        </p:spPr>
        <p:txBody>
          <a:bodyPr wrap="none" anchor="ctr"/>
          <a:lstStyle/>
          <a:p>
            <a:r>
              <a:rPr kumimoji="0" lang="zh-CN" altLang="en-US" sz="1800" b="1">
                <a:solidFill>
                  <a:srgbClr val="FF0000"/>
                </a:solidFill>
                <a:latin typeface="Tahoma" pitchFamily="34" charset="0"/>
              </a:rPr>
              <a:t>阻塞态</a:t>
            </a:r>
          </a:p>
        </p:txBody>
      </p:sp>
      <p:sp>
        <p:nvSpPr>
          <p:cNvPr id="20" name="Oval 7"/>
          <p:cNvSpPr>
            <a:spLocks noChangeArrowheads="1"/>
          </p:cNvSpPr>
          <p:nvPr/>
        </p:nvSpPr>
        <p:spPr bwMode="auto">
          <a:xfrm>
            <a:off x="5653286" y="4797152"/>
            <a:ext cx="1871662" cy="574675"/>
          </a:xfrm>
          <a:prstGeom prst="ellipse">
            <a:avLst/>
          </a:prstGeom>
          <a:solidFill>
            <a:srgbClr val="FFFFCC"/>
          </a:solidFill>
          <a:ln w="9525">
            <a:solidFill>
              <a:srgbClr val="000000"/>
            </a:solidFill>
            <a:round/>
            <a:headEnd/>
            <a:tailEnd/>
          </a:ln>
        </p:spPr>
        <p:txBody>
          <a:bodyPr wrap="none" anchor="ctr"/>
          <a:lstStyle/>
          <a:p>
            <a:r>
              <a:rPr kumimoji="0" lang="zh-CN" altLang="en-US" sz="1800" b="1">
                <a:solidFill>
                  <a:srgbClr val="FF0000"/>
                </a:solidFill>
                <a:latin typeface="Tahoma" pitchFamily="34" charset="0"/>
              </a:rPr>
              <a:t>就绪态</a:t>
            </a:r>
          </a:p>
        </p:txBody>
      </p:sp>
      <p:sp>
        <p:nvSpPr>
          <p:cNvPr id="21" name="Line 8"/>
          <p:cNvSpPr>
            <a:spLocks noChangeShapeType="1"/>
          </p:cNvSpPr>
          <p:nvPr/>
        </p:nvSpPr>
        <p:spPr bwMode="auto">
          <a:xfrm flipH="1">
            <a:off x="2989461" y="3284264"/>
            <a:ext cx="1008062" cy="1441450"/>
          </a:xfrm>
          <a:prstGeom prst="line">
            <a:avLst/>
          </a:prstGeom>
          <a:noFill/>
          <a:ln w="9525">
            <a:solidFill>
              <a:srgbClr val="800000"/>
            </a:solidFill>
            <a:round/>
            <a:headEnd/>
            <a:tailEnd type="triangle" w="med" len="med"/>
          </a:ln>
        </p:spPr>
        <p:txBody>
          <a:bodyPr/>
          <a:lstStyle/>
          <a:p>
            <a:pPr algn="l" eaLnBrk="0" hangingPunct="0"/>
            <a:endParaRPr kumimoji="0" lang="zh-CN" altLang="en-US" sz="1800">
              <a:solidFill>
                <a:prstClr val="black"/>
              </a:solidFill>
              <a:latin typeface="Arial" charset="0"/>
              <a:ea typeface="隶书" pitchFamily="49" charset="-122"/>
            </a:endParaRPr>
          </a:p>
        </p:txBody>
      </p:sp>
      <p:sp>
        <p:nvSpPr>
          <p:cNvPr id="22" name="Line 9"/>
          <p:cNvSpPr>
            <a:spLocks noChangeShapeType="1"/>
          </p:cNvSpPr>
          <p:nvPr/>
        </p:nvSpPr>
        <p:spPr bwMode="auto">
          <a:xfrm>
            <a:off x="5508823" y="3141389"/>
            <a:ext cx="1080889" cy="1584424"/>
          </a:xfrm>
          <a:prstGeom prst="line">
            <a:avLst/>
          </a:prstGeom>
          <a:noFill/>
          <a:ln w="9525">
            <a:solidFill>
              <a:srgbClr val="800000"/>
            </a:solidFill>
            <a:round/>
            <a:headEnd/>
            <a:tailEnd type="triangle" w="med" len="med"/>
          </a:ln>
        </p:spPr>
        <p:txBody>
          <a:bodyPr/>
          <a:lstStyle/>
          <a:p>
            <a:pPr algn="l" eaLnBrk="0" hangingPunct="0"/>
            <a:endParaRPr kumimoji="0" lang="zh-CN" altLang="en-US" sz="1800">
              <a:solidFill>
                <a:prstClr val="black"/>
              </a:solidFill>
              <a:latin typeface="Arial" charset="0"/>
              <a:ea typeface="隶书" pitchFamily="49" charset="-122"/>
            </a:endParaRPr>
          </a:p>
        </p:txBody>
      </p:sp>
      <p:sp>
        <p:nvSpPr>
          <p:cNvPr id="23" name="Line 10"/>
          <p:cNvSpPr>
            <a:spLocks noChangeShapeType="1"/>
          </p:cNvSpPr>
          <p:nvPr/>
        </p:nvSpPr>
        <p:spPr bwMode="auto">
          <a:xfrm flipV="1">
            <a:off x="4068961" y="5084489"/>
            <a:ext cx="1439862" cy="0"/>
          </a:xfrm>
          <a:prstGeom prst="line">
            <a:avLst/>
          </a:prstGeom>
          <a:noFill/>
          <a:ln w="9525">
            <a:solidFill>
              <a:srgbClr val="800000"/>
            </a:solidFill>
            <a:round/>
            <a:headEnd/>
            <a:tailEnd type="triangle" w="med" len="med"/>
          </a:ln>
        </p:spPr>
        <p:txBody>
          <a:bodyPr/>
          <a:lstStyle/>
          <a:p>
            <a:pPr algn="l" eaLnBrk="0" hangingPunct="0"/>
            <a:endParaRPr kumimoji="0" lang="zh-CN" altLang="en-US" sz="1800">
              <a:solidFill>
                <a:prstClr val="black"/>
              </a:solidFill>
              <a:latin typeface="Arial" charset="0"/>
              <a:ea typeface="隶书" pitchFamily="49" charset="-122"/>
            </a:endParaRPr>
          </a:p>
        </p:txBody>
      </p:sp>
      <p:sp>
        <p:nvSpPr>
          <p:cNvPr id="24" name="Line 11"/>
          <p:cNvSpPr>
            <a:spLocks noChangeShapeType="1"/>
          </p:cNvSpPr>
          <p:nvPr/>
        </p:nvSpPr>
        <p:spPr bwMode="auto">
          <a:xfrm flipH="1" flipV="1">
            <a:off x="5292923" y="3357289"/>
            <a:ext cx="936625" cy="1368425"/>
          </a:xfrm>
          <a:prstGeom prst="line">
            <a:avLst/>
          </a:prstGeom>
          <a:noFill/>
          <a:ln w="9525">
            <a:solidFill>
              <a:srgbClr val="800000"/>
            </a:solidFill>
            <a:round/>
            <a:headEnd/>
            <a:tailEnd type="triangle" w="med" len="med"/>
          </a:ln>
        </p:spPr>
        <p:txBody>
          <a:bodyPr/>
          <a:lstStyle/>
          <a:p>
            <a:pPr algn="l" eaLnBrk="0" hangingPunct="0"/>
            <a:endParaRPr kumimoji="0" lang="zh-CN" altLang="en-US" sz="1800">
              <a:solidFill>
                <a:prstClr val="black"/>
              </a:solidFill>
              <a:latin typeface="Arial" charset="0"/>
              <a:ea typeface="隶书" pitchFamily="49" charset="-122"/>
            </a:endParaRPr>
          </a:p>
        </p:txBody>
      </p:sp>
      <p:sp>
        <p:nvSpPr>
          <p:cNvPr id="25" name="AutoShape 12"/>
          <p:cNvSpPr>
            <a:spLocks noChangeArrowheads="1"/>
          </p:cNvSpPr>
          <p:nvPr/>
        </p:nvSpPr>
        <p:spPr bwMode="auto">
          <a:xfrm>
            <a:off x="3708598" y="5733777"/>
            <a:ext cx="2593082" cy="1008260"/>
          </a:xfrm>
          <a:prstGeom prst="cloudCallout">
            <a:avLst>
              <a:gd name="adj1" fmla="val -1917"/>
              <a:gd name="adj2" fmla="val -107331"/>
            </a:avLst>
          </a:prstGeom>
          <a:solidFill>
            <a:schemeClr val="bg2"/>
          </a:solidFill>
          <a:ln w="9525">
            <a:solidFill>
              <a:srgbClr val="000000"/>
            </a:solidFill>
            <a:round/>
            <a:headEnd/>
            <a:tailEnd/>
          </a:ln>
          <a:effectLst/>
        </p:spPr>
        <p:txBody>
          <a:bodyPr/>
          <a:lstStyle/>
          <a:p>
            <a:pPr>
              <a:defRPr/>
            </a:pPr>
            <a:r>
              <a:rPr kumimoji="0" lang="zh-CN" altLang="en-US" sz="1800" b="1" dirty="0">
                <a:solidFill>
                  <a:srgbClr val="FFC000"/>
                </a:solidFill>
                <a:latin typeface="黑体" panose="02010609060101010101" pitchFamily="49" charset="-122"/>
                <a:ea typeface="黑体" panose="02010609060101010101" pitchFamily="49" charset="-122"/>
              </a:rPr>
              <a:t>进程就绪，可以运行</a:t>
            </a:r>
          </a:p>
        </p:txBody>
      </p:sp>
      <p:sp>
        <p:nvSpPr>
          <p:cNvPr id="26" name="AutoShape 13"/>
          <p:cNvSpPr>
            <a:spLocks noChangeArrowheads="1"/>
          </p:cNvSpPr>
          <p:nvPr/>
        </p:nvSpPr>
        <p:spPr bwMode="auto">
          <a:xfrm>
            <a:off x="618118" y="3429296"/>
            <a:ext cx="2304851" cy="1225401"/>
          </a:xfrm>
          <a:prstGeom prst="wedgeEllipseCallout">
            <a:avLst>
              <a:gd name="adj1" fmla="val 67666"/>
              <a:gd name="adj2" fmla="val 16799"/>
            </a:avLst>
          </a:prstGeom>
          <a:solidFill>
            <a:schemeClr val="bg2"/>
          </a:solidFill>
          <a:ln w="9525">
            <a:solidFill>
              <a:srgbClr val="000000"/>
            </a:solidFill>
            <a:miter lim="800000"/>
            <a:headEnd/>
            <a:tailEnd/>
          </a:ln>
          <a:effectLst/>
        </p:spPr>
        <p:txBody>
          <a:bodyPr/>
          <a:lstStyle/>
          <a:p>
            <a:pPr algn="l">
              <a:defRPr/>
            </a:pPr>
            <a:r>
              <a:rPr kumimoji="0" lang="zh-CN" altLang="en-US" sz="1800" b="1" dirty="0">
                <a:solidFill>
                  <a:srgbClr val="FFC000"/>
                </a:solidFill>
                <a:latin typeface="黑体" panose="02010609060101010101" pitchFamily="49" charset="-122"/>
                <a:ea typeface="黑体" panose="02010609060101010101" pitchFamily="49" charset="-122"/>
              </a:rPr>
              <a:t>状态转换：</a:t>
            </a:r>
          </a:p>
          <a:p>
            <a:pPr algn="l">
              <a:defRPr/>
            </a:pPr>
            <a:r>
              <a:rPr kumimoji="0" lang="zh-CN" altLang="en-US" sz="1800" b="1" dirty="0">
                <a:solidFill>
                  <a:srgbClr val="FFC000"/>
                </a:solidFill>
                <a:latin typeface="黑体" panose="02010609060101010101" pitchFamily="49" charset="-122"/>
                <a:ea typeface="黑体" panose="02010609060101010101" pitchFamily="49" charset="-122"/>
              </a:rPr>
              <a:t>进程等待外部事件，阻塞</a:t>
            </a:r>
          </a:p>
          <a:p>
            <a:pPr>
              <a:defRPr/>
            </a:pPr>
            <a:endParaRPr kumimoji="0" lang="zh-CN" altLang="en-US" sz="1800" dirty="0">
              <a:solidFill>
                <a:prstClr val="black"/>
              </a:solidFill>
              <a:latin typeface="黑体" panose="02010609060101010101" pitchFamily="49" charset="-122"/>
              <a:ea typeface="黑体" panose="02010609060101010101" pitchFamily="49" charset="-122"/>
            </a:endParaRPr>
          </a:p>
        </p:txBody>
      </p:sp>
      <p:sp>
        <p:nvSpPr>
          <p:cNvPr id="27" name="AutoShape 14"/>
          <p:cNvSpPr>
            <a:spLocks noChangeArrowheads="1"/>
          </p:cNvSpPr>
          <p:nvPr/>
        </p:nvSpPr>
        <p:spPr bwMode="auto">
          <a:xfrm>
            <a:off x="6732786" y="2853604"/>
            <a:ext cx="1801142" cy="1151385"/>
          </a:xfrm>
          <a:prstGeom prst="wedgeRoundRectCallout">
            <a:avLst>
              <a:gd name="adj1" fmla="val -104754"/>
              <a:gd name="adj2" fmla="val 50396"/>
              <a:gd name="adj3" fmla="val 16667"/>
            </a:avLst>
          </a:prstGeom>
          <a:solidFill>
            <a:schemeClr val="bg2"/>
          </a:solidFill>
          <a:ln w="9525">
            <a:solidFill>
              <a:srgbClr val="000000"/>
            </a:solidFill>
            <a:miter lim="800000"/>
            <a:headEnd/>
            <a:tailEnd/>
          </a:ln>
          <a:effectLst/>
        </p:spPr>
        <p:txBody>
          <a:bodyPr/>
          <a:lstStyle/>
          <a:p>
            <a:pPr>
              <a:defRPr/>
            </a:pPr>
            <a:r>
              <a:rPr kumimoji="0" lang="en-US" altLang="zh-CN" sz="1800" b="1" dirty="0">
                <a:solidFill>
                  <a:srgbClr val="FFC000"/>
                </a:solidFill>
                <a:latin typeface="黑体" panose="02010609060101010101" pitchFamily="49" charset="-122"/>
                <a:ea typeface="黑体" panose="02010609060101010101" pitchFamily="49" charset="-122"/>
              </a:rPr>
              <a:t>OS</a:t>
            </a:r>
            <a:r>
              <a:rPr kumimoji="0" lang="zh-CN" altLang="en-US" sz="1800" b="1" dirty="0">
                <a:solidFill>
                  <a:srgbClr val="FFC000"/>
                </a:solidFill>
                <a:latin typeface="黑体" panose="02010609060101010101" pitchFamily="49" charset="-122"/>
                <a:ea typeface="黑体" panose="02010609060101010101" pitchFamily="49" charset="-122"/>
              </a:rPr>
              <a:t>决定由哪个进程占用</a:t>
            </a:r>
            <a:r>
              <a:rPr kumimoji="0" lang="en-US" altLang="zh-CN" sz="1800" b="1" dirty="0">
                <a:solidFill>
                  <a:srgbClr val="FFC000"/>
                </a:solidFill>
                <a:latin typeface="黑体" panose="02010609060101010101" pitchFamily="49" charset="-122"/>
                <a:ea typeface="黑体" panose="02010609060101010101" pitchFamily="49" charset="-122"/>
              </a:rPr>
              <a:t>CPU</a:t>
            </a:r>
            <a:r>
              <a:rPr kumimoji="0" lang="zh-CN" altLang="en-US" sz="1800" b="1" dirty="0">
                <a:solidFill>
                  <a:srgbClr val="FFC000"/>
                </a:solidFill>
                <a:latin typeface="黑体" panose="02010609060101010101" pitchFamily="49" charset="-122"/>
                <a:ea typeface="黑体" panose="02010609060101010101" pitchFamily="49" charset="-122"/>
              </a:rPr>
              <a:t>，进程调度</a:t>
            </a:r>
          </a:p>
        </p:txBody>
      </p:sp>
      <p:sp>
        <p:nvSpPr>
          <p:cNvPr id="28" name="Line 16"/>
          <p:cNvSpPr>
            <a:spLocks noChangeShapeType="1"/>
          </p:cNvSpPr>
          <p:nvPr/>
        </p:nvSpPr>
        <p:spPr bwMode="auto">
          <a:xfrm flipV="1">
            <a:off x="3348236" y="3357289"/>
            <a:ext cx="936625" cy="1368425"/>
          </a:xfrm>
          <a:prstGeom prst="line">
            <a:avLst/>
          </a:prstGeom>
          <a:noFill/>
          <a:ln w="28575">
            <a:solidFill>
              <a:srgbClr val="000000"/>
            </a:solidFill>
            <a:prstDash val="lgDashDot"/>
            <a:round/>
            <a:headEnd/>
            <a:tailEnd type="triangle" w="med" len="med"/>
          </a:ln>
        </p:spPr>
        <p:txBody>
          <a:bodyPr/>
          <a:lstStyle/>
          <a:p>
            <a:pPr algn="l" eaLnBrk="0" hangingPunct="0"/>
            <a:endParaRPr kumimoji="0" lang="zh-CN" altLang="en-US" sz="1800">
              <a:solidFill>
                <a:prstClr val="black"/>
              </a:solidFill>
              <a:latin typeface="Arial" charset="0"/>
              <a:ea typeface="隶书" pitchFamily="49" charset="-122"/>
            </a:endParaRPr>
          </a:p>
        </p:txBody>
      </p:sp>
      <p:sp>
        <p:nvSpPr>
          <p:cNvPr id="29" name="Line 17"/>
          <p:cNvSpPr>
            <a:spLocks noChangeShapeType="1"/>
          </p:cNvSpPr>
          <p:nvPr/>
        </p:nvSpPr>
        <p:spPr bwMode="auto">
          <a:xfrm flipH="1" flipV="1">
            <a:off x="3997523" y="4941614"/>
            <a:ext cx="1584325" cy="0"/>
          </a:xfrm>
          <a:prstGeom prst="line">
            <a:avLst/>
          </a:prstGeom>
          <a:noFill/>
          <a:ln w="28575">
            <a:solidFill>
              <a:srgbClr val="000000"/>
            </a:solidFill>
            <a:prstDash val="lgDashDot"/>
            <a:round/>
            <a:headEnd/>
            <a:tailEnd type="triangle" w="med" len="med"/>
          </a:ln>
        </p:spPr>
        <p:txBody>
          <a:bodyPr/>
          <a:lstStyle/>
          <a:p>
            <a:pPr algn="l" eaLnBrk="0" hangingPunct="0"/>
            <a:endParaRPr kumimoji="0" lang="zh-CN" altLang="en-US" sz="1800">
              <a:solidFill>
                <a:prstClr val="black"/>
              </a:solidFill>
              <a:latin typeface="Arial" charset="0"/>
              <a:ea typeface="隶书" pitchFamily="49" charset="-122"/>
            </a:endParaRPr>
          </a:p>
        </p:txBody>
      </p:sp>
      <p:sp>
        <p:nvSpPr>
          <p:cNvPr id="30" name="Text Box 18"/>
          <p:cNvSpPr txBox="1">
            <a:spLocks noChangeArrowheads="1"/>
          </p:cNvSpPr>
          <p:nvPr/>
        </p:nvSpPr>
        <p:spPr bwMode="auto">
          <a:xfrm>
            <a:off x="3853061" y="4149452"/>
            <a:ext cx="503237" cy="641350"/>
          </a:xfrm>
          <a:prstGeom prst="rect">
            <a:avLst/>
          </a:prstGeom>
          <a:noFill/>
          <a:ln w="9525">
            <a:noFill/>
            <a:miter lim="800000"/>
            <a:headEnd/>
            <a:tailEnd/>
          </a:ln>
        </p:spPr>
        <p:txBody>
          <a:bodyPr>
            <a:spAutoFit/>
          </a:bodyPr>
          <a:lstStyle/>
          <a:p>
            <a:pPr algn="l"/>
            <a:r>
              <a:rPr kumimoji="0" lang="zh-CN" altLang="en-US" sz="3600" b="1">
                <a:solidFill>
                  <a:srgbClr val="000000"/>
                </a:solidFill>
                <a:latin typeface="Tahoma" pitchFamily="34" charset="0"/>
              </a:rPr>
              <a:t>？</a:t>
            </a:r>
          </a:p>
        </p:txBody>
      </p:sp>
    </p:spTree>
    <p:extLst>
      <p:ext uri="{BB962C8B-B14F-4D97-AF65-F5344CB8AC3E}">
        <p14:creationId xmlns:p14="http://schemas.microsoft.com/office/powerpoint/2010/main" val="291830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ox(out)">
                                      <p:cBhvr>
                                        <p:cTn id="12" dur="500"/>
                                        <p:tgtEl>
                                          <p:spTgt spid="18"/>
                                        </p:tgtEl>
                                      </p:cBhvr>
                                    </p:animEffect>
                                  </p:childTnLst>
                                </p:cTn>
                              </p:par>
                            </p:childTnLst>
                          </p:cTn>
                        </p:par>
                        <p:par>
                          <p:cTn id="13" fill="hold">
                            <p:stCondLst>
                              <p:cond delay="500"/>
                            </p:stCondLst>
                            <p:childTnLst>
                              <p:par>
                                <p:cTn id="14" presetID="4" presetClass="entr" presetSubtype="32"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ox(out)">
                                      <p:cBhvr>
                                        <p:cTn id="16" dur="500"/>
                                        <p:tgtEl>
                                          <p:spTgt spid="19"/>
                                        </p:tgtEl>
                                      </p:cBhvr>
                                    </p:animEffect>
                                  </p:childTnLst>
                                </p:cTn>
                              </p:par>
                            </p:childTnLst>
                          </p:cTn>
                        </p:par>
                        <p:par>
                          <p:cTn id="17" fill="hold">
                            <p:stCondLst>
                              <p:cond delay="1000"/>
                            </p:stCondLst>
                            <p:childTnLst>
                              <p:par>
                                <p:cTn id="18" presetID="4" presetClass="entr" presetSubtype="32"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ox(ou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strips(downLeft)">
                                      <p:cBhvr>
                                        <p:cTn id="25" dur="500"/>
                                        <p:tgtEl>
                                          <p:spTgt spid="21"/>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dissolv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3"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strips(upRight)">
                                      <p:cBhvr>
                                        <p:cTn id="34" dur="500"/>
                                        <p:tgtEl>
                                          <p:spTgt spid="23"/>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dissolv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9"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strips(upLeft)">
                                      <p:cBhvr>
                                        <p:cTn id="43" dur="500"/>
                                        <p:tgtEl>
                                          <p:spTgt spid="24"/>
                                        </p:tgtEl>
                                      </p:cBhvr>
                                    </p:animEffect>
                                  </p:childTnLst>
                                </p:cTn>
                              </p:par>
                            </p:childTnLst>
                          </p:cTn>
                        </p:par>
                        <p:par>
                          <p:cTn id="44" fill="hold">
                            <p:stCondLst>
                              <p:cond delay="500"/>
                            </p:stCondLst>
                            <p:childTnLst>
                              <p:par>
                                <p:cTn id="45" presetID="9" presetClass="entr" presetSubtype="0"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dissolve">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8" presetClass="entr" presetSubtype="12" fill="hold" grpId="0"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strips(downLeft)">
                                      <p:cBhvr>
                                        <p:cTn id="56" dur="500"/>
                                        <p:tgtEl>
                                          <p:spTgt spid="28"/>
                                        </p:tgtEl>
                                      </p:cBhvr>
                                    </p:animEffect>
                                  </p:childTnLst>
                                </p:cTn>
                              </p:par>
                            </p:childTnLst>
                          </p:cTn>
                        </p:par>
                        <p:par>
                          <p:cTn id="57" fill="hold">
                            <p:stCondLst>
                              <p:cond delay="500"/>
                            </p:stCondLst>
                            <p:childTnLst>
                              <p:par>
                                <p:cTn id="58" presetID="18" presetClass="entr" presetSubtype="12" fill="hold" grpId="0" nodeType="after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strips(downLeft)">
                                      <p:cBhvr>
                                        <p:cTn id="60" dur="500"/>
                                        <p:tgtEl>
                                          <p:spTgt spid="29"/>
                                        </p:tgtEl>
                                      </p:cBhvr>
                                    </p:animEffect>
                                  </p:childTnLst>
                                </p:cTn>
                              </p:par>
                            </p:childTnLst>
                          </p:cTn>
                        </p:par>
                        <p:par>
                          <p:cTn id="61" fill="hold">
                            <p:stCondLst>
                              <p:cond delay="1000"/>
                            </p:stCondLst>
                            <p:childTnLst>
                              <p:par>
                                <p:cTn id="62" presetID="20" presetClass="entr" presetSubtype="0" fill="hold" grpId="0" nodeType="after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wedge">
                                      <p:cBhvr>
                                        <p:cTn id="64"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a:t>
            </a: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65800" y="2544438"/>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1050929"/>
          </a:xfrm>
          <a:prstGeom prst="wedgeRectCallout">
            <a:avLst>
              <a:gd name="adj1" fmla="val -56207"/>
              <a:gd name="adj2" fmla="val 133777"/>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nSpc>
                <a:spcPct val="150000"/>
              </a:lnSpc>
            </a:pPr>
            <a:r>
              <a:rPr kumimoji="0" lang="zh-CN" altLang="en-US" sz="3600" b="1" dirty="0">
                <a:solidFill>
                  <a:prstClr val="white"/>
                </a:solidFill>
                <a:latin typeface="微软雅黑" panose="020B0503020204020204" pitchFamily="34" charset="-122"/>
                <a:ea typeface="微软雅黑" panose="020B0503020204020204" pitchFamily="34" charset="-122"/>
              </a:rPr>
              <a:t>三种基本状态的转换</a:t>
            </a:r>
          </a:p>
        </p:txBody>
      </p:sp>
      <p:pic>
        <p:nvPicPr>
          <p:cNvPr id="31" name="Picture 2" descr="04020201"/>
          <p:cNvPicPr>
            <a:picLocks noChangeAspect="1" noChangeArrowheads="1"/>
          </p:cNvPicPr>
          <p:nvPr/>
        </p:nvPicPr>
        <p:blipFill>
          <a:blip r:embed="rId2"/>
          <a:srcRect/>
          <a:stretch>
            <a:fillRect/>
          </a:stretch>
        </p:blipFill>
        <p:spPr bwMode="auto">
          <a:xfrm>
            <a:off x="467544" y="3705291"/>
            <a:ext cx="8213856" cy="2922368"/>
          </a:xfrm>
          <a:prstGeom prst="rect">
            <a:avLst/>
          </a:prstGeom>
          <a:noFill/>
          <a:ln w="9525">
            <a:noFill/>
            <a:miter lim="800000"/>
            <a:headEnd/>
            <a:tailEnd/>
          </a:ln>
        </p:spPr>
      </p:pic>
    </p:spTree>
    <p:extLst>
      <p:ext uri="{BB962C8B-B14F-4D97-AF65-F5344CB8AC3E}">
        <p14:creationId xmlns:p14="http://schemas.microsoft.com/office/powerpoint/2010/main" val="120752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进程状态的转换</a:t>
            </a: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75902" y="2545404"/>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5904656"/>
          </a:xfrm>
          <a:prstGeom prst="wedgeRectCallout">
            <a:avLst>
              <a:gd name="adj1" fmla="val -56609"/>
              <a:gd name="adj2" fmla="val -17235"/>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a:lnSpc>
                <a:spcPct val="150000"/>
              </a:lnSpc>
              <a:spcBef>
                <a:spcPct val="20000"/>
              </a:spcBef>
              <a:buFont typeface="Wingdings" pitchFamily="2" charset="2"/>
              <a:buChar char="l"/>
            </a:pPr>
            <a:r>
              <a:rPr kumimoji="0" lang="zh-CN" altLang="en-US" sz="2000" b="1" dirty="0">
                <a:solidFill>
                  <a:srgbClr val="FF0000"/>
                </a:solidFill>
                <a:latin typeface="微软雅黑" panose="020B0503020204020204" pitchFamily="34" charset="-122"/>
                <a:ea typeface="微软雅黑" panose="020B0503020204020204" pitchFamily="34" charset="-122"/>
              </a:rPr>
              <a:t>运行态变为就绪态</a:t>
            </a:r>
            <a:endParaRPr kumimoji="0" lang="en-US" altLang="zh-CN" sz="2000" b="1" dirty="0">
              <a:solidFill>
                <a:srgbClr val="FF0000"/>
              </a:solidFill>
              <a:latin typeface="微软雅黑" panose="020B0503020204020204" pitchFamily="34" charset="-122"/>
              <a:ea typeface="微软雅黑" panose="020B0503020204020204" pitchFamily="34" charset="-122"/>
            </a:endParaRPr>
          </a:p>
          <a:p>
            <a:pPr marL="742950" lvl="1" indent="-285750" algn="l">
              <a:lnSpc>
                <a:spcPct val="150000"/>
              </a:lnSpc>
              <a:spcBef>
                <a:spcPct val="20000"/>
              </a:spcBef>
              <a:buFont typeface="Wingdings" pitchFamily="2" charset="2"/>
              <a:buChar char="l"/>
            </a:pPr>
            <a:r>
              <a:rPr kumimoji="0" lang="zh-CN" altLang="en-US" sz="2000" b="1" dirty="0">
                <a:solidFill>
                  <a:schemeClr val="tx1"/>
                </a:solidFill>
                <a:latin typeface="微软雅黑" panose="020B0503020204020204" pitchFamily="34" charset="-122"/>
                <a:ea typeface="微软雅黑" panose="020B0503020204020204" pitchFamily="34" charset="-122"/>
              </a:rPr>
              <a:t> 强制终止某进程的运行（系统原因）</a:t>
            </a:r>
          </a:p>
          <a:p>
            <a:pPr marL="342900" lvl="0" indent="-342900" algn="l">
              <a:lnSpc>
                <a:spcPct val="150000"/>
              </a:lnSpc>
              <a:spcBef>
                <a:spcPct val="20000"/>
              </a:spcBef>
              <a:buFont typeface="Wingdings" pitchFamily="2" charset="2"/>
              <a:buChar char="l"/>
            </a:pPr>
            <a:r>
              <a:rPr kumimoji="0" lang="zh-CN" altLang="en-US" sz="2000" b="1" dirty="0">
                <a:solidFill>
                  <a:srgbClr val="FF0000"/>
                </a:solidFill>
                <a:latin typeface="微软雅黑" panose="020B0503020204020204" pitchFamily="34" charset="-122"/>
                <a:ea typeface="微软雅黑" panose="020B0503020204020204" pitchFamily="34" charset="-122"/>
              </a:rPr>
              <a:t>运行态变为阻塞态</a:t>
            </a:r>
          </a:p>
          <a:p>
            <a:pPr marL="742950" lvl="1" indent="-285750" algn="l">
              <a:lnSpc>
                <a:spcPct val="150000"/>
              </a:lnSpc>
              <a:spcBef>
                <a:spcPct val="20000"/>
              </a:spcBef>
              <a:buFont typeface="Wingdings" pitchFamily="2" charset="2"/>
              <a:buChar char="l"/>
            </a:pPr>
            <a:r>
              <a:rPr kumimoji="0" lang="zh-CN" altLang="en-US" sz="2000" b="1" dirty="0">
                <a:solidFill>
                  <a:schemeClr val="tx1"/>
                </a:solidFill>
                <a:latin typeface="微软雅黑" panose="020B0503020204020204" pitchFamily="34" charset="-122"/>
                <a:ea typeface="微软雅黑" panose="020B0503020204020204" pitchFamily="34" charset="-122"/>
              </a:rPr>
              <a:t> 运行进程等待外部事件发生（自身原因）</a:t>
            </a:r>
          </a:p>
          <a:p>
            <a:pPr marL="342900" lvl="0" indent="-342900" algn="l">
              <a:lnSpc>
                <a:spcPct val="150000"/>
              </a:lnSpc>
              <a:spcBef>
                <a:spcPct val="20000"/>
              </a:spcBef>
              <a:buFont typeface="Wingdings" pitchFamily="2" charset="2"/>
              <a:buChar char="l"/>
            </a:pPr>
            <a:r>
              <a:rPr kumimoji="0" lang="zh-CN" altLang="en-US" sz="2000" b="1" dirty="0">
                <a:solidFill>
                  <a:srgbClr val="FF0000"/>
                </a:solidFill>
                <a:latin typeface="微软雅黑" panose="020B0503020204020204" pitchFamily="34" charset="-122"/>
                <a:ea typeface="微软雅黑" panose="020B0503020204020204" pitchFamily="34" charset="-122"/>
              </a:rPr>
              <a:t>阻塞态变为就绪态</a:t>
            </a:r>
          </a:p>
          <a:p>
            <a:pPr marL="742950" lvl="1" indent="-285750" algn="l">
              <a:lnSpc>
                <a:spcPct val="150000"/>
              </a:lnSpc>
              <a:spcBef>
                <a:spcPct val="20000"/>
              </a:spcBef>
              <a:buFont typeface="Wingdings" pitchFamily="2" charset="2"/>
              <a:buChar char="l"/>
            </a:pPr>
            <a:r>
              <a:rPr kumimoji="0" lang="zh-CN" altLang="en-US" sz="2000" b="1" dirty="0">
                <a:solidFill>
                  <a:schemeClr val="tx1"/>
                </a:solidFill>
                <a:latin typeface="微软雅黑" panose="020B0503020204020204" pitchFamily="34" charset="-122"/>
                <a:ea typeface="微软雅黑" panose="020B0503020204020204" pitchFamily="34" charset="-122"/>
              </a:rPr>
              <a:t> 外部事件已经发生，可准备运行</a:t>
            </a:r>
          </a:p>
          <a:p>
            <a:pPr marL="342900" lvl="0" indent="-342900" algn="l">
              <a:lnSpc>
                <a:spcPct val="150000"/>
              </a:lnSpc>
              <a:spcBef>
                <a:spcPct val="20000"/>
              </a:spcBef>
              <a:buFont typeface="Wingdings" pitchFamily="2" charset="2"/>
              <a:buChar char="l"/>
            </a:pPr>
            <a:r>
              <a:rPr kumimoji="0" lang="zh-CN" altLang="en-US" sz="2000" b="1" dirty="0">
                <a:solidFill>
                  <a:srgbClr val="FF0000"/>
                </a:solidFill>
                <a:latin typeface="微软雅黑" panose="020B0503020204020204" pitchFamily="34" charset="-122"/>
                <a:ea typeface="微软雅黑" panose="020B0503020204020204" pitchFamily="34" charset="-122"/>
              </a:rPr>
              <a:t>就绪态变为运行态</a:t>
            </a:r>
          </a:p>
          <a:p>
            <a:pPr marL="742950" lvl="1" indent="-285750" algn="l">
              <a:lnSpc>
                <a:spcPct val="150000"/>
              </a:lnSpc>
              <a:spcBef>
                <a:spcPct val="20000"/>
              </a:spcBef>
              <a:buFont typeface="Wingdings" pitchFamily="2" charset="2"/>
              <a:buChar char="l"/>
            </a:pPr>
            <a:r>
              <a:rPr kumimoji="0" lang="zh-CN" altLang="en-US" sz="2000" b="1" dirty="0">
                <a:solidFill>
                  <a:schemeClr val="tx1"/>
                </a:solidFill>
                <a:latin typeface="微软雅黑" panose="020B0503020204020204" pitchFamily="34" charset="-122"/>
                <a:ea typeface="微软雅黑" panose="020B0503020204020204" pitchFamily="34" charset="-122"/>
              </a:rPr>
              <a:t> 停止其他进程运行后，运行该进程占用</a:t>
            </a:r>
            <a:r>
              <a:rPr kumimoji="0" lang="en-US" altLang="zh-CN" sz="2000" b="1" dirty="0">
                <a:solidFill>
                  <a:schemeClr val="tx1"/>
                </a:solidFill>
                <a:latin typeface="微软雅黑" panose="020B0503020204020204" pitchFamily="34" charset="-122"/>
                <a:ea typeface="微软雅黑" panose="020B0503020204020204" pitchFamily="34" charset="-122"/>
              </a:rPr>
              <a:t>CPU</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37" y="3789040"/>
            <a:ext cx="3247628" cy="2581275"/>
          </a:xfrm>
          <a:prstGeom prst="rect">
            <a:avLst/>
          </a:prstGeom>
        </p:spPr>
      </p:pic>
    </p:spTree>
    <p:extLst>
      <p:ext uri="{BB962C8B-B14F-4D97-AF65-F5344CB8AC3E}">
        <p14:creationId xmlns:p14="http://schemas.microsoft.com/office/powerpoint/2010/main" val="741821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随堂讨论</a:t>
            </a:r>
          </a:p>
        </p:txBody>
      </p:sp>
      <p:sp>
        <p:nvSpPr>
          <p:cNvPr id="16" name="Rectangle 5"/>
          <p:cNvSpPr txBox="1">
            <a:spLocks noChangeArrowheads="1"/>
          </p:cNvSpPr>
          <p:nvPr/>
        </p:nvSpPr>
        <p:spPr>
          <a:xfrm>
            <a:off x="1993325" y="1217334"/>
            <a:ext cx="5184576" cy="1213594"/>
          </a:xfrm>
          <a:prstGeom prst="rect">
            <a:avLst/>
          </a:prstGeom>
          <a:noFill/>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marR="0" lvl="0" indent="0" algn="l" defTabSz="914400" rtl="0" eaLnBrk="1" fontAlgn="auto" latinLnBrk="0" hangingPunct="1">
              <a:lnSpc>
                <a:spcPct val="100000"/>
              </a:lnSpc>
              <a:spcBef>
                <a:spcPts val="400"/>
              </a:spcBef>
              <a:spcAft>
                <a:spcPts val="0"/>
              </a:spcAft>
              <a:buClr>
                <a:srgbClr val="2DA2BF"/>
              </a:buClr>
              <a:buSzPct val="68000"/>
              <a:buNone/>
              <a:tabLst/>
              <a:defRPr/>
            </a:pPr>
            <a:r>
              <a:rPr kumimoji="0" lang="zh-CN" altLang="en-US" sz="2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请在并发运行示意图中标识</a:t>
            </a:r>
            <a:endParaRPr kumimoji="0" lang="en-US" altLang="zh-CN" sz="2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109728" marR="0" lvl="0" indent="0" algn="l" defTabSz="914400" rtl="0" eaLnBrk="1" fontAlgn="auto" latinLnBrk="0" hangingPunct="1">
              <a:lnSpc>
                <a:spcPct val="100000"/>
              </a:lnSpc>
              <a:spcBef>
                <a:spcPts val="400"/>
              </a:spcBef>
              <a:spcAft>
                <a:spcPts val="0"/>
              </a:spcAft>
              <a:buClr>
                <a:srgbClr val="2DA2BF"/>
              </a:buClr>
              <a:buSzPct val="68000"/>
              <a:buNone/>
              <a:tabLst/>
              <a:defRPr/>
            </a:pPr>
            <a:r>
              <a:rPr kumimoji="0" lang="zh-CN" altLang="en-US" sz="2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程序</a:t>
            </a:r>
            <a:r>
              <a:rPr kumimoji="0" lang="en-US" altLang="zh-CN" sz="2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a:t>
            </a:r>
            <a:r>
              <a:rPr kumimoji="0" lang="zh-CN" altLang="en-US" sz="2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t>
            </a:r>
            <a:r>
              <a:rPr kumimoji="0" lang="en-US" altLang="zh-CN" sz="2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B</a:t>
            </a:r>
            <a:r>
              <a:rPr kumimoji="0" lang="zh-CN" altLang="en-US" sz="2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的状态</a:t>
            </a:r>
            <a:endPar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pic>
        <p:nvPicPr>
          <p:cNvPr id="17" name="Picture 4" descr="并发工作的效率提升"/>
          <p:cNvPicPr>
            <a:picLocks noChangeAspect="1" noChangeArrowheads="1"/>
          </p:cNvPicPr>
          <p:nvPr/>
        </p:nvPicPr>
        <p:blipFill>
          <a:blip r:embed="rId2" cstate="print"/>
          <a:srcRect t="58101"/>
          <a:stretch>
            <a:fillRect/>
          </a:stretch>
        </p:blipFill>
        <p:spPr bwMode="auto">
          <a:xfrm>
            <a:off x="517161" y="2910343"/>
            <a:ext cx="8136904" cy="2078435"/>
          </a:xfrm>
          <a:prstGeom prst="rect">
            <a:avLst/>
          </a:prstGeom>
          <a:noFill/>
          <a:ln w="9525">
            <a:noFill/>
            <a:miter lim="800000"/>
            <a:headEnd/>
            <a:tailEnd/>
          </a:ln>
        </p:spPr>
      </p:pic>
      <p:pic>
        <p:nvPicPr>
          <p:cNvPr id="2" name="图片 1"/>
          <p:cNvPicPr>
            <a:picLocks noChangeAspect="1"/>
          </p:cNvPicPr>
          <p:nvPr/>
        </p:nvPicPr>
        <p:blipFill>
          <a:blip r:embed="rId3">
            <a:extLst>
              <a:ext uri="{BEBA8EAE-BF5A-486C-A8C5-ECC9F3942E4B}">
                <a14:imgProps xmlns:a14="http://schemas.microsoft.com/office/drawing/2010/main">
                  <a14:imgLayer r:embed="rId4">
                    <a14:imgEffect>
                      <a14:backgroundRemoval t="2750" b="97750" l="9167" r="55167">
                        <a14:foregroundMark x1="20833" y1="70750" x2="22333" y2="79000"/>
                      </a14:backgroundRemoval>
                    </a14:imgEffect>
                  </a14:imgLayer>
                </a14:imgProps>
              </a:ext>
            </a:extLst>
          </a:blip>
          <a:stretch>
            <a:fillRect/>
          </a:stretch>
        </p:blipFill>
        <p:spPr>
          <a:xfrm>
            <a:off x="-26604" y="1088405"/>
            <a:ext cx="3240819" cy="1668677"/>
          </a:xfrm>
          <a:prstGeom prst="rect">
            <a:avLst/>
          </a:prstGeom>
        </p:spPr>
      </p:pic>
    </p:spTree>
    <p:extLst>
      <p:ext uri="{BB962C8B-B14F-4D97-AF65-F5344CB8AC3E}">
        <p14:creationId xmlns:p14="http://schemas.microsoft.com/office/powerpoint/2010/main" val="1793467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65658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随堂讨论</a:t>
            </a:r>
          </a:p>
        </p:txBody>
      </p:sp>
      <p:sp>
        <p:nvSpPr>
          <p:cNvPr id="5" name="Rectangle 5"/>
          <p:cNvSpPr>
            <a:spLocks noChangeArrowheads="1"/>
          </p:cNvSpPr>
          <p:nvPr/>
        </p:nvSpPr>
        <p:spPr bwMode="auto">
          <a:xfrm>
            <a:off x="827584" y="2420888"/>
            <a:ext cx="7848872" cy="1872208"/>
          </a:xfrm>
          <a:prstGeom prst="rect">
            <a:avLst/>
          </a:prstGeom>
          <a:noFill/>
          <a:ln w="9525">
            <a:noFill/>
            <a:miter lim="800000"/>
            <a:headEnd/>
            <a:tailEnd/>
          </a:ln>
        </p:spPr>
        <p:txBody>
          <a:bodyPr/>
          <a:lstStyle/>
          <a:p>
            <a:pPr marL="514350" indent="-514350" algn="l">
              <a:spcBef>
                <a:spcPct val="20000"/>
              </a:spcBef>
              <a:buFont typeface="+mj-lt"/>
              <a:buAutoNum type="arabicPeriod"/>
            </a:pPr>
            <a:r>
              <a:rPr kumimoji="0" lang="zh-CN" altLang="en-US" sz="2800" b="1" dirty="0">
                <a:solidFill>
                  <a:schemeClr val="tx1"/>
                </a:solidFill>
                <a:latin typeface="微软雅黑" panose="020B0503020204020204" pitchFamily="34" charset="-122"/>
                <a:ea typeface="微软雅黑" panose="020B0503020204020204" pitchFamily="34" charset="-122"/>
              </a:rPr>
              <a:t>问题</a:t>
            </a:r>
            <a:r>
              <a:rPr kumimoji="0" lang="en-US" altLang="zh-CN" sz="2800" b="1" dirty="0">
                <a:solidFill>
                  <a:schemeClr val="tx1"/>
                </a:solidFill>
                <a:latin typeface="微软雅黑" panose="020B0503020204020204" pitchFamily="34" charset="-122"/>
                <a:ea typeface="微软雅黑" panose="020B0503020204020204" pitchFamily="34" charset="-122"/>
              </a:rPr>
              <a:t>1</a:t>
            </a:r>
            <a:r>
              <a:rPr kumimoji="0" lang="zh-CN" altLang="en-US" sz="2800" b="1" dirty="0">
                <a:solidFill>
                  <a:schemeClr val="tx1"/>
                </a:solidFill>
                <a:latin typeface="微软雅黑" panose="020B0503020204020204" pitchFamily="34" charset="-122"/>
                <a:ea typeface="微软雅黑" panose="020B0503020204020204" pitchFamily="34" charset="-122"/>
              </a:rPr>
              <a:t>：为什么不能从阻塞态变为运行态呢？</a:t>
            </a:r>
          </a:p>
          <a:p>
            <a:pPr marL="971550" lvl="1" indent="-514350" algn="l">
              <a:spcBef>
                <a:spcPct val="20000"/>
              </a:spcBef>
              <a:buFont typeface="+mj-lt"/>
              <a:buAutoNum type="arabicPeriod"/>
            </a:pPr>
            <a:endParaRPr kumimoji="0" lang="zh-CN" altLang="en-US" sz="2800" b="1" dirty="0">
              <a:solidFill>
                <a:schemeClr val="tx1"/>
              </a:solidFill>
              <a:latin typeface="微软雅黑" panose="020B0503020204020204" pitchFamily="34" charset="-122"/>
              <a:ea typeface="微软雅黑" panose="020B0503020204020204" pitchFamily="34" charset="-122"/>
            </a:endParaRPr>
          </a:p>
          <a:p>
            <a:pPr marL="514350" indent="-514350" algn="l">
              <a:spcBef>
                <a:spcPct val="20000"/>
              </a:spcBef>
              <a:buFont typeface="+mj-lt"/>
              <a:buAutoNum type="arabicPeriod"/>
            </a:pPr>
            <a:r>
              <a:rPr kumimoji="0" lang="zh-CN" altLang="en-US" sz="2800" b="1" dirty="0">
                <a:solidFill>
                  <a:schemeClr val="tx1"/>
                </a:solidFill>
                <a:latin typeface="微软雅黑" panose="020B0503020204020204" pitchFamily="34" charset="-122"/>
                <a:ea typeface="微软雅黑" panose="020B0503020204020204" pitchFamily="34" charset="-122"/>
              </a:rPr>
              <a:t>问题</a:t>
            </a:r>
            <a:r>
              <a:rPr kumimoji="0" lang="en-US" altLang="zh-CN" sz="2800" b="1" dirty="0">
                <a:solidFill>
                  <a:schemeClr val="tx1"/>
                </a:solidFill>
                <a:latin typeface="微软雅黑" panose="020B0503020204020204" pitchFamily="34" charset="-122"/>
                <a:ea typeface="微软雅黑" panose="020B0503020204020204" pitchFamily="34" charset="-122"/>
              </a:rPr>
              <a:t>2</a:t>
            </a:r>
            <a:r>
              <a:rPr kumimoji="0" lang="zh-CN" altLang="en-US" sz="2800" b="1" dirty="0">
                <a:solidFill>
                  <a:schemeClr val="tx1"/>
                </a:solidFill>
                <a:latin typeface="微软雅黑" panose="020B0503020204020204" pitchFamily="34" charset="-122"/>
                <a:ea typeface="微软雅黑" panose="020B0503020204020204" pitchFamily="34" charset="-122"/>
              </a:rPr>
              <a:t>：为什么不能从就绪态变为阻塞态呢？</a:t>
            </a:r>
          </a:p>
        </p:txBody>
      </p:sp>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ackgroundRemoval t="2750" b="97750" l="9167" r="55167">
                        <a14:foregroundMark x1="20833" y1="70750" x2="22333" y2="79000"/>
                      </a14:backgroundRemoval>
                    </a14:imgEffect>
                  </a14:imgLayer>
                </a14:imgProps>
              </a:ext>
            </a:extLst>
          </a:blip>
          <a:stretch>
            <a:fillRect/>
          </a:stretch>
        </p:blipFill>
        <p:spPr>
          <a:xfrm>
            <a:off x="569289" y="836712"/>
            <a:ext cx="3240819" cy="1668677"/>
          </a:xfrm>
          <a:prstGeom prst="rect">
            <a:avLst/>
          </a:prstGeom>
        </p:spPr>
      </p:pic>
    </p:spTree>
    <p:extLst>
      <p:ext uri="{BB962C8B-B14F-4D97-AF65-F5344CB8AC3E}">
        <p14:creationId xmlns:p14="http://schemas.microsoft.com/office/powerpoint/2010/main" val="101940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 calcmode="lin" valueType="num">
                                      <p:cBhvr additive="base">
                                        <p:cTn id="12"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a:t>
            </a: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74511" y="2528713"/>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5904656"/>
          </a:xfrm>
          <a:prstGeom prst="wedgeRectCallout">
            <a:avLst>
              <a:gd name="adj1" fmla="val -56609"/>
              <a:gd name="adj2" fmla="val -17235"/>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09600" lvl="0" indent="-609600" algn="l" fontAlgn="auto">
              <a:lnSpc>
                <a:spcPct val="150000"/>
              </a:lnSpc>
              <a:spcBef>
                <a:spcPts val="400"/>
              </a:spcBef>
              <a:spcAft>
                <a:spcPts val="0"/>
              </a:spcAft>
              <a:buClr>
                <a:srgbClr val="2DA2BF"/>
              </a:buClr>
              <a:buSzPct val="68000"/>
              <a:buFont typeface="Wingdings 3"/>
              <a:buChar char=""/>
            </a:pPr>
            <a:r>
              <a:rPr lang="zh-CN" altLang="en-US" b="1" dirty="0">
                <a:solidFill>
                  <a:srgbClr val="FF0000"/>
                </a:solidFill>
                <a:latin typeface="微软雅黑" panose="020B0503020204020204" pitchFamily="34" charset="-122"/>
                <a:ea typeface="微软雅黑" panose="020B0503020204020204" pitchFamily="34" charset="-122"/>
              </a:rPr>
              <a:t>创建（</a:t>
            </a:r>
            <a:r>
              <a:rPr lang="en-US" altLang="zh-CN" b="1" dirty="0">
                <a:solidFill>
                  <a:srgbClr val="FF0000"/>
                </a:solidFill>
                <a:latin typeface="微软雅黑" panose="020B0503020204020204" pitchFamily="34" charset="-122"/>
                <a:ea typeface="微软雅黑" panose="020B0503020204020204" pitchFamily="34" charset="-122"/>
              </a:rPr>
              <a:t>New</a:t>
            </a:r>
            <a:r>
              <a:rPr lang="zh-CN" altLang="en-US" b="1" dirty="0">
                <a:solidFill>
                  <a:srgbClr val="FF0000"/>
                </a:solidFill>
                <a:latin typeface="微软雅黑" panose="020B0503020204020204" pitchFamily="34" charset="-122"/>
                <a:ea typeface="微软雅黑" panose="020B0503020204020204" pitchFamily="34" charset="-122"/>
              </a:rPr>
              <a:t>）状态</a:t>
            </a:r>
            <a:r>
              <a:rPr lang="zh-CN" altLang="en-US" b="1" dirty="0">
                <a:solidFill>
                  <a:schemeClr val="tx1"/>
                </a:solidFill>
                <a:latin typeface="微软雅黑" panose="020B0503020204020204" pitchFamily="34" charset="-122"/>
                <a:ea typeface="微软雅黑" panose="020B0503020204020204" pitchFamily="34" charset="-122"/>
              </a:rPr>
              <a:t>：是一个进程刚刚建立，但还未将它送入</a:t>
            </a:r>
            <a:r>
              <a:rPr lang="zh-CN" altLang="en-US" b="1" dirty="0">
                <a:solidFill>
                  <a:srgbClr val="FF0000"/>
                </a:solidFill>
                <a:latin typeface="微软雅黑" panose="020B0503020204020204" pitchFamily="34" charset="-122"/>
                <a:ea typeface="微软雅黑" panose="020B0503020204020204" pitchFamily="34" charset="-122"/>
              </a:rPr>
              <a:t>就绪队列</a:t>
            </a:r>
            <a:r>
              <a:rPr lang="zh-CN" altLang="en-US" b="1" dirty="0">
                <a:solidFill>
                  <a:schemeClr val="tx1"/>
                </a:solidFill>
                <a:latin typeface="微软雅黑" panose="020B0503020204020204" pitchFamily="34" charset="-122"/>
                <a:ea typeface="微软雅黑" panose="020B0503020204020204" pitchFamily="34" charset="-122"/>
              </a:rPr>
              <a:t>时的状态</a:t>
            </a:r>
          </a:p>
          <a:p>
            <a:pPr marL="609600" lvl="0" indent="-609600" algn="l" fontAlgn="auto">
              <a:lnSpc>
                <a:spcPct val="150000"/>
              </a:lnSpc>
              <a:spcBef>
                <a:spcPts val="400"/>
              </a:spcBef>
              <a:spcAft>
                <a:spcPts val="0"/>
              </a:spcAft>
              <a:buClr>
                <a:srgbClr val="2DA2BF"/>
              </a:buClr>
              <a:buSzPct val="68000"/>
              <a:buFont typeface="Wingdings 3"/>
              <a:buChar char=""/>
            </a:pPr>
            <a:r>
              <a:rPr lang="zh-CN" altLang="en-US" b="1" dirty="0">
                <a:solidFill>
                  <a:srgbClr val="FF0000"/>
                </a:solidFill>
                <a:latin typeface="微软雅黑" panose="020B0503020204020204" pitchFamily="34" charset="-122"/>
                <a:ea typeface="微软雅黑" panose="020B0503020204020204" pitchFamily="34" charset="-122"/>
              </a:rPr>
              <a:t>终止（</a:t>
            </a:r>
            <a:r>
              <a:rPr lang="en-US" altLang="zh-CN" b="1" dirty="0">
                <a:solidFill>
                  <a:srgbClr val="FF0000"/>
                </a:solidFill>
                <a:latin typeface="微软雅黑" panose="020B0503020204020204" pitchFamily="34" charset="-122"/>
                <a:ea typeface="微软雅黑" panose="020B0503020204020204" pitchFamily="34" charset="-122"/>
              </a:rPr>
              <a:t>Terminated</a:t>
            </a:r>
            <a:r>
              <a:rPr lang="zh-CN" altLang="en-US" b="1" dirty="0">
                <a:solidFill>
                  <a:srgbClr val="FF0000"/>
                </a:solidFill>
                <a:latin typeface="微软雅黑" panose="020B0503020204020204" pitchFamily="34" charset="-122"/>
                <a:ea typeface="微软雅黑" panose="020B0503020204020204" pitchFamily="34" charset="-122"/>
              </a:rPr>
              <a:t>）状态</a:t>
            </a:r>
            <a:r>
              <a:rPr lang="zh-CN" altLang="en-US" b="1" dirty="0">
                <a:solidFill>
                  <a:schemeClr val="tx1"/>
                </a:solidFill>
                <a:latin typeface="微软雅黑" panose="020B0503020204020204" pitchFamily="34" charset="-122"/>
                <a:ea typeface="微软雅黑" panose="020B0503020204020204" pitchFamily="34" charset="-122"/>
              </a:rPr>
              <a:t>：一个进程已经正常结束或异常结束，</a:t>
            </a:r>
            <a:r>
              <a:rPr lang="en-US" altLang="zh-CN" b="1" dirty="0">
                <a:solidFill>
                  <a:schemeClr val="tx1"/>
                </a:solidFill>
                <a:latin typeface="微软雅黑" panose="020B0503020204020204" pitchFamily="34" charset="-122"/>
                <a:ea typeface="微软雅黑" panose="020B0503020204020204" pitchFamily="34" charset="-122"/>
              </a:rPr>
              <a:t>OS</a:t>
            </a:r>
            <a:r>
              <a:rPr lang="zh-CN" altLang="en-US" b="1" dirty="0">
                <a:solidFill>
                  <a:schemeClr val="tx1"/>
                </a:solidFill>
                <a:latin typeface="微软雅黑" panose="020B0503020204020204" pitchFamily="34" charset="-122"/>
                <a:ea typeface="微软雅黑" panose="020B0503020204020204" pitchFamily="34" charset="-122"/>
              </a:rPr>
              <a:t>已将它从就绪队列中移出，但尚未将它</a:t>
            </a:r>
            <a:r>
              <a:rPr lang="zh-CN" altLang="en-US" b="1" dirty="0">
                <a:solidFill>
                  <a:srgbClr val="FF0000"/>
                </a:solidFill>
                <a:latin typeface="微软雅黑" panose="020B0503020204020204" pitchFamily="34" charset="-122"/>
                <a:ea typeface="微软雅黑" panose="020B0503020204020204" pitchFamily="34" charset="-122"/>
              </a:rPr>
              <a:t>撤消</a:t>
            </a:r>
            <a:r>
              <a:rPr lang="zh-CN" altLang="en-US" b="1" dirty="0">
                <a:solidFill>
                  <a:schemeClr val="tx1"/>
                </a:solidFill>
                <a:latin typeface="微软雅黑" panose="020B0503020204020204" pitchFamily="34" charset="-122"/>
                <a:ea typeface="微软雅黑" panose="020B0503020204020204" pitchFamily="34" charset="-122"/>
              </a:rPr>
              <a:t>时的状态</a:t>
            </a:r>
          </a:p>
        </p:txBody>
      </p:sp>
    </p:spTree>
    <p:extLst>
      <p:ext uri="{BB962C8B-B14F-4D97-AF65-F5344CB8AC3E}">
        <p14:creationId xmlns:p14="http://schemas.microsoft.com/office/powerpoint/2010/main" val="599276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进程状态的转换</a:t>
            </a: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74511" y="2528713"/>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4" descr="process_states_trsnsmit"/>
          <p:cNvPicPr>
            <a:picLocks noChangeAspect="1" noChangeArrowheads="1"/>
          </p:cNvPicPr>
          <p:nvPr/>
        </p:nvPicPr>
        <p:blipFill>
          <a:blip r:embed="rId2" cstate="print"/>
          <a:srcRect l="8290" t="9944" b="35536"/>
          <a:stretch>
            <a:fillRect/>
          </a:stretch>
        </p:blipFill>
        <p:spPr bwMode="auto">
          <a:xfrm>
            <a:off x="52523" y="763712"/>
            <a:ext cx="9132241" cy="4171057"/>
          </a:xfrm>
          <a:prstGeom prst="rect">
            <a:avLst/>
          </a:prstGeom>
          <a:noFill/>
          <a:ln w="9525">
            <a:noFill/>
            <a:miter lim="800000"/>
            <a:headEnd/>
            <a:tailEnd/>
          </a:ln>
        </p:spPr>
      </p:pic>
      <p:sp>
        <p:nvSpPr>
          <p:cNvPr id="17" name="AutoShape 5"/>
          <p:cNvSpPr>
            <a:spLocks noChangeArrowheads="1"/>
          </p:cNvSpPr>
          <p:nvPr/>
        </p:nvSpPr>
        <p:spPr bwMode="auto">
          <a:xfrm>
            <a:off x="11313" y="4264515"/>
            <a:ext cx="2529604" cy="1943695"/>
          </a:xfrm>
          <a:prstGeom prst="cloudCallout">
            <a:avLst>
              <a:gd name="adj1" fmla="val -13502"/>
              <a:gd name="adj2" fmla="val -155725"/>
            </a:avLst>
          </a:prstGeom>
          <a:solidFill>
            <a:srgbClr val="FFFFCC"/>
          </a:solidFill>
          <a:ln w="9525">
            <a:solidFill>
              <a:sysClr val="windowText" lastClr="000000"/>
            </a:solidFill>
            <a:round/>
            <a:headEnd/>
            <a:tailEnd/>
          </a:ln>
        </p:spPr>
        <p:txBody>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0000CC"/>
                </a:solidFill>
                <a:effectLst/>
                <a:uLnTx/>
                <a:uFillTx/>
                <a:latin typeface="黑体" panose="02010609060101010101" pitchFamily="49" charset="-122"/>
                <a:ea typeface="黑体" panose="02010609060101010101" pitchFamily="49" charset="-122"/>
              </a:rPr>
              <a:t>是一个进程刚刚建立，但还未将它送入就绪队列时的状态</a:t>
            </a:r>
          </a:p>
        </p:txBody>
      </p:sp>
      <p:sp>
        <p:nvSpPr>
          <p:cNvPr id="18" name="AutoShape 7"/>
          <p:cNvSpPr>
            <a:spLocks noChangeArrowheads="1"/>
          </p:cNvSpPr>
          <p:nvPr/>
        </p:nvSpPr>
        <p:spPr bwMode="auto">
          <a:xfrm>
            <a:off x="5556377" y="4480415"/>
            <a:ext cx="3723498" cy="2016125"/>
          </a:xfrm>
          <a:prstGeom prst="cloudCallout">
            <a:avLst>
              <a:gd name="adj1" fmla="val 19113"/>
              <a:gd name="adj2" fmla="val -165725"/>
            </a:avLst>
          </a:prstGeom>
          <a:solidFill>
            <a:srgbClr val="FFFFCC"/>
          </a:solidFill>
          <a:ln w="9525">
            <a:solidFill>
              <a:sysClr val="windowText" lastClr="000000"/>
            </a:solidFill>
            <a:round/>
            <a:headEnd/>
            <a:tailEnd/>
          </a:ln>
        </p:spPr>
        <p:txBody>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0000CC"/>
                </a:solidFill>
                <a:effectLst/>
                <a:uLnTx/>
                <a:uFillTx/>
                <a:latin typeface="黑体" panose="02010609060101010101" pitchFamily="49" charset="-122"/>
                <a:ea typeface="黑体" panose="02010609060101010101" pitchFamily="49" charset="-122"/>
              </a:rPr>
              <a:t>一个进程已经正常结束或异常结束，</a:t>
            </a:r>
            <a:r>
              <a:rPr kumimoji="0" lang="en-US" altLang="zh-CN" sz="1800" b="1" i="0" u="none" strike="noStrike" kern="0" cap="none" spc="0" normalizeH="0" baseline="0" noProof="0" dirty="0">
                <a:ln>
                  <a:noFill/>
                </a:ln>
                <a:solidFill>
                  <a:srgbClr val="0000CC"/>
                </a:solidFill>
                <a:effectLst/>
                <a:uLnTx/>
                <a:uFillTx/>
                <a:latin typeface="黑体" panose="02010609060101010101" pitchFamily="49" charset="-122"/>
                <a:ea typeface="黑体" panose="02010609060101010101" pitchFamily="49" charset="-122"/>
              </a:rPr>
              <a:t>OS</a:t>
            </a:r>
            <a:r>
              <a:rPr kumimoji="0" lang="zh-CN" altLang="en-US" sz="1800" b="1" i="0" u="none" strike="noStrike" kern="0" cap="none" spc="0" normalizeH="0" baseline="0" noProof="0" dirty="0">
                <a:ln>
                  <a:noFill/>
                </a:ln>
                <a:solidFill>
                  <a:srgbClr val="0000CC"/>
                </a:solidFill>
                <a:effectLst/>
                <a:uLnTx/>
                <a:uFillTx/>
                <a:latin typeface="黑体" panose="02010609060101010101" pitchFamily="49" charset="-122"/>
                <a:ea typeface="黑体" panose="02010609060101010101" pitchFamily="49" charset="-122"/>
              </a:rPr>
              <a:t>已将它从就绪队列中移出，但尚未将它撤消</a:t>
            </a:r>
          </a:p>
        </p:txBody>
      </p:sp>
    </p:spTree>
    <p:extLst>
      <p:ext uri="{BB962C8B-B14F-4D97-AF65-F5344CB8AC3E}">
        <p14:creationId xmlns:p14="http://schemas.microsoft.com/office/powerpoint/2010/main" val="428598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a:t>
            </a: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74511" y="2528713"/>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5904656"/>
          </a:xfrm>
          <a:prstGeom prst="wedgeRectCallout">
            <a:avLst>
              <a:gd name="adj1" fmla="val -56609"/>
              <a:gd name="adj2" fmla="val -17235"/>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fontAlgn="auto">
              <a:lnSpc>
                <a:spcPct val="150000"/>
              </a:lnSpc>
              <a:spcBef>
                <a:spcPts val="400"/>
              </a:spcBef>
              <a:spcAft>
                <a:spcPts val="0"/>
              </a:spcAft>
              <a:buClr>
                <a:srgbClr val="2DA2BF"/>
              </a:buClr>
              <a:buSzPct val="68000"/>
            </a:pPr>
            <a:r>
              <a:rPr kumimoji="0" lang="zh-CN" altLang="en-US" sz="2800"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挂起操作及进程状态的转换</a:t>
            </a:r>
            <a:endParaRPr kumimoji="0" lang="en-US" altLang="zh-CN" sz="2800"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lvl="0" algn="l" fontAlgn="auto">
              <a:lnSpc>
                <a:spcPct val="150000"/>
              </a:lnSpc>
              <a:spcBef>
                <a:spcPts val="400"/>
              </a:spcBef>
              <a:spcAft>
                <a:spcPts val="0"/>
              </a:spcAft>
              <a:buClr>
                <a:srgbClr val="2DA2BF"/>
              </a:buClr>
              <a:buSzPct val="68000"/>
            </a:pPr>
            <a:endParaRPr kumimoji="0" lang="en-US" altLang="zh-CN" sz="2800"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lvl="0" algn="l" fontAlgn="auto">
              <a:lnSpc>
                <a:spcPct val="150000"/>
              </a:lnSpc>
              <a:spcBef>
                <a:spcPts val="400"/>
              </a:spcBef>
              <a:spcAft>
                <a:spcPts val="0"/>
              </a:spcAft>
              <a:buClr>
                <a:srgbClr val="2DA2BF"/>
              </a:buClr>
              <a:buSzPct val="68000"/>
            </a:pPr>
            <a:r>
              <a:rPr kumimoji="0" lang="zh-CN" altLang="en-US"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为什么引入挂起操作？</a:t>
            </a:r>
            <a:endParaRPr kumimoji="0" lang="en-US" altLang="zh-CN"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marL="990600" lvl="1" indent="-533400" algn="l" fontAlgn="auto">
              <a:lnSpc>
                <a:spcPct val="150000"/>
              </a:lnSpc>
              <a:spcBef>
                <a:spcPts val="324"/>
              </a:spcBef>
              <a:spcAft>
                <a:spcPts val="0"/>
              </a:spcAft>
              <a:buClr>
                <a:srgbClr val="2DA2BF"/>
              </a:buClr>
              <a:buFont typeface="Wingdings" panose="05000000000000000000" pitchFamily="2" charset="2"/>
              <a:buChar char="p"/>
            </a:pPr>
            <a:r>
              <a:rPr lang="zh-CN" altLang="en-US" b="1" dirty="0">
                <a:solidFill>
                  <a:schemeClr val="tx1"/>
                </a:solidFill>
                <a:latin typeface="微软雅黑" panose="020B0503020204020204" pitchFamily="34" charset="-122"/>
                <a:ea typeface="微软雅黑" panose="020B0503020204020204" pitchFamily="34" charset="-122"/>
              </a:rPr>
              <a:t>终端用户的请求 </a:t>
            </a:r>
          </a:p>
          <a:p>
            <a:pPr marL="990600" lvl="1" indent="-533400" algn="l" fontAlgn="auto">
              <a:lnSpc>
                <a:spcPct val="150000"/>
              </a:lnSpc>
              <a:spcBef>
                <a:spcPts val="324"/>
              </a:spcBef>
              <a:spcAft>
                <a:spcPts val="0"/>
              </a:spcAft>
              <a:buClr>
                <a:srgbClr val="2DA2BF"/>
              </a:buClr>
              <a:buFont typeface="Wingdings" panose="05000000000000000000" pitchFamily="2" charset="2"/>
              <a:buChar char="p"/>
            </a:pPr>
            <a:r>
              <a:rPr lang="zh-CN" altLang="en-US" b="1" dirty="0">
                <a:solidFill>
                  <a:schemeClr val="tx1"/>
                </a:solidFill>
                <a:latin typeface="微软雅黑" panose="020B0503020204020204" pitchFamily="34" charset="-122"/>
                <a:ea typeface="微软雅黑" panose="020B0503020204020204" pitchFamily="34" charset="-122"/>
              </a:rPr>
              <a:t>父进程请求 </a:t>
            </a:r>
          </a:p>
          <a:p>
            <a:pPr marL="990600" lvl="1" indent="-533400" algn="l" fontAlgn="auto">
              <a:lnSpc>
                <a:spcPct val="150000"/>
              </a:lnSpc>
              <a:spcBef>
                <a:spcPts val="324"/>
              </a:spcBef>
              <a:spcAft>
                <a:spcPts val="0"/>
              </a:spcAft>
              <a:buClr>
                <a:srgbClr val="2DA2BF"/>
              </a:buClr>
              <a:buFont typeface="Wingdings" panose="05000000000000000000" pitchFamily="2" charset="2"/>
              <a:buChar char="p"/>
            </a:pPr>
            <a:r>
              <a:rPr lang="zh-CN" altLang="en-US" b="1" dirty="0">
                <a:solidFill>
                  <a:schemeClr val="tx1"/>
                </a:solidFill>
                <a:latin typeface="微软雅黑" panose="020B0503020204020204" pitchFamily="34" charset="-122"/>
                <a:ea typeface="微软雅黑" panose="020B0503020204020204" pitchFamily="34" charset="-122"/>
              </a:rPr>
              <a:t>负荷调节的需要 （实时系统）</a:t>
            </a:r>
          </a:p>
          <a:p>
            <a:pPr marL="990600" lvl="1" indent="-533400" algn="l" fontAlgn="auto">
              <a:lnSpc>
                <a:spcPct val="150000"/>
              </a:lnSpc>
              <a:spcBef>
                <a:spcPts val="324"/>
              </a:spcBef>
              <a:spcAft>
                <a:spcPts val="0"/>
              </a:spcAft>
              <a:buClr>
                <a:srgbClr val="2DA2BF"/>
              </a:buClr>
              <a:buFont typeface="Wingdings" panose="05000000000000000000" pitchFamily="2" charset="2"/>
              <a:buChar char="p"/>
            </a:pPr>
            <a:r>
              <a:rPr lang="zh-CN" altLang="en-US" b="1" dirty="0">
                <a:solidFill>
                  <a:schemeClr val="tx1"/>
                </a:solidFill>
                <a:latin typeface="微软雅黑" panose="020B0503020204020204" pitchFamily="34" charset="-122"/>
                <a:ea typeface="微软雅黑" panose="020B0503020204020204" pitchFamily="34" charset="-122"/>
              </a:rPr>
              <a:t>操作系统的需要</a:t>
            </a:r>
            <a:endParaRPr kumimoji="0" lang="en-US" altLang="zh-CN"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lvl="0" algn="l" fontAlgn="auto">
              <a:lnSpc>
                <a:spcPct val="150000"/>
              </a:lnSpc>
              <a:spcBef>
                <a:spcPts val="400"/>
              </a:spcBef>
              <a:spcAft>
                <a:spcPts val="0"/>
              </a:spcAft>
              <a:buClr>
                <a:srgbClr val="2DA2BF"/>
              </a:buClr>
              <a:buSzPct val="68000"/>
            </a:pPr>
            <a:endParaRPr lang="zh-CN" altLang="en-US" sz="2800"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4663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前驱图是什么</a:t>
            </a: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86004" y="785625"/>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5904656"/>
          </a:xfrm>
          <a:prstGeom prst="wedgeRectCallout">
            <a:avLst>
              <a:gd name="adj1" fmla="val -58540"/>
              <a:gd name="adj2" fmla="val -47244"/>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928" lvl="0" indent="-457200" algn="l" fontAlgn="auto">
              <a:lnSpc>
                <a:spcPct val="150000"/>
              </a:lnSpc>
              <a:spcBef>
                <a:spcPts val="400"/>
              </a:spcBef>
              <a:spcAft>
                <a:spcPts val="0"/>
              </a:spcAft>
              <a:buClr>
                <a:srgbClr val="2DA2BF"/>
              </a:buClr>
              <a:buSzPct val="68000"/>
              <a:buFont typeface="+mj-lt"/>
              <a:buAutoNum type="arabicPeriod"/>
            </a:pPr>
            <a:r>
              <a:rPr lang="zh-CN" altLang="en-US" b="1" dirty="0">
                <a:solidFill>
                  <a:srgbClr val="FF0000"/>
                </a:solidFill>
                <a:latin typeface="微软雅黑" panose="020B0503020204020204" pitchFamily="34" charset="-122"/>
                <a:ea typeface="微软雅黑" panose="020B0503020204020204" pitchFamily="34" charset="-122"/>
              </a:rPr>
              <a:t>前趋图</a:t>
            </a:r>
            <a:r>
              <a:rPr lang="en-US" altLang="zh-CN" b="1" dirty="0">
                <a:solidFill>
                  <a:schemeClr val="tx1"/>
                </a:solidFill>
                <a:latin typeface="微软雅黑" panose="020B0503020204020204" pitchFamily="34" charset="-122"/>
                <a:ea typeface="微软雅黑" panose="020B0503020204020204" pitchFamily="34" charset="-122"/>
              </a:rPr>
              <a:t>(Precedence Graph)</a:t>
            </a:r>
            <a:r>
              <a:rPr lang="zh-CN" altLang="en-US" b="1" dirty="0">
                <a:solidFill>
                  <a:schemeClr val="tx1"/>
                </a:solidFill>
                <a:latin typeface="微软雅黑" panose="020B0503020204020204" pitchFamily="34" charset="-122"/>
                <a:ea typeface="微软雅黑" panose="020B0503020204020204" pitchFamily="34" charset="-122"/>
              </a:rPr>
              <a:t>是一个</a:t>
            </a:r>
            <a:r>
              <a:rPr lang="zh-CN" altLang="en-US" b="1" dirty="0">
                <a:solidFill>
                  <a:srgbClr val="FF0000"/>
                </a:solidFill>
                <a:latin typeface="微软雅黑" panose="020B0503020204020204" pitchFamily="34" charset="-122"/>
                <a:ea typeface="微软雅黑" panose="020B0503020204020204" pitchFamily="34" charset="-122"/>
              </a:rPr>
              <a:t>有向</a:t>
            </a:r>
            <a:r>
              <a:rPr lang="zh-CN" altLang="en-US" b="1" dirty="0">
                <a:solidFill>
                  <a:schemeClr val="tx1"/>
                </a:solidFill>
                <a:latin typeface="微软雅黑" panose="020B0503020204020204" pitchFamily="34" charset="-122"/>
                <a:ea typeface="微软雅黑" panose="020B0503020204020204" pitchFamily="34" charset="-122"/>
              </a:rPr>
              <a:t>无循环图，记为</a:t>
            </a:r>
            <a:r>
              <a:rPr lang="en-US" altLang="zh-CN" b="1" dirty="0">
                <a:solidFill>
                  <a:schemeClr val="tx1"/>
                </a:solidFill>
                <a:latin typeface="微软雅黑" panose="020B0503020204020204" pitchFamily="34" charset="-122"/>
                <a:ea typeface="微软雅黑" panose="020B0503020204020204" pitchFamily="34" charset="-122"/>
              </a:rPr>
              <a:t>DAG(Directed Acyclic Graph)</a:t>
            </a:r>
            <a:r>
              <a:rPr lang="zh-CN" altLang="en-US" b="1" dirty="0">
                <a:solidFill>
                  <a:schemeClr val="tx1"/>
                </a:solidFill>
                <a:latin typeface="微软雅黑" panose="020B0503020204020204" pitchFamily="34" charset="-122"/>
                <a:ea typeface="微软雅黑" panose="020B0503020204020204" pitchFamily="34" charset="-122"/>
              </a:rPr>
              <a:t>，用于描述进程之间执行的</a:t>
            </a:r>
            <a:r>
              <a:rPr lang="zh-CN" altLang="en-US" b="1" dirty="0">
                <a:solidFill>
                  <a:srgbClr val="FF0000"/>
                </a:solidFill>
                <a:latin typeface="微软雅黑" panose="020B0503020204020204" pitchFamily="34" charset="-122"/>
                <a:ea typeface="微软雅黑" panose="020B0503020204020204" pitchFamily="34" charset="-122"/>
              </a:rPr>
              <a:t>前后关系</a:t>
            </a:r>
          </a:p>
          <a:p>
            <a:pPr marL="566928" lvl="0" indent="-457200" algn="l" fontAlgn="auto">
              <a:lnSpc>
                <a:spcPct val="150000"/>
              </a:lnSpc>
              <a:spcBef>
                <a:spcPts val="400"/>
              </a:spcBef>
              <a:spcAft>
                <a:spcPts val="0"/>
              </a:spcAft>
              <a:buClr>
                <a:srgbClr val="2DA2BF"/>
              </a:buClr>
              <a:buSzPct val="68000"/>
              <a:buFont typeface="+mj-lt"/>
              <a:buAutoNum type="arabicPeriod"/>
            </a:pPr>
            <a:r>
              <a:rPr lang="zh-CN" altLang="en-US" b="1" dirty="0">
                <a:solidFill>
                  <a:schemeClr val="tx1"/>
                </a:solidFill>
                <a:latin typeface="微软雅黑" panose="020B0503020204020204" pitchFamily="34" charset="-122"/>
                <a:ea typeface="微软雅黑" panose="020B0503020204020204" pitchFamily="34" charset="-122"/>
              </a:rPr>
              <a:t>图中的每个</a:t>
            </a:r>
            <a:r>
              <a:rPr lang="zh-CN" altLang="en-US" b="1" dirty="0">
                <a:solidFill>
                  <a:srgbClr val="FF0000"/>
                </a:solidFill>
                <a:latin typeface="微软雅黑" panose="020B0503020204020204" pitchFamily="34" charset="-122"/>
                <a:ea typeface="微软雅黑" panose="020B0503020204020204" pitchFamily="34" charset="-122"/>
              </a:rPr>
              <a:t>结点</a:t>
            </a:r>
            <a:r>
              <a:rPr lang="zh-CN" altLang="en-US" b="1" dirty="0">
                <a:solidFill>
                  <a:schemeClr val="tx1"/>
                </a:solidFill>
                <a:latin typeface="微软雅黑" panose="020B0503020204020204" pitchFamily="34" charset="-122"/>
                <a:ea typeface="微软雅黑" panose="020B0503020204020204" pitchFamily="34" charset="-122"/>
              </a:rPr>
              <a:t>可用于描述一个</a:t>
            </a:r>
            <a:r>
              <a:rPr lang="zh-CN" altLang="en-US" b="1" dirty="0">
                <a:solidFill>
                  <a:srgbClr val="FF0000"/>
                </a:solidFill>
                <a:latin typeface="微软雅黑" panose="020B0503020204020204" pitchFamily="34" charset="-122"/>
                <a:ea typeface="微软雅黑" panose="020B0503020204020204" pitchFamily="34" charset="-122"/>
              </a:rPr>
              <a:t>程序段</a:t>
            </a:r>
            <a:r>
              <a:rPr lang="zh-CN" altLang="en-US" b="1" dirty="0">
                <a:solidFill>
                  <a:schemeClr val="tx1"/>
                </a:solidFill>
                <a:latin typeface="微软雅黑" panose="020B0503020204020204" pitchFamily="34" charset="-122"/>
                <a:ea typeface="微软雅黑" panose="020B0503020204020204" pitchFamily="34" charset="-122"/>
              </a:rPr>
              <a:t>或</a:t>
            </a:r>
            <a:r>
              <a:rPr lang="zh-CN" altLang="en-US" b="1" dirty="0">
                <a:solidFill>
                  <a:srgbClr val="FF0000"/>
                </a:solidFill>
                <a:latin typeface="微软雅黑" panose="020B0503020204020204" pitchFamily="34" charset="-122"/>
                <a:ea typeface="微软雅黑" panose="020B0503020204020204" pitchFamily="34" charset="-122"/>
              </a:rPr>
              <a:t>进程</a:t>
            </a:r>
            <a:r>
              <a:rPr lang="zh-CN" altLang="en-US" b="1" dirty="0">
                <a:solidFill>
                  <a:schemeClr val="tx1"/>
                </a:solidFill>
                <a:latin typeface="微软雅黑" panose="020B0503020204020204" pitchFamily="34" charset="-122"/>
                <a:ea typeface="微软雅黑" panose="020B0503020204020204" pitchFamily="34" charset="-122"/>
              </a:rPr>
              <a:t>，乃至一条</a:t>
            </a:r>
            <a:r>
              <a:rPr lang="zh-CN" altLang="en-US" b="1" dirty="0">
                <a:solidFill>
                  <a:srgbClr val="FF0000"/>
                </a:solidFill>
                <a:latin typeface="微软雅黑" panose="020B0503020204020204" pitchFamily="34" charset="-122"/>
                <a:ea typeface="微软雅黑" panose="020B0503020204020204" pitchFamily="34" charset="-122"/>
              </a:rPr>
              <a:t>语句</a:t>
            </a:r>
            <a:r>
              <a:rPr lang="zh-CN" altLang="en-US" b="1" dirty="0">
                <a:solidFill>
                  <a:schemeClr val="tx1"/>
                </a:solidFill>
                <a:latin typeface="微软雅黑" panose="020B0503020204020204" pitchFamily="34" charset="-122"/>
                <a:ea typeface="微软雅黑" panose="020B0503020204020204" pitchFamily="34" charset="-122"/>
              </a:rPr>
              <a:t>；结点间的有向边则用于表示两个结点之间存在的</a:t>
            </a:r>
            <a:r>
              <a:rPr lang="zh-CN" altLang="en-US" b="1" dirty="0">
                <a:solidFill>
                  <a:srgbClr val="FF0000"/>
                </a:solidFill>
                <a:latin typeface="微软雅黑" panose="020B0503020204020204" pitchFamily="34" charset="-122"/>
                <a:ea typeface="微软雅黑" panose="020B0503020204020204" pitchFamily="34" charset="-122"/>
              </a:rPr>
              <a:t>偏序</a:t>
            </a:r>
            <a:r>
              <a:rPr lang="en-US" altLang="zh-CN" b="1" dirty="0">
                <a:solidFill>
                  <a:schemeClr val="tx1"/>
                </a:solidFill>
                <a:latin typeface="微软雅黑" panose="020B0503020204020204" pitchFamily="34" charset="-122"/>
                <a:ea typeface="微软雅黑" panose="020B0503020204020204" pitchFamily="34" charset="-122"/>
              </a:rPr>
              <a:t>(Partial Order)</a:t>
            </a:r>
            <a:r>
              <a:rPr lang="zh-CN" altLang="en-US" b="1" dirty="0">
                <a:solidFill>
                  <a:schemeClr val="tx1"/>
                </a:solidFill>
                <a:latin typeface="微软雅黑" panose="020B0503020204020204" pitchFamily="34" charset="-122"/>
                <a:ea typeface="微软雅黑" panose="020B0503020204020204" pitchFamily="34" charset="-122"/>
              </a:rPr>
              <a:t>或</a:t>
            </a:r>
            <a:r>
              <a:rPr lang="zh-CN" altLang="en-US" b="1" dirty="0">
                <a:solidFill>
                  <a:srgbClr val="FF0000"/>
                </a:solidFill>
                <a:latin typeface="微软雅黑" panose="020B0503020204020204" pitchFamily="34" charset="-122"/>
                <a:ea typeface="微软雅黑" panose="020B0503020204020204" pitchFamily="34" charset="-122"/>
              </a:rPr>
              <a:t>前趋</a:t>
            </a:r>
            <a:r>
              <a:rPr lang="zh-CN" altLang="en-US" b="1" dirty="0">
                <a:solidFill>
                  <a:schemeClr val="tx1"/>
                </a:solidFill>
                <a:latin typeface="微软雅黑" panose="020B0503020204020204" pitchFamily="34" charset="-122"/>
                <a:ea typeface="微软雅黑" panose="020B0503020204020204" pitchFamily="34" charset="-122"/>
              </a:rPr>
              <a:t>关系</a:t>
            </a:r>
            <a:r>
              <a:rPr lang="en-US" altLang="zh-CN" b="1" dirty="0">
                <a:solidFill>
                  <a:schemeClr val="tx1"/>
                </a:solidFill>
                <a:latin typeface="微软雅黑" panose="020B0503020204020204" pitchFamily="34" charset="-122"/>
                <a:ea typeface="微软雅黑" panose="020B0503020204020204" pitchFamily="34" charset="-122"/>
              </a:rPr>
              <a:t>(Precedence Relation)“→”</a:t>
            </a:r>
            <a:endParaRPr lang="zh-CN" altLang="en-US" b="1" dirty="0">
              <a:solidFill>
                <a:schemeClr val="tx1"/>
              </a:solidFill>
              <a:latin typeface="微软雅黑" panose="020B0503020204020204" pitchFamily="34" charset="-122"/>
              <a:ea typeface="微软雅黑" panose="020B0503020204020204" pitchFamily="34" charset="-122"/>
            </a:endParaRPr>
          </a:p>
        </p:txBody>
      </p:sp>
      <p:graphicFrame>
        <p:nvGraphicFramePr>
          <p:cNvPr id="16" name="Object 4"/>
          <p:cNvGraphicFramePr>
            <a:graphicFrameLocks noChangeAspect="1"/>
          </p:cNvGraphicFramePr>
          <p:nvPr>
            <p:extLst>
              <p:ext uri="{D42A27DB-BD31-4B8C-83A1-F6EECF244321}">
                <p14:modId xmlns:p14="http://schemas.microsoft.com/office/powerpoint/2010/main" val="3550318609"/>
              </p:ext>
            </p:extLst>
          </p:nvPr>
        </p:nvGraphicFramePr>
        <p:xfrm>
          <a:off x="55636" y="3832517"/>
          <a:ext cx="3940300" cy="2961595"/>
        </p:xfrm>
        <a:graphic>
          <a:graphicData uri="http://schemas.openxmlformats.org/presentationml/2006/ole">
            <mc:AlternateContent xmlns:mc="http://schemas.openxmlformats.org/markup-compatibility/2006">
              <mc:Choice xmlns:v="urn:schemas-microsoft-com:vml" Requires="v">
                <p:oleObj spid="_x0000_s21575" name="Visio" r:id="rId3" imgW="3409897" imgH="1742943" progId="Visio.Drawing.11">
                  <p:embed/>
                </p:oleObj>
              </mc:Choice>
              <mc:Fallback>
                <p:oleObj name="Visio" r:id="rId3" imgW="3409897" imgH="1742943" progId="Visio.Drawing.11">
                  <p:embed/>
                  <p:pic>
                    <p:nvPicPr>
                      <p:cNvPr id="17" name="Object 4"/>
                      <p:cNvPicPr>
                        <a:picLocks noChangeAspect="1" noChangeArrowheads="1"/>
                      </p:cNvPicPr>
                      <p:nvPr/>
                    </p:nvPicPr>
                    <p:blipFill>
                      <a:blip r:embed="rId4"/>
                      <a:srcRect/>
                      <a:stretch>
                        <a:fillRect/>
                      </a:stretch>
                    </p:blipFill>
                    <p:spPr bwMode="auto">
                      <a:xfrm>
                        <a:off x="55636" y="3832517"/>
                        <a:ext cx="3940300" cy="296159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96269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a:t>
            </a: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74511" y="2528713"/>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4022414" y="809509"/>
            <a:ext cx="5040560" cy="5925035"/>
          </a:xfrm>
          <a:prstGeom prst="wedgeRectCallout">
            <a:avLst>
              <a:gd name="adj1" fmla="val -55894"/>
              <a:gd name="adj2" fmla="val -16438"/>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fontAlgn="auto">
              <a:lnSpc>
                <a:spcPct val="150000"/>
              </a:lnSpc>
              <a:spcBef>
                <a:spcPts val="400"/>
              </a:spcBef>
              <a:spcAft>
                <a:spcPts val="0"/>
              </a:spcAft>
              <a:buClr>
                <a:srgbClr val="2DA2BF"/>
              </a:buClr>
              <a:buSzPct val="68000"/>
            </a:pPr>
            <a:r>
              <a:rPr kumimoji="0" lang="zh-CN" altLang="en-US" sz="2800"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引入挂起操作后三个进程状态的转换</a:t>
            </a:r>
            <a:endParaRPr kumimoji="0" lang="en-US" altLang="zh-CN" sz="2800"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marL="365760" lvl="0" indent="-256032" algn="l" fontAlgn="auto">
              <a:lnSpc>
                <a:spcPct val="150000"/>
              </a:lnSpc>
              <a:spcBef>
                <a:spcPts val="400"/>
              </a:spcBef>
              <a:spcAft>
                <a:spcPts val="0"/>
              </a:spcAft>
              <a:buClr>
                <a:srgbClr val="2DA2BF"/>
              </a:buClr>
              <a:buSzPct val="68000"/>
              <a:buFont typeface="Wingdings 3"/>
              <a:buChar char=""/>
            </a:pPr>
            <a:r>
              <a:rPr kumimoji="0" lang="zh-CN" altLang="en-US" sz="2000" b="1" dirty="0">
                <a:solidFill>
                  <a:schemeClr val="tx1"/>
                </a:solidFill>
                <a:latin typeface="微软雅黑" panose="020B0503020204020204" pitchFamily="34" charset="-122"/>
                <a:ea typeface="微软雅黑" panose="020B0503020204020204" pitchFamily="34" charset="-122"/>
              </a:rPr>
              <a:t>活动就绪</a:t>
            </a:r>
            <a:r>
              <a:rPr kumimoji="0" lang="en-US" altLang="zh-CN" sz="2000" b="1" dirty="0">
                <a:solidFill>
                  <a:schemeClr val="tx1"/>
                </a:solidFill>
                <a:latin typeface="微软雅黑" panose="020B0503020204020204" pitchFamily="34" charset="-122"/>
                <a:ea typeface="微软雅黑" panose="020B0503020204020204" pitchFamily="34" charset="-122"/>
              </a:rPr>
              <a:t>——〉</a:t>
            </a:r>
            <a:r>
              <a:rPr kumimoji="0" lang="zh-CN" altLang="en-US" sz="2000" b="1" dirty="0">
                <a:solidFill>
                  <a:schemeClr val="tx1"/>
                </a:solidFill>
                <a:latin typeface="微软雅黑" panose="020B0503020204020204" pitchFamily="34" charset="-122"/>
                <a:ea typeface="微软雅黑" panose="020B0503020204020204" pitchFamily="34" charset="-122"/>
              </a:rPr>
              <a:t>静止就绪（挂起）</a:t>
            </a:r>
            <a:endParaRPr kumimoji="0" lang="en-US" altLang="zh-CN" sz="2000" b="1" dirty="0">
              <a:solidFill>
                <a:schemeClr val="tx1"/>
              </a:solidFill>
              <a:latin typeface="微软雅黑" panose="020B0503020204020204" pitchFamily="34" charset="-122"/>
              <a:ea typeface="微软雅黑" panose="020B0503020204020204" pitchFamily="34" charset="-122"/>
            </a:endParaRPr>
          </a:p>
          <a:p>
            <a:pPr marL="365760" lvl="0" indent="-256032" algn="l" fontAlgn="auto">
              <a:lnSpc>
                <a:spcPct val="150000"/>
              </a:lnSpc>
              <a:spcBef>
                <a:spcPts val="400"/>
              </a:spcBef>
              <a:spcAft>
                <a:spcPts val="0"/>
              </a:spcAft>
              <a:buClr>
                <a:srgbClr val="2DA2BF"/>
              </a:buClr>
              <a:buSzPct val="68000"/>
              <a:buFont typeface="Wingdings 3"/>
              <a:buChar char=""/>
            </a:pPr>
            <a:r>
              <a:rPr kumimoji="0" lang="zh-CN" altLang="en-US" sz="2000" b="1" dirty="0">
                <a:solidFill>
                  <a:schemeClr val="tx1"/>
                </a:solidFill>
                <a:latin typeface="微软雅黑" panose="020B0503020204020204" pitchFamily="34" charset="-122"/>
                <a:ea typeface="微软雅黑" panose="020B0503020204020204" pitchFamily="34" charset="-122"/>
              </a:rPr>
              <a:t>活动阻塞</a:t>
            </a:r>
            <a:r>
              <a:rPr kumimoji="0" lang="en-US" altLang="zh-CN" sz="2000" b="1" dirty="0">
                <a:solidFill>
                  <a:schemeClr val="tx1"/>
                </a:solidFill>
                <a:latin typeface="微软雅黑" panose="020B0503020204020204" pitchFamily="34" charset="-122"/>
                <a:ea typeface="微软雅黑" panose="020B0503020204020204" pitchFamily="34" charset="-122"/>
              </a:rPr>
              <a:t>——〉</a:t>
            </a:r>
            <a:r>
              <a:rPr kumimoji="0" lang="zh-CN" altLang="en-US" sz="2000" b="1" dirty="0">
                <a:solidFill>
                  <a:schemeClr val="tx1"/>
                </a:solidFill>
                <a:latin typeface="微软雅黑" panose="020B0503020204020204" pitchFamily="34" charset="-122"/>
                <a:ea typeface="微软雅黑" panose="020B0503020204020204" pitchFamily="34" charset="-122"/>
              </a:rPr>
              <a:t>静止阻塞（挂起）</a:t>
            </a:r>
            <a:endParaRPr kumimoji="0" lang="en-US" altLang="zh-CN" sz="2000" b="1" dirty="0">
              <a:solidFill>
                <a:schemeClr val="tx1"/>
              </a:solidFill>
              <a:latin typeface="微软雅黑" panose="020B0503020204020204" pitchFamily="34" charset="-122"/>
              <a:ea typeface="微软雅黑" panose="020B0503020204020204" pitchFamily="34" charset="-122"/>
            </a:endParaRPr>
          </a:p>
          <a:p>
            <a:pPr marL="365760" lvl="0" indent="-256032" algn="l" fontAlgn="auto">
              <a:lnSpc>
                <a:spcPct val="150000"/>
              </a:lnSpc>
              <a:spcBef>
                <a:spcPts val="400"/>
              </a:spcBef>
              <a:spcAft>
                <a:spcPts val="0"/>
              </a:spcAft>
              <a:buClr>
                <a:srgbClr val="2DA2BF"/>
              </a:buClr>
              <a:buSzPct val="68000"/>
              <a:buFont typeface="Wingdings 3"/>
              <a:buChar char=""/>
            </a:pPr>
            <a:r>
              <a:rPr kumimoji="0" lang="zh-CN" altLang="en-US" sz="2000" b="1" dirty="0">
                <a:solidFill>
                  <a:schemeClr val="tx1"/>
                </a:solidFill>
                <a:latin typeface="微软雅黑" panose="020B0503020204020204" pitchFamily="34" charset="-122"/>
                <a:ea typeface="微软雅黑" panose="020B0503020204020204" pitchFamily="34" charset="-122"/>
              </a:rPr>
              <a:t>静止就绪</a:t>
            </a:r>
            <a:r>
              <a:rPr kumimoji="0" lang="en-US" altLang="zh-CN" sz="2000" b="1" dirty="0">
                <a:solidFill>
                  <a:schemeClr val="tx1"/>
                </a:solidFill>
                <a:latin typeface="微软雅黑" panose="020B0503020204020204" pitchFamily="34" charset="-122"/>
                <a:ea typeface="微软雅黑" panose="020B0503020204020204" pitchFamily="34" charset="-122"/>
              </a:rPr>
              <a:t>——〉</a:t>
            </a:r>
            <a:r>
              <a:rPr kumimoji="0" lang="zh-CN" altLang="en-US" sz="2000" b="1" dirty="0">
                <a:solidFill>
                  <a:schemeClr val="tx1"/>
                </a:solidFill>
                <a:latin typeface="微软雅黑" panose="020B0503020204020204" pitchFamily="34" charset="-122"/>
                <a:ea typeface="微软雅黑" panose="020B0503020204020204" pitchFamily="34" charset="-122"/>
              </a:rPr>
              <a:t>活动就绪（激活）</a:t>
            </a:r>
            <a:endParaRPr kumimoji="0" lang="en-US" altLang="zh-CN" sz="2000" b="1" dirty="0">
              <a:solidFill>
                <a:schemeClr val="tx1"/>
              </a:solidFill>
              <a:latin typeface="微软雅黑" panose="020B0503020204020204" pitchFamily="34" charset="-122"/>
              <a:ea typeface="微软雅黑" panose="020B0503020204020204" pitchFamily="34" charset="-122"/>
            </a:endParaRPr>
          </a:p>
          <a:p>
            <a:pPr marL="365760" lvl="0" indent="-256032" algn="l" fontAlgn="auto">
              <a:lnSpc>
                <a:spcPct val="150000"/>
              </a:lnSpc>
              <a:spcBef>
                <a:spcPts val="400"/>
              </a:spcBef>
              <a:spcAft>
                <a:spcPts val="0"/>
              </a:spcAft>
              <a:buClr>
                <a:srgbClr val="2DA2BF"/>
              </a:buClr>
              <a:buSzPct val="68000"/>
              <a:buFont typeface="Wingdings 3"/>
              <a:buChar char=""/>
            </a:pPr>
            <a:r>
              <a:rPr kumimoji="0" lang="zh-CN" altLang="en-US" sz="2000" b="1" dirty="0">
                <a:solidFill>
                  <a:schemeClr val="tx1"/>
                </a:solidFill>
                <a:latin typeface="微软雅黑" panose="020B0503020204020204" pitchFamily="34" charset="-122"/>
                <a:ea typeface="微软雅黑" panose="020B0503020204020204" pitchFamily="34" charset="-122"/>
              </a:rPr>
              <a:t>静止阻塞</a:t>
            </a:r>
            <a:r>
              <a:rPr kumimoji="0" lang="en-US" altLang="zh-CN" sz="2000" b="1" dirty="0">
                <a:solidFill>
                  <a:schemeClr val="tx1"/>
                </a:solidFill>
                <a:latin typeface="微软雅黑" panose="020B0503020204020204" pitchFamily="34" charset="-122"/>
                <a:ea typeface="微软雅黑" panose="020B0503020204020204" pitchFamily="34" charset="-122"/>
              </a:rPr>
              <a:t>——〉</a:t>
            </a:r>
            <a:r>
              <a:rPr kumimoji="0" lang="zh-CN" altLang="en-US" sz="2000" b="1" dirty="0">
                <a:solidFill>
                  <a:schemeClr val="tx1"/>
                </a:solidFill>
                <a:latin typeface="微软雅黑" panose="020B0503020204020204" pitchFamily="34" charset="-122"/>
                <a:ea typeface="微软雅黑" panose="020B0503020204020204" pitchFamily="34" charset="-122"/>
              </a:rPr>
              <a:t>活动阻塞（激活）</a:t>
            </a:r>
            <a:endParaRPr kumimoji="0" lang="en-US" altLang="zh-CN" sz="2000" b="1" dirty="0">
              <a:solidFill>
                <a:schemeClr val="tx1"/>
              </a:solidFill>
              <a:latin typeface="微软雅黑" panose="020B0503020204020204" pitchFamily="34" charset="-122"/>
              <a:ea typeface="微软雅黑" panose="020B0503020204020204" pitchFamily="34" charset="-122"/>
            </a:endParaRPr>
          </a:p>
          <a:p>
            <a:pPr marL="365760" lvl="0" indent="-256032" algn="l" fontAlgn="auto">
              <a:lnSpc>
                <a:spcPct val="150000"/>
              </a:lnSpc>
              <a:spcBef>
                <a:spcPts val="400"/>
              </a:spcBef>
              <a:spcAft>
                <a:spcPts val="0"/>
              </a:spcAft>
              <a:buClr>
                <a:srgbClr val="2DA2BF"/>
              </a:buClr>
              <a:buSzPct val="68000"/>
              <a:buFont typeface="Wingdings 3"/>
              <a:buChar char=""/>
            </a:pPr>
            <a:r>
              <a:rPr kumimoji="0" lang="zh-CN" altLang="en-US" sz="2000" b="1" dirty="0">
                <a:solidFill>
                  <a:schemeClr val="tx1"/>
                </a:solidFill>
                <a:latin typeface="微软雅黑" panose="020B0503020204020204" pitchFamily="34" charset="-122"/>
                <a:ea typeface="微软雅黑" panose="020B0503020204020204" pitchFamily="34" charset="-122"/>
              </a:rPr>
              <a:t>静止阻塞</a:t>
            </a:r>
            <a:r>
              <a:rPr kumimoji="0" lang="en-US" altLang="zh-CN" sz="2000" b="1" dirty="0">
                <a:solidFill>
                  <a:schemeClr val="tx1"/>
                </a:solidFill>
                <a:latin typeface="微软雅黑" panose="020B0503020204020204" pitchFamily="34" charset="-122"/>
                <a:ea typeface="微软雅黑" panose="020B0503020204020204" pitchFamily="34" charset="-122"/>
              </a:rPr>
              <a:t>——〉</a:t>
            </a:r>
            <a:r>
              <a:rPr kumimoji="0" lang="zh-CN" altLang="en-US" sz="2000" b="1" dirty="0">
                <a:solidFill>
                  <a:schemeClr val="tx1"/>
                </a:solidFill>
                <a:latin typeface="微软雅黑" panose="020B0503020204020204" pitchFamily="34" charset="-122"/>
                <a:ea typeface="微软雅黑" panose="020B0503020204020204" pitchFamily="34" charset="-122"/>
              </a:rPr>
              <a:t>静止就绪</a:t>
            </a:r>
          </a:p>
          <a:p>
            <a:pPr lvl="0" algn="l" fontAlgn="auto">
              <a:lnSpc>
                <a:spcPct val="150000"/>
              </a:lnSpc>
              <a:spcBef>
                <a:spcPts val="400"/>
              </a:spcBef>
              <a:spcAft>
                <a:spcPts val="0"/>
              </a:spcAft>
              <a:buClr>
                <a:srgbClr val="2DA2BF"/>
              </a:buClr>
              <a:buSzPct val="68000"/>
            </a:pPr>
            <a:endParaRPr kumimoji="0" lang="en-US" altLang="zh-CN" sz="2800"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4" y="3684617"/>
            <a:ext cx="3928864" cy="3049928"/>
          </a:xfrm>
          <a:prstGeom prst="rect">
            <a:avLst/>
          </a:prstGeom>
        </p:spPr>
      </p:pic>
    </p:spTree>
    <p:extLst>
      <p:ext uri="{BB962C8B-B14F-4D97-AF65-F5344CB8AC3E}">
        <p14:creationId xmlns:p14="http://schemas.microsoft.com/office/powerpoint/2010/main" val="111929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进程</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86403" y="3098318"/>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3240360"/>
          </a:xfrm>
          <a:prstGeom prst="wedgeRectCallout">
            <a:avLst>
              <a:gd name="adj1" fmla="val -56312"/>
              <a:gd name="adj2" fmla="val 28720"/>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9728" lvl="0" algn="l" fontAlgn="auto">
              <a:lnSpc>
                <a:spcPct val="150000"/>
              </a:lnSpc>
              <a:spcBef>
                <a:spcPts val="400"/>
              </a:spcBef>
              <a:spcAft>
                <a:spcPts val="0"/>
              </a:spcAft>
              <a:buClr>
                <a:srgbClr val="2DA2BF"/>
              </a:buClr>
              <a:buSzPct val="68000"/>
            </a:pPr>
            <a:r>
              <a:rPr lang="zh-CN" altLang="en-US" sz="2800" b="1" dirty="0">
                <a:solidFill>
                  <a:schemeClr val="tx1"/>
                </a:solidFill>
                <a:latin typeface="微软雅黑" panose="020B0503020204020204" pitchFamily="34" charset="-122"/>
                <a:ea typeface="微软雅黑" panose="020B0503020204020204" pitchFamily="34" charset="-122"/>
                <a:cs typeface="+mj-cs"/>
              </a:rPr>
              <a:t>进程管理中的数据结构</a:t>
            </a:r>
            <a:endParaRPr lang="en-US" altLang="zh-CN" sz="2800" b="1" dirty="0">
              <a:solidFill>
                <a:schemeClr val="tx1"/>
              </a:solidFill>
              <a:latin typeface="微软雅黑" panose="020B0503020204020204" pitchFamily="34" charset="-122"/>
              <a:ea typeface="微软雅黑" panose="020B0503020204020204" pitchFamily="34" charset="-122"/>
              <a:cs typeface="+mj-cs"/>
            </a:endParaRPr>
          </a:p>
          <a:p>
            <a:pPr marL="365760" lvl="0" indent="-256032" algn="l" fontAlgn="auto">
              <a:lnSpc>
                <a:spcPct val="150000"/>
              </a:lnSpc>
              <a:spcBef>
                <a:spcPts val="400"/>
              </a:spcBef>
              <a:spcAft>
                <a:spcPts val="0"/>
              </a:spcAft>
              <a:buClr>
                <a:srgbClr val="2DA2BF"/>
              </a:buClr>
              <a:buSzPct val="68000"/>
              <a:buFont typeface="Wingdings 3"/>
              <a:buChar char=""/>
            </a:pPr>
            <a:r>
              <a:rPr kumimoji="0" lang="zh-CN" altLang="en-US" sz="2000" b="1" dirty="0">
                <a:solidFill>
                  <a:schemeClr val="tx1"/>
                </a:solidFill>
                <a:latin typeface="微软雅黑" panose="020B0503020204020204" pitchFamily="34" charset="-122"/>
                <a:ea typeface="微软雅黑" panose="020B0503020204020204" pitchFamily="34" charset="-122"/>
              </a:rPr>
              <a:t>操作系统把各类资源抽象为各种相应的数据结构（包括硬件和信息），提供一组对资源进行操作的命令，用户可以利用这些数据结构和操作命令执行相关操作</a:t>
            </a:r>
            <a:endParaRPr kumimoji="0" lang="en-US" altLang="zh-CN" sz="2000" b="1" dirty="0">
              <a:solidFill>
                <a:schemeClr val="tx1"/>
              </a:solidFill>
              <a:latin typeface="微软雅黑" panose="020B0503020204020204" pitchFamily="34" charset="-122"/>
              <a:ea typeface="微软雅黑" panose="020B0503020204020204" pitchFamily="34" charset="-122"/>
            </a:endParaRPr>
          </a:p>
        </p:txBody>
      </p:sp>
      <p:graphicFrame>
        <p:nvGraphicFramePr>
          <p:cNvPr id="43" name="内容占位符 3"/>
          <p:cNvGraphicFramePr>
            <a:graphicFrameLocks/>
          </p:cNvGraphicFramePr>
          <p:nvPr>
            <p:extLst>
              <p:ext uri="{D42A27DB-BD31-4B8C-83A1-F6EECF244321}">
                <p14:modId xmlns:p14="http://schemas.microsoft.com/office/powerpoint/2010/main" val="1493182322"/>
              </p:ext>
            </p:extLst>
          </p:nvPr>
        </p:nvGraphicFramePr>
        <p:xfrm>
          <a:off x="-2413" y="3861048"/>
          <a:ext cx="6624736" cy="2996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063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barn(inVertical)">
                                      <p:cBhvr>
                                        <p:cTn id="1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Graphic spid="43"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进程</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75902" y="3115010"/>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5904656"/>
          </a:xfrm>
          <a:prstGeom prst="wedgeRectCallout">
            <a:avLst>
              <a:gd name="adj1" fmla="val -56132"/>
              <a:gd name="adj2" fmla="val -6232"/>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fontAlgn="auto">
              <a:lnSpc>
                <a:spcPct val="150000"/>
              </a:lnSpc>
              <a:spcBef>
                <a:spcPts val="400"/>
              </a:spcBef>
              <a:spcAft>
                <a:spcPts val="0"/>
              </a:spcAft>
              <a:buClr>
                <a:srgbClr val="2DA2BF"/>
              </a:buClr>
              <a:buSzPct val="68000"/>
            </a:pPr>
            <a:r>
              <a:rPr kumimoji="0" lang="en-US" altLang="zh-CN" sz="2800"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PCB</a:t>
            </a:r>
            <a:r>
              <a:rPr kumimoji="0" lang="zh-CN" altLang="en-US" sz="2800"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的作用</a:t>
            </a:r>
            <a:endParaRPr kumimoji="0" lang="en-US" altLang="zh-CN" sz="2800"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lvl="0" algn="l" fontAlgn="auto">
              <a:lnSpc>
                <a:spcPct val="150000"/>
              </a:lnSpc>
              <a:spcBef>
                <a:spcPts val="400"/>
              </a:spcBef>
              <a:spcAft>
                <a:spcPts val="0"/>
              </a:spcAft>
              <a:buClr>
                <a:srgbClr val="2DA2BF"/>
              </a:buClr>
              <a:buSzPct val="68000"/>
            </a:pPr>
            <a:r>
              <a:rPr kumimoji="0" lang="zh-CN" altLang="en-US" sz="2000"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       </a:t>
            </a:r>
            <a:r>
              <a:rPr kumimoji="0" lang="zh-CN" altLang="en-US" sz="20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进程控制块的作用</a:t>
            </a:r>
            <a:r>
              <a:rPr kumimoji="0" lang="zh-CN" altLang="en-US" sz="2000"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是使一个在多道程序环境下不能独立运行的程序（含数据），成为一个能独立运行的基本单位，一个能与其他进程并行执行的进程。或者说，</a:t>
            </a:r>
            <a:r>
              <a:rPr kumimoji="0" lang="en-US" altLang="zh-CN" sz="2000"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OS</a:t>
            </a:r>
            <a:r>
              <a:rPr kumimoji="0" lang="zh-CN" altLang="en-US" sz="2000"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是根据</a:t>
            </a:r>
            <a:r>
              <a:rPr kumimoji="0" lang="en-US" altLang="zh-CN" sz="20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PCB</a:t>
            </a:r>
            <a:r>
              <a:rPr kumimoji="0" lang="zh-CN" altLang="en-US" sz="2000"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来对并发执行的进程进行</a:t>
            </a:r>
            <a:r>
              <a:rPr kumimoji="0" lang="zh-CN" altLang="en-US" sz="20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控制和管理</a:t>
            </a:r>
            <a:r>
              <a:rPr kumimoji="0" lang="zh-CN" altLang="en-US" sz="2000"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的。</a:t>
            </a:r>
            <a:endParaRPr kumimoji="0" lang="en-US" altLang="zh-CN" sz="2000"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lvl="0" algn="l" fontAlgn="auto">
              <a:lnSpc>
                <a:spcPct val="150000"/>
              </a:lnSpc>
              <a:spcBef>
                <a:spcPts val="400"/>
              </a:spcBef>
              <a:spcAft>
                <a:spcPts val="0"/>
              </a:spcAft>
              <a:buClr>
                <a:srgbClr val="2DA2BF"/>
              </a:buClr>
              <a:buSzPct val="68000"/>
            </a:pPr>
            <a:r>
              <a:rPr kumimoji="0" lang="en-US" altLang="zh-CN" sz="2000"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       </a:t>
            </a:r>
            <a:r>
              <a:rPr kumimoji="0" lang="zh-CN" altLang="en-US" sz="2000"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记录了操作系统所需的，用于描述进程情况及控制进程运行所需的</a:t>
            </a:r>
            <a:r>
              <a:rPr kumimoji="0" lang="zh-CN" altLang="en-US" sz="20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全部信息</a:t>
            </a:r>
            <a:r>
              <a:rPr kumimoji="0" lang="zh-CN" altLang="en-US" sz="2000"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a:t>
            </a:r>
            <a:endParaRPr kumimoji="0" lang="en-US" altLang="zh-CN" sz="2000"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lvl="0" algn="l" fontAlgn="auto">
              <a:lnSpc>
                <a:spcPct val="150000"/>
              </a:lnSpc>
              <a:spcBef>
                <a:spcPts val="400"/>
              </a:spcBef>
              <a:spcAft>
                <a:spcPts val="0"/>
              </a:spcAft>
              <a:buClr>
                <a:srgbClr val="2DA2BF"/>
              </a:buClr>
              <a:buSzPct val="68000"/>
            </a:pPr>
            <a:r>
              <a:rPr kumimoji="0" lang="en-US" altLang="zh-CN" sz="2000"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       </a:t>
            </a:r>
            <a:r>
              <a:rPr kumimoji="0" lang="en-US" altLang="zh-CN" sz="20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PCB</a:t>
            </a:r>
            <a:r>
              <a:rPr kumimoji="0" lang="zh-CN" altLang="en-US" sz="20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是进程存在的唯一标志。</a:t>
            </a:r>
            <a:endParaRPr kumimoji="0" lang="en-US" altLang="zh-CN" sz="20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lvl="0" algn="l" fontAlgn="auto">
              <a:lnSpc>
                <a:spcPct val="150000"/>
              </a:lnSpc>
              <a:spcBef>
                <a:spcPts val="400"/>
              </a:spcBef>
              <a:spcAft>
                <a:spcPts val="0"/>
              </a:spcAft>
              <a:buClr>
                <a:srgbClr val="2DA2BF"/>
              </a:buClr>
              <a:buSzPct val="68000"/>
            </a:pPr>
            <a:endParaRPr kumimoji="0" lang="en-US" altLang="zh-CN" sz="2000"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lvl="0" algn="l" fontAlgn="auto">
              <a:lnSpc>
                <a:spcPct val="150000"/>
              </a:lnSpc>
              <a:spcBef>
                <a:spcPts val="400"/>
              </a:spcBef>
              <a:spcAft>
                <a:spcPts val="0"/>
              </a:spcAft>
              <a:buClr>
                <a:srgbClr val="2DA2BF"/>
              </a:buClr>
              <a:buSzPct val="68000"/>
            </a:pPr>
            <a:endParaRPr lang="zh-CN" altLang="en-US" sz="2800"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90386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进程</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75902" y="3115010"/>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5904656"/>
          </a:xfrm>
          <a:prstGeom prst="wedgeRectCallout">
            <a:avLst>
              <a:gd name="adj1" fmla="val -56132"/>
              <a:gd name="adj2" fmla="val -6232"/>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fontAlgn="auto">
              <a:lnSpc>
                <a:spcPct val="150000"/>
              </a:lnSpc>
              <a:spcBef>
                <a:spcPts val="400"/>
              </a:spcBef>
              <a:spcAft>
                <a:spcPts val="0"/>
              </a:spcAft>
              <a:buClr>
                <a:srgbClr val="2DA2BF"/>
              </a:buClr>
              <a:buSzPct val="68000"/>
            </a:pPr>
            <a:r>
              <a:rPr kumimoji="0" lang="en-US" altLang="zh-CN" sz="2800"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PCB</a:t>
            </a:r>
            <a:r>
              <a:rPr kumimoji="0" lang="zh-CN" altLang="en-US" sz="2800"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的作用</a:t>
            </a:r>
            <a:endParaRPr kumimoji="0" lang="en-US" altLang="zh-CN" sz="2800"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marL="342900" lvl="0" indent="-342900" algn="l" fontAlgn="auto">
              <a:lnSpc>
                <a:spcPct val="150000"/>
              </a:lnSpc>
              <a:spcBef>
                <a:spcPts val="400"/>
              </a:spcBef>
              <a:spcAft>
                <a:spcPts val="0"/>
              </a:spcAft>
              <a:buClr>
                <a:srgbClr val="2DA2BF"/>
              </a:buClr>
              <a:buSzPct val="68000"/>
              <a:buFont typeface="Wingdings" panose="05000000000000000000" pitchFamily="2" charset="2"/>
              <a:buChar char="n"/>
            </a:pPr>
            <a:r>
              <a:rPr kumimoji="0" lang="zh-CN" altLang="en-US"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作为独立运行基本单位的标志</a:t>
            </a:r>
            <a:endParaRPr kumimoji="0" lang="en-US" altLang="zh-CN"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marL="342900" lvl="0" indent="-342900" algn="l" fontAlgn="auto">
              <a:lnSpc>
                <a:spcPct val="150000"/>
              </a:lnSpc>
              <a:spcBef>
                <a:spcPts val="400"/>
              </a:spcBef>
              <a:spcAft>
                <a:spcPts val="0"/>
              </a:spcAft>
              <a:buClr>
                <a:srgbClr val="2DA2BF"/>
              </a:buClr>
              <a:buSzPct val="68000"/>
              <a:buFont typeface="Wingdings" panose="05000000000000000000" pitchFamily="2" charset="2"/>
              <a:buChar char="n"/>
            </a:pPr>
            <a:r>
              <a:rPr kumimoji="0" lang="zh-CN" altLang="en-US"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能实现间断性运行方式</a:t>
            </a:r>
            <a:endParaRPr kumimoji="0" lang="en-US" altLang="zh-CN"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marL="342900" lvl="0" indent="-342900" algn="l" fontAlgn="auto">
              <a:lnSpc>
                <a:spcPct val="150000"/>
              </a:lnSpc>
              <a:spcBef>
                <a:spcPts val="400"/>
              </a:spcBef>
              <a:spcAft>
                <a:spcPts val="0"/>
              </a:spcAft>
              <a:buClr>
                <a:srgbClr val="2DA2BF"/>
              </a:buClr>
              <a:buSzPct val="68000"/>
              <a:buFont typeface="Wingdings" panose="05000000000000000000" pitchFamily="2" charset="2"/>
              <a:buChar char="n"/>
            </a:pPr>
            <a:r>
              <a:rPr lang="zh-CN" altLang="en-US" b="1" dirty="0">
                <a:solidFill>
                  <a:schemeClr val="tx1"/>
                </a:solidFill>
                <a:latin typeface="微软雅黑" panose="020B0503020204020204" pitchFamily="34" charset="-122"/>
                <a:ea typeface="微软雅黑" panose="020B0503020204020204" pitchFamily="34" charset="-122"/>
              </a:rPr>
              <a:t>提供进程管理所需的信息</a:t>
            </a:r>
            <a:endParaRPr lang="en-US" altLang="zh-CN" b="1" dirty="0">
              <a:solidFill>
                <a:schemeClr val="tx1"/>
              </a:solidFill>
              <a:latin typeface="微软雅黑" panose="020B0503020204020204" pitchFamily="34" charset="-122"/>
              <a:ea typeface="微软雅黑" panose="020B0503020204020204" pitchFamily="34" charset="-122"/>
            </a:endParaRPr>
          </a:p>
          <a:p>
            <a:pPr marL="342900" lvl="0" indent="-342900" algn="l" fontAlgn="auto">
              <a:lnSpc>
                <a:spcPct val="150000"/>
              </a:lnSpc>
              <a:spcBef>
                <a:spcPts val="400"/>
              </a:spcBef>
              <a:spcAft>
                <a:spcPts val="0"/>
              </a:spcAft>
              <a:buClr>
                <a:srgbClr val="2DA2BF"/>
              </a:buClr>
              <a:buSzPct val="68000"/>
              <a:buFont typeface="Wingdings" panose="05000000000000000000" pitchFamily="2" charset="2"/>
              <a:buChar char="n"/>
            </a:pPr>
            <a:r>
              <a:rPr lang="zh-CN" altLang="en-US" b="1" dirty="0">
                <a:solidFill>
                  <a:schemeClr val="tx1"/>
                </a:solidFill>
                <a:latin typeface="微软雅黑" panose="020B0503020204020204" pitchFamily="34" charset="-122"/>
                <a:ea typeface="微软雅黑" panose="020B0503020204020204" pitchFamily="34" charset="-122"/>
              </a:rPr>
              <a:t>提供进程调度所需的信息</a:t>
            </a:r>
            <a:endParaRPr lang="en-US" altLang="zh-CN" b="1" dirty="0">
              <a:solidFill>
                <a:schemeClr val="tx1"/>
              </a:solidFill>
              <a:latin typeface="微软雅黑" panose="020B0503020204020204" pitchFamily="34" charset="-122"/>
              <a:ea typeface="微软雅黑" panose="020B0503020204020204" pitchFamily="34" charset="-122"/>
            </a:endParaRPr>
          </a:p>
          <a:p>
            <a:pPr marL="342900" lvl="0" indent="-342900" algn="l" fontAlgn="auto">
              <a:lnSpc>
                <a:spcPct val="150000"/>
              </a:lnSpc>
              <a:spcBef>
                <a:spcPts val="400"/>
              </a:spcBef>
              <a:spcAft>
                <a:spcPts val="0"/>
              </a:spcAft>
              <a:buClr>
                <a:srgbClr val="2DA2BF"/>
              </a:buClr>
              <a:buSzPct val="68000"/>
              <a:buFont typeface="Wingdings" panose="05000000000000000000" pitchFamily="2" charset="2"/>
              <a:buChar char="n"/>
            </a:pPr>
            <a:r>
              <a:rPr lang="zh-CN" altLang="en-US" b="1" dirty="0">
                <a:solidFill>
                  <a:schemeClr val="tx1"/>
                </a:solidFill>
                <a:latin typeface="微软雅黑" panose="020B0503020204020204" pitchFamily="34" charset="-122"/>
                <a:ea typeface="微软雅黑" panose="020B0503020204020204" pitchFamily="34" charset="-122"/>
              </a:rPr>
              <a:t>实现与其他进程的同步与通信</a:t>
            </a:r>
          </a:p>
        </p:txBody>
      </p:sp>
    </p:spTree>
    <p:extLst>
      <p:ext uri="{BB962C8B-B14F-4D97-AF65-F5344CB8AC3E}">
        <p14:creationId xmlns:p14="http://schemas.microsoft.com/office/powerpoint/2010/main" val="11611225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进程</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75902" y="3115010"/>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5904656"/>
          </a:xfrm>
          <a:prstGeom prst="wedgeRectCallout">
            <a:avLst>
              <a:gd name="adj1" fmla="val -56132"/>
              <a:gd name="adj2" fmla="val -6232"/>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fontAlgn="auto">
              <a:lnSpc>
                <a:spcPct val="150000"/>
              </a:lnSpc>
              <a:spcBef>
                <a:spcPts val="400"/>
              </a:spcBef>
              <a:spcAft>
                <a:spcPts val="0"/>
              </a:spcAft>
              <a:buClr>
                <a:srgbClr val="2DA2BF"/>
              </a:buClr>
              <a:buSzPct val="68000"/>
            </a:pPr>
            <a:r>
              <a:rPr kumimoji="0" lang="en-US" altLang="zh-CN" sz="2800"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PCB</a:t>
            </a:r>
            <a:r>
              <a:rPr kumimoji="0" lang="zh-CN" altLang="en-US" sz="2800"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中的信息</a:t>
            </a:r>
            <a:endParaRPr kumimoji="0" lang="en-US" altLang="zh-CN" sz="2800" b="1" dirty="0">
              <a:solidFill>
                <a:schemeClr val="tx1"/>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marL="365760" lvl="0" indent="-256032" algn="l" fontAlgn="auto">
              <a:lnSpc>
                <a:spcPct val="150000"/>
              </a:lnSpc>
              <a:spcBef>
                <a:spcPct val="15000"/>
              </a:spcBef>
              <a:spcAft>
                <a:spcPts val="0"/>
              </a:spcAft>
              <a:buClr>
                <a:srgbClr val="2DA2BF"/>
              </a:buClr>
              <a:buSzPct val="68000"/>
              <a:buFont typeface="Wingdings" pitchFamily="2" charset="2"/>
              <a:buChar char="l"/>
            </a:pPr>
            <a:r>
              <a:rPr kumimoji="0" lang="zh-CN" altLang="en-US" sz="1800" b="1" dirty="0">
                <a:solidFill>
                  <a:srgbClr val="FF0000"/>
                </a:solidFill>
                <a:latin typeface="微软雅黑" panose="020B0503020204020204" pitchFamily="34" charset="-122"/>
                <a:ea typeface="微软雅黑" panose="020B0503020204020204" pitchFamily="34" charset="-122"/>
              </a:rPr>
              <a:t>进程标识信息</a:t>
            </a:r>
            <a:r>
              <a:rPr kumimoji="0" lang="zh-CN" altLang="en-US" sz="1800" b="1" dirty="0">
                <a:solidFill>
                  <a:schemeClr val="tx1"/>
                </a:solidFill>
                <a:latin typeface="微软雅黑" panose="020B0503020204020204" pitchFamily="34" charset="-122"/>
                <a:ea typeface="微软雅黑" panose="020B0503020204020204" pitchFamily="34" charset="-122"/>
              </a:rPr>
              <a:t>：</a:t>
            </a:r>
            <a:r>
              <a:rPr kumimoji="0" lang="en-US" altLang="zh-CN" sz="1800" b="1" dirty="0">
                <a:solidFill>
                  <a:schemeClr val="tx1"/>
                </a:solidFill>
                <a:latin typeface="微软雅黑" panose="020B0503020204020204" pitchFamily="34" charset="-122"/>
                <a:ea typeface="微软雅黑" panose="020B0503020204020204" pitchFamily="34" charset="-122"/>
              </a:rPr>
              <a:t>PID, PPID</a:t>
            </a:r>
          </a:p>
          <a:p>
            <a:pPr marL="621792" lvl="1" indent="-228600" algn="l" fontAlgn="auto">
              <a:lnSpc>
                <a:spcPct val="150000"/>
              </a:lnSpc>
              <a:spcBef>
                <a:spcPts val="324"/>
              </a:spcBef>
              <a:spcAft>
                <a:spcPts val="0"/>
              </a:spcAft>
              <a:buClr>
                <a:srgbClr val="2DA2BF"/>
              </a:buClr>
              <a:buFont typeface="Wingdings" pitchFamily="2" charset="2"/>
              <a:buChar char="l"/>
            </a:pPr>
            <a:r>
              <a:rPr lang="zh-CN" altLang="en-US" sz="1800" b="1" dirty="0">
                <a:solidFill>
                  <a:schemeClr val="tx1"/>
                </a:solidFill>
                <a:latin typeface="微软雅黑" panose="020B0503020204020204" pitchFamily="34" charset="-122"/>
                <a:ea typeface="微软雅黑" panose="020B0503020204020204" pitchFamily="34" charset="-122"/>
              </a:rPr>
              <a:t>用于</a:t>
            </a:r>
            <a:r>
              <a:rPr lang="zh-CN" altLang="en-US" sz="1800" b="1" dirty="0">
                <a:solidFill>
                  <a:srgbClr val="FF0000"/>
                </a:solidFill>
                <a:latin typeface="微软雅黑" panose="020B0503020204020204" pitchFamily="34" charset="-122"/>
                <a:ea typeface="微软雅黑" panose="020B0503020204020204" pitchFamily="34" charset="-122"/>
              </a:rPr>
              <a:t>惟一</a:t>
            </a:r>
            <a:r>
              <a:rPr lang="zh-CN" altLang="en-US" sz="1800" b="1" dirty="0">
                <a:solidFill>
                  <a:schemeClr val="tx1"/>
                </a:solidFill>
                <a:latin typeface="微软雅黑" panose="020B0503020204020204" pitchFamily="34" charset="-122"/>
                <a:ea typeface="微软雅黑" panose="020B0503020204020204" pitchFamily="34" charset="-122"/>
              </a:rPr>
              <a:t>地标识一个进程。一个进程通常有两种标识符：    </a:t>
            </a:r>
            <a:r>
              <a:rPr lang="en-US" altLang="zh-CN" sz="1800" b="1" dirty="0">
                <a:solidFill>
                  <a:schemeClr val="tx1"/>
                </a:solidFill>
                <a:latin typeface="微软雅黑" panose="020B0503020204020204" pitchFamily="34" charset="-122"/>
                <a:ea typeface="微软雅黑" panose="020B0503020204020204" pitchFamily="34" charset="-122"/>
              </a:rPr>
              <a:t>1</a:t>
            </a:r>
            <a:r>
              <a:rPr lang="zh-CN" altLang="en-US" sz="1800" b="1" dirty="0">
                <a:solidFill>
                  <a:schemeClr val="tx1"/>
                </a:solidFill>
                <a:latin typeface="微软雅黑" panose="020B0503020204020204" pitchFamily="34" charset="-122"/>
                <a:ea typeface="微软雅黑" panose="020B0503020204020204" pitchFamily="34" charset="-122"/>
              </a:rPr>
              <a:t>）</a:t>
            </a:r>
            <a:r>
              <a:rPr lang="zh-CN" altLang="en-US" sz="1800" b="1" dirty="0">
                <a:solidFill>
                  <a:srgbClr val="FF0000"/>
                </a:solidFill>
                <a:latin typeface="微软雅黑" panose="020B0503020204020204" pitchFamily="34" charset="-122"/>
                <a:ea typeface="微软雅黑" panose="020B0503020204020204" pitchFamily="34" charset="-122"/>
              </a:rPr>
              <a:t>内部标识符</a:t>
            </a:r>
            <a:r>
              <a:rPr lang="zh-CN" altLang="en-US" sz="1800" b="1" dirty="0">
                <a:solidFill>
                  <a:schemeClr val="tx1"/>
                </a:solidFill>
                <a:latin typeface="微软雅黑" panose="020B0503020204020204" pitchFamily="34" charset="-122"/>
                <a:ea typeface="微软雅黑" panose="020B0503020204020204" pitchFamily="34" charset="-122"/>
              </a:rPr>
              <a:t>，数字标识符；</a:t>
            </a:r>
            <a:r>
              <a:rPr lang="en-US" altLang="zh-CN" sz="1800" b="1" dirty="0">
                <a:solidFill>
                  <a:schemeClr val="tx1"/>
                </a:solidFill>
                <a:latin typeface="微软雅黑" panose="020B0503020204020204" pitchFamily="34" charset="-122"/>
                <a:ea typeface="微软雅黑" panose="020B0503020204020204" pitchFamily="34" charset="-122"/>
              </a:rPr>
              <a:t>2</a:t>
            </a:r>
            <a:r>
              <a:rPr lang="zh-CN" altLang="en-US" sz="1800" b="1" dirty="0">
                <a:solidFill>
                  <a:schemeClr val="tx1"/>
                </a:solidFill>
                <a:latin typeface="微软雅黑" panose="020B0503020204020204" pitchFamily="34" charset="-122"/>
                <a:ea typeface="微软雅黑" panose="020B0503020204020204" pitchFamily="34" charset="-122"/>
              </a:rPr>
              <a:t>）</a:t>
            </a:r>
            <a:r>
              <a:rPr lang="zh-CN" altLang="en-US" sz="1800" b="1" dirty="0">
                <a:solidFill>
                  <a:srgbClr val="FF0000"/>
                </a:solidFill>
                <a:latin typeface="微软雅黑" panose="020B0503020204020204" pitchFamily="34" charset="-122"/>
                <a:ea typeface="微软雅黑" panose="020B0503020204020204" pitchFamily="34" charset="-122"/>
              </a:rPr>
              <a:t>外部标识符</a:t>
            </a:r>
            <a:r>
              <a:rPr lang="zh-CN" altLang="en-US" sz="1800" b="1" dirty="0">
                <a:solidFill>
                  <a:schemeClr val="tx1"/>
                </a:solidFill>
                <a:latin typeface="微软雅黑" panose="020B0503020204020204" pitchFamily="34" charset="-122"/>
                <a:ea typeface="微软雅黑" panose="020B0503020204020204" pitchFamily="34" charset="-122"/>
              </a:rPr>
              <a:t>，它由创建者提供，描述进程的家族关系。 </a:t>
            </a:r>
          </a:p>
          <a:p>
            <a:pPr marL="365760" lvl="0" indent="-256032" algn="l" fontAlgn="auto">
              <a:lnSpc>
                <a:spcPct val="150000"/>
              </a:lnSpc>
              <a:spcBef>
                <a:spcPct val="15000"/>
              </a:spcBef>
              <a:spcAft>
                <a:spcPts val="0"/>
              </a:spcAft>
              <a:buClr>
                <a:srgbClr val="2DA2BF"/>
              </a:buClr>
              <a:buSzPct val="68000"/>
              <a:buFont typeface="Wingdings" pitchFamily="2" charset="2"/>
              <a:buChar char="l"/>
            </a:pPr>
            <a:r>
              <a:rPr kumimoji="0" lang="zh-CN" altLang="en-US" sz="1800" b="1" dirty="0">
                <a:solidFill>
                  <a:srgbClr val="FF0000"/>
                </a:solidFill>
                <a:latin typeface="微软雅黑" panose="020B0503020204020204" pitchFamily="34" charset="-122"/>
                <a:ea typeface="微软雅黑" panose="020B0503020204020204" pitchFamily="34" charset="-122"/>
              </a:rPr>
              <a:t>处理器状态信息</a:t>
            </a:r>
            <a:r>
              <a:rPr kumimoji="0" lang="zh-CN" altLang="en-US" sz="1800" b="1" dirty="0">
                <a:solidFill>
                  <a:schemeClr val="tx1"/>
                </a:solidFill>
                <a:latin typeface="微软雅黑" panose="020B0503020204020204" pitchFamily="34" charset="-122"/>
                <a:ea typeface="微软雅黑" panose="020B0503020204020204" pitchFamily="34" charset="-122"/>
              </a:rPr>
              <a:t>：</a:t>
            </a:r>
            <a:r>
              <a:rPr kumimoji="0" lang="en-US" altLang="zh-CN" sz="1800" b="1" dirty="0">
                <a:solidFill>
                  <a:schemeClr val="tx1"/>
                </a:solidFill>
                <a:latin typeface="微软雅黑" panose="020B0503020204020204" pitchFamily="34" charset="-122"/>
                <a:ea typeface="微软雅黑" panose="020B0503020204020204" pitchFamily="34" charset="-122"/>
              </a:rPr>
              <a:t>PC, PSW, </a:t>
            </a:r>
            <a:r>
              <a:rPr kumimoji="0" lang="zh-CN" altLang="en-US" sz="1800" b="1" dirty="0">
                <a:solidFill>
                  <a:schemeClr val="tx1"/>
                </a:solidFill>
                <a:latin typeface="微软雅黑" panose="020B0503020204020204" pitchFamily="34" charset="-122"/>
                <a:ea typeface="微软雅黑" panose="020B0503020204020204" pitchFamily="34" charset="-122"/>
              </a:rPr>
              <a:t>堆栈指针、寄存器</a:t>
            </a:r>
          </a:p>
          <a:p>
            <a:pPr marL="365760" lvl="0" indent="-256032" algn="l" fontAlgn="auto">
              <a:lnSpc>
                <a:spcPct val="150000"/>
              </a:lnSpc>
              <a:spcBef>
                <a:spcPts val="400"/>
              </a:spcBef>
              <a:spcAft>
                <a:spcPts val="0"/>
              </a:spcAft>
              <a:buClr>
                <a:srgbClr val="2DA2BF"/>
              </a:buClr>
              <a:buSzPct val="68000"/>
              <a:buFont typeface="Wingdings" pitchFamily="2" charset="2"/>
              <a:buChar char="l"/>
            </a:pPr>
            <a:r>
              <a:rPr lang="zh-CN" altLang="en-US" sz="1800" b="1" dirty="0">
                <a:solidFill>
                  <a:srgbClr val="FF0000"/>
                </a:solidFill>
                <a:latin typeface="微软雅黑" panose="020B0503020204020204" pitchFamily="34" charset="-122"/>
                <a:ea typeface="微软雅黑" panose="020B0503020204020204" pitchFamily="34" charset="-122"/>
              </a:rPr>
              <a:t>进程调度信息</a:t>
            </a:r>
            <a:r>
              <a:rPr lang="zh-CN" altLang="en-US" sz="1800" b="1" dirty="0">
                <a:solidFill>
                  <a:schemeClr val="tx1"/>
                </a:solidFill>
                <a:latin typeface="微软雅黑" panose="020B0503020204020204" pitchFamily="34" charset="-122"/>
                <a:ea typeface="微软雅黑" panose="020B0503020204020204" pitchFamily="34" charset="-122"/>
              </a:rPr>
              <a:t>：与进程调度和进程对换有关的信息，包括： 进程状态、进程优先级、进程调度所需的其它信息、事件</a:t>
            </a:r>
            <a:endParaRPr kumimoji="0" lang="zh-CN" altLang="en-US" sz="1800" b="1" dirty="0">
              <a:solidFill>
                <a:schemeClr val="tx1"/>
              </a:solidFill>
              <a:latin typeface="微软雅黑" panose="020B0503020204020204" pitchFamily="34" charset="-122"/>
              <a:ea typeface="微软雅黑" panose="020B0503020204020204" pitchFamily="34" charset="-122"/>
            </a:endParaRPr>
          </a:p>
          <a:p>
            <a:pPr marL="365760" lvl="0" indent="-256032" algn="l" fontAlgn="auto">
              <a:lnSpc>
                <a:spcPct val="150000"/>
              </a:lnSpc>
              <a:spcBef>
                <a:spcPts val="400"/>
              </a:spcBef>
              <a:spcAft>
                <a:spcPts val="0"/>
              </a:spcAft>
              <a:buClr>
                <a:srgbClr val="2DA2BF"/>
              </a:buClr>
              <a:buSzPct val="68000"/>
              <a:buFont typeface="Wingdings" pitchFamily="2" charset="2"/>
              <a:buChar char="l"/>
            </a:pPr>
            <a:r>
              <a:rPr kumimoji="0" lang="zh-CN" altLang="en-US" sz="1800" b="1" dirty="0">
                <a:solidFill>
                  <a:srgbClr val="FF0000"/>
                </a:solidFill>
                <a:latin typeface="微软雅黑" panose="020B0503020204020204" pitchFamily="34" charset="-122"/>
                <a:ea typeface="微软雅黑" panose="020B0503020204020204" pitchFamily="34" charset="-122"/>
              </a:rPr>
              <a:t>进程控制信息</a:t>
            </a:r>
            <a:r>
              <a:rPr kumimoji="0" lang="zh-CN" altLang="en-US" sz="1800" b="1" dirty="0">
                <a:solidFill>
                  <a:schemeClr val="tx1"/>
                </a:solidFill>
                <a:latin typeface="微软雅黑" panose="020B0503020204020204" pitchFamily="34" charset="-122"/>
                <a:ea typeface="微软雅黑" panose="020B0503020204020204" pitchFamily="34" charset="-122"/>
              </a:rPr>
              <a:t>：</a:t>
            </a:r>
            <a:r>
              <a:rPr lang="zh-CN" altLang="en-US" sz="1800" b="1" dirty="0">
                <a:solidFill>
                  <a:schemeClr val="tx1"/>
                </a:solidFill>
                <a:latin typeface="微软雅黑" panose="020B0503020204020204" pitchFamily="34" charset="-122"/>
                <a:ea typeface="微软雅黑" panose="020B0503020204020204" pitchFamily="34" charset="-122"/>
              </a:rPr>
              <a:t>程序和数据的地址、进程同步和通信机制、资源清单、链接指针</a:t>
            </a:r>
            <a:endParaRPr kumimoji="0" lang="zh-CN" altLang="en-US" sz="1800" b="1" dirty="0">
              <a:solidFill>
                <a:schemeClr val="tx1"/>
              </a:solidFill>
              <a:latin typeface="微软雅黑" panose="020B0503020204020204" pitchFamily="34" charset="-122"/>
              <a:ea typeface="微软雅黑" panose="020B0503020204020204" pitchFamily="34" charset="-122"/>
            </a:endParaRPr>
          </a:p>
        </p:txBody>
      </p:sp>
      <p:pic>
        <p:nvPicPr>
          <p:cNvPr id="17" name="Picture 1"/>
          <p:cNvPicPr>
            <a:picLocks noChangeAspect="1" noChangeArrowheads="1"/>
          </p:cNvPicPr>
          <p:nvPr/>
        </p:nvPicPr>
        <p:blipFill>
          <a:blip r:embed="rId2"/>
          <a:srcRect/>
          <a:stretch>
            <a:fillRect/>
          </a:stretch>
        </p:blipFill>
        <p:spPr bwMode="auto">
          <a:xfrm>
            <a:off x="0" y="4077072"/>
            <a:ext cx="3913893" cy="2780928"/>
          </a:xfrm>
          <a:prstGeom prst="rect">
            <a:avLst/>
          </a:prstGeom>
          <a:noFill/>
          <a:ln w="9525">
            <a:noFill/>
            <a:miter lim="800000"/>
            <a:headEnd/>
            <a:tailEnd/>
          </a:ln>
          <a:effectLst/>
        </p:spPr>
      </p:pic>
    </p:spTree>
    <p:extLst>
      <p:ext uri="{BB962C8B-B14F-4D97-AF65-F5344CB8AC3E}">
        <p14:creationId xmlns:p14="http://schemas.microsoft.com/office/powerpoint/2010/main" val="262485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进程</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75902" y="3115010"/>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5904656"/>
          </a:xfrm>
          <a:prstGeom prst="wedgeRectCallout">
            <a:avLst>
              <a:gd name="adj1" fmla="val -56132"/>
              <a:gd name="adj2" fmla="val -6232"/>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defTabSz="873125"/>
            <a:r>
              <a:rPr lang="zh-CN" altLang="en-US" sz="2600" b="1" dirty="0">
                <a:solidFill>
                  <a:srgbClr val="FF0000"/>
                </a:solidFill>
                <a:latin typeface="微软雅黑" panose="020B0503020204020204" pitchFamily="34" charset="-122"/>
                <a:ea typeface="微软雅黑" panose="020B0503020204020204" pitchFamily="34" charset="-122"/>
              </a:rPr>
              <a:t>思考</a:t>
            </a:r>
            <a:r>
              <a:rPr lang="zh-CN" altLang="en-US" sz="2600" b="1" dirty="0">
                <a:solidFill>
                  <a:schemeClr val="tx1"/>
                </a:solidFill>
                <a:latin typeface="微软雅黑" panose="020B0503020204020204" pitchFamily="34" charset="-122"/>
                <a:ea typeface="微软雅黑" panose="020B0503020204020204" pitchFamily="34" charset="-122"/>
              </a:rPr>
              <a:t>：</a:t>
            </a:r>
            <a:r>
              <a:rPr lang="en-US" altLang="zh-CN" sz="2600" b="1" dirty="0">
                <a:solidFill>
                  <a:schemeClr val="tx1"/>
                </a:solidFill>
                <a:latin typeface="微软雅黑" panose="020B0503020204020204" pitchFamily="34" charset="-122"/>
                <a:ea typeface="微软雅黑" panose="020B0503020204020204" pitchFamily="34" charset="-122"/>
              </a:rPr>
              <a:t>PCB</a:t>
            </a:r>
            <a:r>
              <a:rPr lang="zh-CN" altLang="zh-CN" sz="2600" b="1" dirty="0">
                <a:solidFill>
                  <a:schemeClr val="tx1"/>
                </a:solidFill>
                <a:latin typeface="微软雅黑" panose="020B0503020204020204" pitchFamily="34" charset="-122"/>
                <a:ea typeface="微软雅黑" panose="020B0503020204020204" pitchFamily="34" charset="-122"/>
              </a:rPr>
              <a:t>是进程存在的唯一标志</a:t>
            </a:r>
            <a:r>
              <a:rPr lang="zh-CN" altLang="en-US" sz="2600" b="1" dirty="0">
                <a:solidFill>
                  <a:schemeClr val="tx1"/>
                </a:solidFill>
                <a:latin typeface="微软雅黑" panose="020B0503020204020204" pitchFamily="34" charset="-122"/>
                <a:ea typeface="微软雅黑" panose="020B0503020204020204" pitchFamily="34" charset="-122"/>
              </a:rPr>
              <a:t> 为什么？</a:t>
            </a:r>
            <a:endParaRPr lang="en-US" altLang="zh-CN" sz="2600" b="1" dirty="0">
              <a:solidFill>
                <a:schemeClr val="tx1"/>
              </a:solidFill>
              <a:latin typeface="微软雅黑" panose="020B0503020204020204" pitchFamily="34" charset="-122"/>
              <a:ea typeface="微软雅黑" panose="020B0503020204020204" pitchFamily="34" charset="-122"/>
            </a:endParaRPr>
          </a:p>
          <a:p>
            <a:pPr lvl="0" algn="just" defTabSz="873125">
              <a:lnSpc>
                <a:spcPct val="160000"/>
              </a:lnSpc>
              <a:spcBef>
                <a:spcPct val="50000"/>
              </a:spcBef>
            </a:pPr>
            <a:r>
              <a:rPr lang="zh-CN" altLang="en-US" b="1" dirty="0">
                <a:solidFill>
                  <a:schemeClr val="tx1"/>
                </a:solidFill>
                <a:latin typeface="微软雅黑" panose="020B0503020204020204" pitchFamily="34" charset="-122"/>
                <a:ea typeface="微软雅黑" panose="020B0503020204020204" pitchFamily="34" charset="-122"/>
              </a:rPr>
              <a:t>    因为</a:t>
            </a:r>
            <a:r>
              <a:rPr lang="en-US" altLang="zh-CN" b="1" dirty="0">
                <a:solidFill>
                  <a:schemeClr val="tx1"/>
                </a:solidFill>
                <a:latin typeface="微软雅黑" panose="020B0503020204020204" pitchFamily="34" charset="-122"/>
                <a:ea typeface="微软雅黑" panose="020B0503020204020204" pitchFamily="34" charset="-122"/>
              </a:rPr>
              <a:t>PCB 1</a:t>
            </a:r>
            <a:r>
              <a:rPr lang="zh-CN" altLang="en-US" b="1" dirty="0">
                <a:solidFill>
                  <a:schemeClr val="tx1"/>
                </a:solidFill>
                <a:latin typeface="微软雅黑" panose="020B0503020204020204" pitchFamily="34" charset="-122"/>
                <a:ea typeface="微软雅黑" panose="020B0503020204020204" pitchFamily="34" charset="-122"/>
              </a:rPr>
              <a:t>、</a:t>
            </a:r>
            <a:r>
              <a:rPr lang="zh-CN" altLang="zh-CN" b="1" dirty="0">
                <a:solidFill>
                  <a:schemeClr val="tx1"/>
                </a:solidFill>
                <a:latin typeface="微软雅黑" panose="020B0503020204020204" pitchFamily="34" charset="-122"/>
                <a:ea typeface="微软雅黑" panose="020B0503020204020204" pitchFamily="34" charset="-122"/>
              </a:rPr>
              <a:t>包含了进程的</a:t>
            </a:r>
            <a:r>
              <a:rPr lang="zh-CN" altLang="zh-CN" b="1" dirty="0">
                <a:solidFill>
                  <a:srgbClr val="FF0000"/>
                </a:solidFill>
                <a:latin typeface="微软雅黑" panose="020B0503020204020204" pitchFamily="34" charset="-122"/>
                <a:ea typeface="微软雅黑" panose="020B0503020204020204" pitchFamily="34" charset="-122"/>
              </a:rPr>
              <a:t>描述信息和控制信息</a:t>
            </a:r>
            <a:r>
              <a:rPr lang="zh-CN" altLang="zh-CN" b="1" dirty="0">
                <a:solidFill>
                  <a:schemeClr val="tx1"/>
                </a:solidFill>
                <a:latin typeface="微软雅黑" panose="020B0503020204020204" pitchFamily="34" charset="-122"/>
                <a:ea typeface="微软雅黑" panose="020B0503020204020204" pitchFamily="34" charset="-122"/>
              </a:rPr>
              <a:t>，</a:t>
            </a:r>
            <a:r>
              <a:rPr lang="en-US" altLang="zh-CN" b="1" dirty="0">
                <a:solidFill>
                  <a:schemeClr val="tx1"/>
                </a:solidFill>
                <a:latin typeface="微软雅黑" panose="020B0503020204020204" pitchFamily="34" charset="-122"/>
                <a:ea typeface="微软雅黑" panose="020B0503020204020204" pitchFamily="34" charset="-122"/>
              </a:rPr>
              <a:t>2</a:t>
            </a:r>
            <a:r>
              <a:rPr lang="zh-CN" altLang="en-US" b="1" dirty="0">
                <a:solidFill>
                  <a:schemeClr val="tx1"/>
                </a:solidFill>
                <a:latin typeface="微软雅黑" panose="020B0503020204020204" pitchFamily="34" charset="-122"/>
                <a:ea typeface="微软雅黑" panose="020B0503020204020204" pitchFamily="34" charset="-122"/>
              </a:rPr>
              <a:t>、</a:t>
            </a:r>
            <a:r>
              <a:rPr lang="zh-CN" altLang="zh-CN" b="1" dirty="0">
                <a:solidFill>
                  <a:schemeClr val="tx1"/>
                </a:solidFill>
                <a:latin typeface="微软雅黑" panose="020B0503020204020204" pitchFamily="34" charset="-122"/>
                <a:ea typeface="微软雅黑" panose="020B0503020204020204" pitchFamily="34" charset="-122"/>
              </a:rPr>
              <a:t>是进程的</a:t>
            </a:r>
            <a:r>
              <a:rPr lang="zh-CN" altLang="zh-CN" b="1" dirty="0">
                <a:solidFill>
                  <a:srgbClr val="FF0000"/>
                </a:solidFill>
                <a:latin typeface="微软雅黑" panose="020B0503020204020204" pitchFamily="34" charset="-122"/>
                <a:ea typeface="微软雅黑" panose="020B0503020204020204" pitchFamily="34" charset="-122"/>
              </a:rPr>
              <a:t>动态特征的集中反映</a:t>
            </a:r>
            <a:r>
              <a:rPr lang="zh-CN" altLang="zh-CN" b="1" dirty="0">
                <a:solidFill>
                  <a:schemeClr val="tx1"/>
                </a:solidFill>
                <a:latin typeface="微软雅黑" panose="020B0503020204020204" pitchFamily="34" charset="-122"/>
                <a:ea typeface="微软雅黑" panose="020B0503020204020204" pitchFamily="34" charset="-122"/>
              </a:rPr>
              <a:t>，</a:t>
            </a:r>
            <a:r>
              <a:rPr lang="en-US" altLang="zh-CN" b="1" dirty="0">
                <a:solidFill>
                  <a:schemeClr val="tx1"/>
                </a:solidFill>
                <a:latin typeface="微软雅黑" panose="020B0503020204020204" pitchFamily="34" charset="-122"/>
                <a:ea typeface="微软雅黑" panose="020B0503020204020204" pitchFamily="34" charset="-122"/>
              </a:rPr>
              <a:t>3</a:t>
            </a:r>
            <a:r>
              <a:rPr lang="zh-CN" altLang="en-US" b="1" dirty="0">
                <a:solidFill>
                  <a:schemeClr val="tx1"/>
                </a:solidFill>
                <a:latin typeface="微软雅黑" panose="020B0503020204020204" pitchFamily="34" charset="-122"/>
                <a:ea typeface="微软雅黑" panose="020B0503020204020204" pitchFamily="34" charset="-122"/>
              </a:rPr>
              <a:t>、</a:t>
            </a:r>
            <a:r>
              <a:rPr lang="zh-CN" altLang="zh-CN" b="1" dirty="0">
                <a:solidFill>
                  <a:schemeClr val="tx1"/>
                </a:solidFill>
                <a:latin typeface="微软雅黑" panose="020B0503020204020204" pitchFamily="34" charset="-122"/>
                <a:ea typeface="微软雅黑" panose="020B0503020204020204" pitchFamily="34" charset="-122"/>
              </a:rPr>
              <a:t>系统</a:t>
            </a:r>
            <a:r>
              <a:rPr lang="zh-CN" altLang="zh-CN" b="1" dirty="0">
                <a:solidFill>
                  <a:srgbClr val="FF0000"/>
                </a:solidFill>
                <a:latin typeface="微软雅黑" panose="020B0503020204020204" pitchFamily="34" charset="-122"/>
                <a:ea typeface="微软雅黑" panose="020B0503020204020204" pitchFamily="34" charset="-122"/>
              </a:rPr>
              <a:t>根据</a:t>
            </a:r>
            <a:r>
              <a:rPr lang="en-US" altLang="zh-CN" b="1" dirty="0">
                <a:solidFill>
                  <a:srgbClr val="FF0000"/>
                </a:solidFill>
                <a:latin typeface="微软雅黑" panose="020B0503020204020204" pitchFamily="34" charset="-122"/>
                <a:ea typeface="微软雅黑" panose="020B0503020204020204" pitchFamily="34" charset="-122"/>
              </a:rPr>
              <a:t>PCB</a:t>
            </a:r>
            <a:r>
              <a:rPr lang="zh-CN" altLang="zh-CN" b="1" dirty="0">
                <a:solidFill>
                  <a:srgbClr val="FF0000"/>
                </a:solidFill>
                <a:latin typeface="微软雅黑" panose="020B0503020204020204" pitchFamily="34" charset="-122"/>
                <a:ea typeface="微软雅黑" panose="020B0503020204020204" pitchFamily="34" charset="-122"/>
              </a:rPr>
              <a:t>而感知某一进程的存在</a:t>
            </a:r>
            <a:r>
              <a:rPr lang="zh-CN" altLang="zh-CN" b="1" dirty="0">
                <a:solidFill>
                  <a:schemeClr val="tx1"/>
                </a:solidFill>
                <a:latin typeface="微软雅黑" panose="020B0503020204020204" pitchFamily="34" charset="-122"/>
                <a:ea typeface="微软雅黑" panose="020B0503020204020204" pitchFamily="34" charset="-122"/>
              </a:rPr>
              <a:t>，所以</a:t>
            </a:r>
            <a:r>
              <a:rPr lang="en-US" altLang="zh-CN" b="1" dirty="0">
                <a:solidFill>
                  <a:schemeClr val="tx1"/>
                </a:solidFill>
                <a:latin typeface="微软雅黑" panose="020B0503020204020204" pitchFamily="34" charset="-122"/>
                <a:ea typeface="微软雅黑" panose="020B0503020204020204" pitchFamily="34" charset="-122"/>
              </a:rPr>
              <a:t>PCB</a:t>
            </a:r>
            <a:r>
              <a:rPr lang="zh-CN" altLang="zh-CN" b="1" dirty="0">
                <a:solidFill>
                  <a:schemeClr val="tx1"/>
                </a:solidFill>
                <a:latin typeface="微软雅黑" panose="020B0503020204020204" pitchFamily="34" charset="-122"/>
                <a:ea typeface="微软雅黑" panose="020B0503020204020204" pitchFamily="34" charset="-122"/>
              </a:rPr>
              <a:t>是进程存在的唯一标志。(只有在多任务即多道批处理系统中，才可能建立</a:t>
            </a:r>
            <a:r>
              <a:rPr lang="en-US" altLang="zh-CN" b="1" dirty="0">
                <a:solidFill>
                  <a:schemeClr val="tx1"/>
                </a:solidFill>
                <a:latin typeface="微软雅黑" panose="020B0503020204020204" pitchFamily="34" charset="-122"/>
                <a:ea typeface="微软雅黑" panose="020B0503020204020204" pitchFamily="34" charset="-122"/>
              </a:rPr>
              <a:t>PCB</a:t>
            </a:r>
            <a:r>
              <a:rPr lang="zh-CN" altLang="zh-CN" b="1" dirty="0">
                <a:solidFill>
                  <a:schemeClr val="tx1"/>
                </a:solidFill>
                <a:latin typeface="微软雅黑" panose="020B0503020204020204" pitchFamily="34" charset="-122"/>
                <a:ea typeface="微软雅黑" panose="020B0503020204020204" pitchFamily="34" charset="-122"/>
              </a:rPr>
              <a:t>结构，该系统才具有进程活动)</a:t>
            </a:r>
            <a:endParaRPr lang="en-US" altLang="zh-CN" b="1" dirty="0">
              <a:solidFill>
                <a:schemeClr val="tx1"/>
              </a:solidFill>
              <a:latin typeface="微软雅黑" panose="020B0503020204020204" pitchFamily="34" charset="-122"/>
              <a:ea typeface="微软雅黑" panose="020B0503020204020204" pitchFamily="34" charset="-122"/>
            </a:endParaRPr>
          </a:p>
        </p:txBody>
      </p:sp>
      <p:pic>
        <p:nvPicPr>
          <p:cNvPr id="17" name="Picture 1"/>
          <p:cNvPicPr>
            <a:picLocks noChangeAspect="1" noChangeArrowheads="1"/>
          </p:cNvPicPr>
          <p:nvPr/>
        </p:nvPicPr>
        <p:blipFill>
          <a:blip r:embed="rId2"/>
          <a:srcRect/>
          <a:stretch>
            <a:fillRect/>
          </a:stretch>
        </p:blipFill>
        <p:spPr bwMode="auto">
          <a:xfrm>
            <a:off x="0" y="4077072"/>
            <a:ext cx="3913893" cy="2780928"/>
          </a:xfrm>
          <a:prstGeom prst="rect">
            <a:avLst/>
          </a:prstGeom>
          <a:noFill/>
          <a:ln w="9525">
            <a:noFill/>
            <a:miter lim="800000"/>
            <a:headEnd/>
            <a:tailEnd/>
          </a:ln>
          <a:effectLst/>
        </p:spPr>
      </p:pic>
      <p:sp>
        <p:nvSpPr>
          <p:cNvPr id="16" name="Rectangle 6"/>
          <p:cNvSpPr txBox="1">
            <a:spLocks noChangeArrowheads="1"/>
          </p:cNvSpPr>
          <p:nvPr/>
        </p:nvSpPr>
        <p:spPr bwMode="auto">
          <a:xfrm>
            <a:off x="65800" y="2963630"/>
            <a:ext cx="8915400" cy="1728192"/>
          </a:xfrm>
          <a:prstGeom prst="rect">
            <a:avLst/>
          </a:prstGeom>
          <a:gradFill rotWithShape="1">
            <a:gsLst>
              <a:gs pos="0">
                <a:srgbClr val="2DA2BF">
                  <a:shade val="15000"/>
                  <a:satMod val="180000"/>
                </a:srgbClr>
              </a:gs>
              <a:gs pos="50000">
                <a:srgbClr val="2DA2BF">
                  <a:shade val="45000"/>
                  <a:satMod val="170000"/>
                </a:srgbClr>
              </a:gs>
              <a:gs pos="70000">
                <a:srgbClr val="2DA2BF">
                  <a:tint val="99000"/>
                  <a:shade val="65000"/>
                  <a:satMod val="155000"/>
                </a:srgbClr>
              </a:gs>
              <a:gs pos="100000">
                <a:srgbClr val="2DA2BF">
                  <a:tint val="95500"/>
                  <a:shade val="100000"/>
                  <a:satMod val="155000"/>
                </a:srgbClr>
              </a:gs>
            </a:gsLst>
            <a:lin ang="16200000" scaled="0"/>
          </a:gra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2DA2BF">
                <a:satMod val="300000"/>
              </a:srgbClr>
            </a:contourClr>
          </a:sp3d>
        </p:spPr>
        <p:txBody>
          <a:bodyPr vert="horz" anchor="ctr" anchorCtr="0">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lt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lt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lt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lt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lt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lt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lt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lt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lt1"/>
                </a:solidFill>
                <a:latin typeface="+mn-lt"/>
                <a:ea typeface="+mn-ea"/>
                <a:cs typeface="+mn-cs"/>
              </a:defRPr>
            </a:lvl9pPr>
            <a:extLst/>
          </a:lstStyle>
          <a:p>
            <a:pPr marL="342900" marR="0" lvl="0" indent="0" algn="l" defTabSz="914400" rtl="0" eaLnBrk="1" fontAlgn="auto" latinLnBrk="0" hangingPunct="1">
              <a:lnSpc>
                <a:spcPct val="100000"/>
              </a:lnSpc>
              <a:spcBef>
                <a:spcPct val="20000"/>
              </a:spcBef>
              <a:spcAft>
                <a:spcPts val="0"/>
              </a:spcAft>
              <a:buClr>
                <a:srgbClr val="2DA2BF"/>
              </a:buClr>
              <a:buSzPct val="68000"/>
              <a:buFont typeface="Wingdings 3"/>
              <a:buNone/>
              <a:tabLst/>
              <a:defRPr/>
            </a:pPr>
            <a:r>
              <a:rPr kumimoji="0" lang="zh-CN" altLang="en-US" sz="2800" b="1"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思考：系统中可能拥有数十个、数百个乃至数千个</a:t>
            </a:r>
            <a:r>
              <a:rPr kumimoji="0" lang="en-US" altLang="zh-CN" sz="2800" b="1"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PCB</a:t>
            </a:r>
            <a:r>
              <a:rPr kumimoji="0" lang="zh-CN" altLang="en-US" sz="2800" b="1"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，如何组织？</a:t>
            </a:r>
          </a:p>
        </p:txBody>
      </p:sp>
    </p:spTree>
    <p:extLst>
      <p:ext uri="{BB962C8B-B14F-4D97-AF65-F5344CB8AC3E}">
        <p14:creationId xmlns:p14="http://schemas.microsoft.com/office/powerpoint/2010/main" val="113761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80">
                                          <p:stCondLst>
                                            <p:cond delay="0"/>
                                          </p:stCondLst>
                                        </p:cTn>
                                        <p:tgtEl>
                                          <p:spTgt spid="16"/>
                                        </p:tgtEl>
                                      </p:cBhvr>
                                    </p:animEffect>
                                    <p:anim calcmode="lin" valueType="num">
                                      <p:cBhvr>
                                        <p:cTn id="17"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22" dur="26">
                                          <p:stCondLst>
                                            <p:cond delay="650"/>
                                          </p:stCondLst>
                                        </p:cTn>
                                        <p:tgtEl>
                                          <p:spTgt spid="16"/>
                                        </p:tgtEl>
                                      </p:cBhvr>
                                      <p:to x="100000" y="60000"/>
                                    </p:animScale>
                                    <p:animScale>
                                      <p:cBhvr>
                                        <p:cTn id="23" dur="166" decel="50000">
                                          <p:stCondLst>
                                            <p:cond delay="676"/>
                                          </p:stCondLst>
                                        </p:cTn>
                                        <p:tgtEl>
                                          <p:spTgt spid="16"/>
                                        </p:tgtEl>
                                      </p:cBhvr>
                                      <p:to x="100000" y="100000"/>
                                    </p:animScale>
                                    <p:animScale>
                                      <p:cBhvr>
                                        <p:cTn id="24" dur="26">
                                          <p:stCondLst>
                                            <p:cond delay="1312"/>
                                          </p:stCondLst>
                                        </p:cTn>
                                        <p:tgtEl>
                                          <p:spTgt spid="16"/>
                                        </p:tgtEl>
                                      </p:cBhvr>
                                      <p:to x="100000" y="80000"/>
                                    </p:animScale>
                                    <p:animScale>
                                      <p:cBhvr>
                                        <p:cTn id="25" dur="166" decel="50000">
                                          <p:stCondLst>
                                            <p:cond delay="1338"/>
                                          </p:stCondLst>
                                        </p:cTn>
                                        <p:tgtEl>
                                          <p:spTgt spid="16"/>
                                        </p:tgtEl>
                                      </p:cBhvr>
                                      <p:to x="100000" y="100000"/>
                                    </p:animScale>
                                    <p:animScale>
                                      <p:cBhvr>
                                        <p:cTn id="26" dur="26">
                                          <p:stCondLst>
                                            <p:cond delay="1642"/>
                                          </p:stCondLst>
                                        </p:cTn>
                                        <p:tgtEl>
                                          <p:spTgt spid="16"/>
                                        </p:tgtEl>
                                      </p:cBhvr>
                                      <p:to x="100000" y="90000"/>
                                    </p:animScale>
                                    <p:animScale>
                                      <p:cBhvr>
                                        <p:cTn id="27" dur="166" decel="50000">
                                          <p:stCondLst>
                                            <p:cond delay="1668"/>
                                          </p:stCondLst>
                                        </p:cTn>
                                        <p:tgtEl>
                                          <p:spTgt spid="16"/>
                                        </p:tgtEl>
                                      </p:cBhvr>
                                      <p:to x="100000" y="100000"/>
                                    </p:animScale>
                                    <p:animScale>
                                      <p:cBhvr>
                                        <p:cTn id="28" dur="26">
                                          <p:stCondLst>
                                            <p:cond delay="1808"/>
                                          </p:stCondLst>
                                        </p:cTn>
                                        <p:tgtEl>
                                          <p:spTgt spid="16"/>
                                        </p:tgtEl>
                                      </p:cBhvr>
                                      <p:to x="100000" y="95000"/>
                                    </p:animScale>
                                    <p:animScale>
                                      <p:cBhvr>
                                        <p:cTn id="29" dur="166" decel="50000">
                                          <p:stCondLst>
                                            <p:cond delay="1834"/>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进程</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75902" y="3115010"/>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2278298"/>
          </a:xfrm>
          <a:prstGeom prst="wedgeRectCallout">
            <a:avLst>
              <a:gd name="adj1" fmla="val -54821"/>
              <a:gd name="adj2" fmla="val 50125"/>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fontAlgn="auto">
              <a:lnSpc>
                <a:spcPct val="150000"/>
              </a:lnSpc>
              <a:spcBef>
                <a:spcPts val="400"/>
              </a:spcBef>
              <a:spcAft>
                <a:spcPts val="0"/>
              </a:spcAft>
              <a:buClr>
                <a:srgbClr val="2DA2BF"/>
              </a:buClr>
              <a:buSzPct val="68000"/>
            </a:pPr>
            <a:r>
              <a:rPr kumimoji="0" lang="zh-CN" altLang="en-US" sz="28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进程控制块的组织方式</a:t>
            </a:r>
            <a:endParaRPr kumimoji="0" lang="en-US" altLang="zh-CN" sz="28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p:txBody>
      </p:sp>
      <p:grpSp>
        <p:nvGrpSpPr>
          <p:cNvPr id="16" name="组合 15"/>
          <p:cNvGrpSpPr>
            <a:grpSpLocks/>
          </p:cNvGrpSpPr>
          <p:nvPr/>
        </p:nvGrpSpPr>
        <p:grpSpPr bwMode="auto">
          <a:xfrm>
            <a:off x="3995936" y="3981457"/>
            <a:ext cx="4052133" cy="2310807"/>
            <a:chOff x="1120255" y="2325717"/>
            <a:chExt cx="6302324" cy="1322976"/>
          </a:xfrm>
        </p:grpSpPr>
        <p:sp>
          <p:nvSpPr>
            <p:cNvPr id="17" name="矩形 16"/>
            <p:cNvSpPr/>
            <p:nvPr/>
          </p:nvSpPr>
          <p:spPr>
            <a:xfrm>
              <a:off x="1120255" y="2796875"/>
              <a:ext cx="1885636" cy="229070"/>
            </a:xfrm>
            <a:prstGeom prst="rect">
              <a:avLst/>
            </a:prstGeom>
            <a:gradFill rotWithShape="1">
              <a:gsLst>
                <a:gs pos="0">
                  <a:srgbClr val="B9B9E7">
                    <a:shade val="51000"/>
                    <a:satMod val="130000"/>
                  </a:srgbClr>
                </a:gs>
                <a:gs pos="80000">
                  <a:srgbClr val="B9B9E7">
                    <a:shade val="93000"/>
                    <a:satMod val="130000"/>
                  </a:srgbClr>
                </a:gs>
                <a:gs pos="100000">
                  <a:srgbClr val="B9B9E7">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组织方式</a:t>
              </a:r>
              <a:endParaRPr kumimoji="0" lang="zh-CN" altLang="en-US" sz="2000" b="1" i="0" u="none" strike="noStrike" kern="0" cap="none" spc="0" normalizeH="0" baseline="0" noProof="0" dirty="0">
                <a:ln>
                  <a:noFill/>
                </a:ln>
                <a:solidFill>
                  <a:srgbClr val="FFFFFF"/>
                </a:solidFill>
                <a:effectLst/>
                <a:uLnTx/>
                <a:uFillTx/>
                <a:latin typeface="Arial"/>
                <a:cs typeface="+mn-cs"/>
              </a:endParaRPr>
            </a:p>
          </p:txBody>
        </p:sp>
        <p:sp>
          <p:nvSpPr>
            <p:cNvPr id="18" name="剪去单角的矩形 17"/>
            <p:cNvSpPr/>
            <p:nvPr/>
          </p:nvSpPr>
          <p:spPr bwMode="auto">
            <a:xfrm>
              <a:off x="4499992" y="2325717"/>
              <a:ext cx="2880319" cy="259120"/>
            </a:xfrm>
            <a:prstGeom prst="snip1Rect">
              <a:avLst/>
            </a:prstGeom>
            <a:gradFill rotWithShape="1">
              <a:gsLst>
                <a:gs pos="0">
                  <a:srgbClr val="99CCFF">
                    <a:shade val="51000"/>
                    <a:satMod val="130000"/>
                  </a:srgbClr>
                </a:gs>
                <a:gs pos="80000">
                  <a:srgbClr val="99CCFF">
                    <a:shade val="93000"/>
                    <a:satMod val="130000"/>
                  </a:srgbClr>
                </a:gs>
                <a:gs pos="100000">
                  <a:srgbClr val="99CCFF">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kern="0" dirty="0">
                  <a:solidFill>
                    <a:srgbClr val="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a:t>
              </a:r>
              <a:r>
                <a:rPr kumimoji="0" lang="zh-CN" altLang="en-US" sz="2000" b="1" kern="0" dirty="0">
                  <a:solidFill>
                    <a:srgbClr val="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）线性方式</a:t>
              </a:r>
            </a:p>
          </p:txBody>
        </p:sp>
        <p:sp>
          <p:nvSpPr>
            <p:cNvPr id="19" name="剪去单角的矩形 18"/>
            <p:cNvSpPr/>
            <p:nvPr/>
          </p:nvSpPr>
          <p:spPr bwMode="auto">
            <a:xfrm>
              <a:off x="4499992" y="2863890"/>
              <a:ext cx="2880319" cy="259120"/>
            </a:xfrm>
            <a:prstGeom prst="snip1Rect">
              <a:avLst/>
            </a:prstGeom>
            <a:gradFill rotWithShape="1">
              <a:gsLst>
                <a:gs pos="0">
                  <a:srgbClr val="99CCFF">
                    <a:shade val="51000"/>
                    <a:satMod val="130000"/>
                  </a:srgbClr>
                </a:gs>
                <a:gs pos="80000">
                  <a:srgbClr val="99CCFF">
                    <a:shade val="93000"/>
                    <a:satMod val="130000"/>
                  </a:srgbClr>
                </a:gs>
                <a:gs pos="100000">
                  <a:srgbClr val="99CCFF">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kern="0" dirty="0">
                  <a:solidFill>
                    <a:srgbClr val="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2</a:t>
              </a:r>
              <a:r>
                <a:rPr kumimoji="0" lang="zh-CN" altLang="en-US" sz="2000" b="1" kern="0" dirty="0">
                  <a:solidFill>
                    <a:srgbClr val="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）链接方式</a:t>
              </a:r>
            </a:p>
          </p:txBody>
        </p:sp>
        <p:sp>
          <p:nvSpPr>
            <p:cNvPr id="20" name="剪去单角的矩形 19"/>
            <p:cNvSpPr/>
            <p:nvPr/>
          </p:nvSpPr>
          <p:spPr bwMode="auto">
            <a:xfrm>
              <a:off x="4542260" y="3389573"/>
              <a:ext cx="2880319" cy="259120"/>
            </a:xfrm>
            <a:prstGeom prst="snip1Rect">
              <a:avLst/>
            </a:prstGeom>
            <a:gradFill rotWithShape="1">
              <a:gsLst>
                <a:gs pos="0">
                  <a:srgbClr val="99CCFF">
                    <a:shade val="51000"/>
                    <a:satMod val="130000"/>
                  </a:srgbClr>
                </a:gs>
                <a:gs pos="80000">
                  <a:srgbClr val="99CCFF">
                    <a:shade val="93000"/>
                    <a:satMod val="130000"/>
                  </a:srgbClr>
                </a:gs>
                <a:gs pos="100000">
                  <a:srgbClr val="99CCFF">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kern="0" dirty="0">
                  <a:solidFill>
                    <a:srgbClr val="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3</a:t>
              </a:r>
              <a:r>
                <a:rPr kumimoji="0" lang="zh-CN" altLang="en-US" sz="2000" b="1" kern="0" dirty="0">
                  <a:solidFill>
                    <a:srgbClr val="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）索引方式</a:t>
              </a:r>
            </a:p>
          </p:txBody>
        </p:sp>
        <p:cxnSp>
          <p:nvCxnSpPr>
            <p:cNvPr id="21" name="直接连接符 12"/>
            <p:cNvCxnSpPr>
              <a:cxnSpLocks noChangeShapeType="1"/>
            </p:cNvCxnSpPr>
            <p:nvPr/>
          </p:nvCxnSpPr>
          <p:spPr bwMode="auto">
            <a:xfrm>
              <a:off x="3707904" y="2455277"/>
              <a:ext cx="0" cy="1063856"/>
            </a:xfrm>
            <a:prstGeom prst="line">
              <a:avLst/>
            </a:prstGeom>
            <a:noFill/>
            <a:ln w="25400" algn="ctr">
              <a:solidFill>
                <a:srgbClr val="FF0000"/>
              </a:solidFill>
              <a:round/>
              <a:headEnd/>
              <a:tailEnd/>
            </a:ln>
          </p:spPr>
        </p:cxnSp>
        <p:cxnSp>
          <p:nvCxnSpPr>
            <p:cNvPr id="22" name="直接箭头连接符 16"/>
            <p:cNvCxnSpPr>
              <a:cxnSpLocks noChangeShapeType="1"/>
            </p:cNvCxnSpPr>
            <p:nvPr/>
          </p:nvCxnSpPr>
          <p:spPr bwMode="auto">
            <a:xfrm>
              <a:off x="3680933" y="2455277"/>
              <a:ext cx="792088" cy="0"/>
            </a:xfrm>
            <a:prstGeom prst="straightConnector1">
              <a:avLst/>
            </a:prstGeom>
            <a:noFill/>
            <a:ln w="25400" algn="ctr">
              <a:solidFill>
                <a:srgbClr val="FF0000"/>
              </a:solidFill>
              <a:round/>
              <a:headEnd/>
              <a:tailEnd type="arrow" w="med" len="med"/>
            </a:ln>
          </p:spPr>
        </p:cxnSp>
        <p:cxnSp>
          <p:nvCxnSpPr>
            <p:cNvPr id="23" name="直接箭头连接符 19"/>
            <p:cNvCxnSpPr>
              <a:cxnSpLocks noChangeShapeType="1"/>
            </p:cNvCxnSpPr>
            <p:nvPr/>
          </p:nvCxnSpPr>
          <p:spPr bwMode="auto">
            <a:xfrm>
              <a:off x="3707904" y="2998845"/>
              <a:ext cx="792088" cy="0"/>
            </a:xfrm>
            <a:prstGeom prst="straightConnector1">
              <a:avLst/>
            </a:prstGeom>
            <a:noFill/>
            <a:ln w="25400" algn="ctr">
              <a:solidFill>
                <a:srgbClr val="FF0000"/>
              </a:solidFill>
              <a:round/>
              <a:headEnd/>
              <a:tailEnd type="arrow" w="med" len="med"/>
            </a:ln>
          </p:spPr>
        </p:cxnSp>
        <p:cxnSp>
          <p:nvCxnSpPr>
            <p:cNvPr id="24" name="直接箭头连接符 20"/>
            <p:cNvCxnSpPr>
              <a:cxnSpLocks noChangeShapeType="1"/>
            </p:cNvCxnSpPr>
            <p:nvPr/>
          </p:nvCxnSpPr>
          <p:spPr bwMode="auto">
            <a:xfrm>
              <a:off x="3750171" y="3519133"/>
              <a:ext cx="792088" cy="0"/>
            </a:xfrm>
            <a:prstGeom prst="straightConnector1">
              <a:avLst/>
            </a:prstGeom>
            <a:noFill/>
            <a:ln w="25400" algn="ctr">
              <a:solidFill>
                <a:srgbClr val="FF0000"/>
              </a:solidFill>
              <a:round/>
              <a:headEnd/>
              <a:tailEnd type="arrow" w="med" len="med"/>
            </a:ln>
          </p:spPr>
        </p:cxnSp>
        <p:cxnSp>
          <p:nvCxnSpPr>
            <p:cNvPr id="25" name="直接箭头连接符 21"/>
            <p:cNvCxnSpPr>
              <a:cxnSpLocks noChangeShapeType="1"/>
            </p:cNvCxnSpPr>
            <p:nvPr/>
          </p:nvCxnSpPr>
          <p:spPr bwMode="auto">
            <a:xfrm>
              <a:off x="3032862" y="3015425"/>
              <a:ext cx="648071" cy="0"/>
            </a:xfrm>
            <a:prstGeom prst="straightConnector1">
              <a:avLst/>
            </a:prstGeom>
            <a:noFill/>
            <a:ln w="25400" algn="ctr">
              <a:solidFill>
                <a:srgbClr val="FF0000"/>
              </a:solidFill>
              <a:round/>
              <a:headEnd/>
              <a:tailEnd type="arrow" w="med" len="med"/>
            </a:ln>
          </p:spPr>
        </p:cxnSp>
      </p:grpSp>
      <p:grpSp>
        <p:nvGrpSpPr>
          <p:cNvPr id="26" name="组合 25"/>
          <p:cNvGrpSpPr>
            <a:grpSpLocks/>
          </p:cNvGrpSpPr>
          <p:nvPr/>
        </p:nvGrpSpPr>
        <p:grpSpPr bwMode="auto">
          <a:xfrm>
            <a:off x="3731165" y="3232728"/>
            <a:ext cx="5372896" cy="443411"/>
            <a:chOff x="431540" y="980728"/>
            <a:chExt cx="8609180" cy="245535"/>
          </a:xfrm>
        </p:grpSpPr>
        <p:sp>
          <p:nvSpPr>
            <p:cNvPr id="27" name="剪去单角的矩形 26"/>
            <p:cNvSpPr/>
            <p:nvPr/>
          </p:nvSpPr>
          <p:spPr bwMode="auto">
            <a:xfrm>
              <a:off x="431540" y="980728"/>
              <a:ext cx="2880321" cy="240841"/>
            </a:xfrm>
            <a:prstGeom prst="snip1Rect">
              <a:avLst/>
            </a:prstGeom>
            <a:gradFill rotWithShape="1">
              <a:gsLst>
                <a:gs pos="0">
                  <a:srgbClr val="99CCFF">
                    <a:shade val="51000"/>
                    <a:satMod val="130000"/>
                  </a:srgbClr>
                </a:gs>
                <a:gs pos="80000">
                  <a:srgbClr val="99CCFF">
                    <a:shade val="93000"/>
                    <a:satMod val="130000"/>
                  </a:srgbClr>
                </a:gs>
                <a:gs pos="100000">
                  <a:srgbClr val="99CCFF">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kern="0" dirty="0">
                  <a:solidFill>
                    <a:srgbClr val="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a:t>
              </a:r>
              <a:r>
                <a:rPr kumimoji="0" lang="zh-CN" altLang="en-US" sz="2000" b="1" kern="0" dirty="0">
                  <a:solidFill>
                    <a:srgbClr val="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）线性方式</a:t>
              </a:r>
            </a:p>
          </p:txBody>
        </p:sp>
        <p:sp>
          <p:nvSpPr>
            <p:cNvPr id="28" name="剪去单角的矩形 27"/>
            <p:cNvSpPr/>
            <p:nvPr/>
          </p:nvSpPr>
          <p:spPr bwMode="auto">
            <a:xfrm>
              <a:off x="3311861" y="980728"/>
              <a:ext cx="2880321" cy="240841"/>
            </a:xfrm>
            <a:prstGeom prst="snip1Rect">
              <a:avLst/>
            </a:prstGeom>
            <a:gradFill rotWithShape="1">
              <a:gsLst>
                <a:gs pos="0">
                  <a:srgbClr val="99CCFF">
                    <a:shade val="51000"/>
                    <a:satMod val="130000"/>
                  </a:srgbClr>
                </a:gs>
                <a:gs pos="80000">
                  <a:srgbClr val="99CCFF">
                    <a:shade val="93000"/>
                    <a:satMod val="130000"/>
                  </a:srgbClr>
                </a:gs>
                <a:gs pos="100000">
                  <a:srgbClr val="99CCFF">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kern="0" dirty="0">
                  <a:solidFill>
                    <a:srgbClr val="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2</a:t>
              </a:r>
              <a:r>
                <a:rPr kumimoji="0" lang="zh-CN" altLang="en-US" sz="2000" b="1" kern="0" dirty="0">
                  <a:solidFill>
                    <a:srgbClr val="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）链接方式</a:t>
              </a:r>
            </a:p>
          </p:txBody>
        </p:sp>
        <p:sp>
          <p:nvSpPr>
            <p:cNvPr id="29" name="剪去单角的矩形 28"/>
            <p:cNvSpPr/>
            <p:nvPr/>
          </p:nvSpPr>
          <p:spPr bwMode="auto">
            <a:xfrm>
              <a:off x="6160399" y="985422"/>
              <a:ext cx="2880321" cy="240841"/>
            </a:xfrm>
            <a:prstGeom prst="snip1Rect">
              <a:avLst/>
            </a:prstGeom>
            <a:gradFill rotWithShape="1">
              <a:gsLst>
                <a:gs pos="0">
                  <a:srgbClr val="99CCFF">
                    <a:shade val="51000"/>
                    <a:satMod val="130000"/>
                  </a:srgbClr>
                </a:gs>
                <a:gs pos="80000">
                  <a:srgbClr val="99CCFF">
                    <a:shade val="93000"/>
                    <a:satMod val="130000"/>
                  </a:srgbClr>
                </a:gs>
                <a:gs pos="100000">
                  <a:srgbClr val="99CCFF">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kern="0" dirty="0">
                  <a:solidFill>
                    <a:srgbClr val="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3</a:t>
              </a:r>
              <a:r>
                <a:rPr kumimoji="0" lang="zh-CN" altLang="en-US" sz="2000" b="1" kern="0" dirty="0">
                  <a:solidFill>
                    <a:srgbClr val="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）索引方式</a:t>
              </a:r>
            </a:p>
          </p:txBody>
        </p:sp>
      </p:grpSp>
      <p:sp>
        <p:nvSpPr>
          <p:cNvPr id="30" name="Rectangle 4"/>
          <p:cNvSpPr>
            <a:spLocks noGrp="1" noChangeArrowheads="1"/>
          </p:cNvSpPr>
          <p:nvPr>
            <p:ph idx="1"/>
          </p:nvPr>
        </p:nvSpPr>
        <p:spPr>
          <a:xfrm>
            <a:off x="11759" y="3684616"/>
            <a:ext cx="9132241" cy="3173384"/>
          </a:xfrm>
          <a:ln w="38100">
            <a:solidFill>
              <a:schemeClr val="tx1"/>
            </a:solidFill>
          </a:ln>
        </p:spPr>
        <p:txBody>
          <a:bodyPr>
            <a:noAutofit/>
          </a:bodyPr>
          <a:lstStyle/>
          <a:p>
            <a:pPr marL="0" indent="0" eaLnBrk="1" hangingPunct="1">
              <a:lnSpc>
                <a:spcPct val="80000"/>
              </a:lnSpc>
              <a:buNone/>
            </a:pP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54973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0.14357 0.28033 C 0.14166 0.26667 0.13194 0.26088 0.12413 0.25162 C 0.11562 0.24213 0.10746 0.23334 0.09722 0.22709 C 0.08993 0.21621 0.08107 0.21227 0.07326 0.20255 C 0.07031 0.19885 0.06857 0.19375 0.06579 0.19005 C 0.05764 0.17917 0.04791 0.17061 0.03993 0.15926 C 0.03264 0.14885 0.02673 0.13635 0.01857 0.12709 C 0.00972 0.11713 0.00382 0.10949 -0.00278 0.09746 C -0.00486 0.08889 -0.00313 0.09491 -0.00921 0.08033 C -0.01216 0.07315 -0.01407 0.06505 -0.01754 0.05811 C -0.01875 0.05278 -0.0198 0.04792 -0.02223 0.04329 C -0.025 0.03125 -0.02674 0.01598 -0.01841 0.00741 C -0.01268 0.00162 3.88889E-6 0.01158 3.88889E-6 -3.7037E-6 " pathEditMode="relative" rAng="0" ptsTypes="AAAAAAAAAAAAA">
                                      <p:cBhvr>
                                        <p:cTn id="8" dur="2000" fill="hold"/>
                                        <p:tgtEl>
                                          <p:spTgt spid="26"/>
                                        </p:tgtEl>
                                        <p:attrNameLst>
                                          <p:attrName>ppt_x</p:attrName>
                                          <p:attrName>ppt_y</p:attrName>
                                        </p:attrNameLst>
                                      </p:cBhvr>
                                      <p:rCtr x="-8420" y="-14028"/>
                                    </p:animMotion>
                                  </p:childTnLst>
                                </p:cTn>
                              </p:par>
                              <p:par>
                                <p:cTn id="9" presetID="1" presetClass="exit" presetSubtype="0" fill="hold" nodeType="withEffect">
                                  <p:stCondLst>
                                    <p:cond delay="50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uiExpand="1"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进程</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75902" y="3115010"/>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2233154"/>
          </a:xfrm>
          <a:prstGeom prst="wedgeRectCallout">
            <a:avLst>
              <a:gd name="adj1" fmla="val -55030"/>
              <a:gd name="adj2" fmla="val 50687"/>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fontAlgn="auto">
              <a:lnSpc>
                <a:spcPct val="150000"/>
              </a:lnSpc>
              <a:spcBef>
                <a:spcPts val="400"/>
              </a:spcBef>
              <a:spcAft>
                <a:spcPts val="0"/>
              </a:spcAft>
              <a:buClr>
                <a:srgbClr val="2DA2BF"/>
              </a:buClr>
              <a:buSzPct val="68000"/>
            </a:pPr>
            <a:r>
              <a:rPr kumimoji="0" lang="zh-CN" altLang="en-US" sz="28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进程控制块的组织方式</a:t>
            </a:r>
            <a:endParaRPr kumimoji="0" lang="en-US" altLang="zh-CN" sz="28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p:txBody>
      </p:sp>
      <p:grpSp>
        <p:nvGrpSpPr>
          <p:cNvPr id="26" name="组合 25"/>
          <p:cNvGrpSpPr>
            <a:grpSpLocks/>
          </p:cNvGrpSpPr>
          <p:nvPr/>
        </p:nvGrpSpPr>
        <p:grpSpPr bwMode="auto">
          <a:xfrm>
            <a:off x="3751814" y="3216905"/>
            <a:ext cx="5392731" cy="434934"/>
            <a:chOff x="431540" y="980728"/>
            <a:chExt cx="8640962" cy="240841"/>
          </a:xfrm>
        </p:grpSpPr>
        <p:sp>
          <p:nvSpPr>
            <p:cNvPr id="27" name="剪去单角的矩形 26"/>
            <p:cNvSpPr/>
            <p:nvPr/>
          </p:nvSpPr>
          <p:spPr bwMode="auto">
            <a:xfrm>
              <a:off x="431540" y="980728"/>
              <a:ext cx="2880321" cy="240841"/>
            </a:xfrm>
            <a:prstGeom prst="snip1Rect">
              <a:avLst/>
            </a:prstGeom>
            <a:gradFill rotWithShape="1">
              <a:gsLst>
                <a:gs pos="0">
                  <a:srgbClr val="99CCFF">
                    <a:shade val="51000"/>
                    <a:satMod val="130000"/>
                  </a:srgbClr>
                </a:gs>
                <a:gs pos="80000">
                  <a:srgbClr val="99CCFF">
                    <a:shade val="93000"/>
                    <a:satMod val="130000"/>
                  </a:srgbClr>
                </a:gs>
                <a:gs pos="100000">
                  <a:srgbClr val="99CCFF">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kern="0" dirty="0">
                  <a:solidFill>
                    <a:srgbClr val="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a:t>
              </a:r>
              <a:r>
                <a:rPr kumimoji="0" lang="zh-CN" altLang="en-US" sz="2000" b="1" kern="0" dirty="0">
                  <a:solidFill>
                    <a:srgbClr val="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）线性方式</a:t>
              </a:r>
            </a:p>
          </p:txBody>
        </p:sp>
        <p:sp>
          <p:nvSpPr>
            <p:cNvPr id="28" name="剪去单角的矩形 27"/>
            <p:cNvSpPr/>
            <p:nvPr/>
          </p:nvSpPr>
          <p:spPr bwMode="auto">
            <a:xfrm>
              <a:off x="3311861" y="980728"/>
              <a:ext cx="2880321" cy="240841"/>
            </a:xfrm>
            <a:prstGeom prst="snip1Rect">
              <a:avLst/>
            </a:prstGeom>
            <a:solidFill>
              <a:schemeClr val="bg1">
                <a:lumMod val="50000"/>
                <a:lumOff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kern="0" dirty="0">
                  <a:solidFill>
                    <a:srgbClr val="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2</a:t>
              </a:r>
              <a:r>
                <a:rPr kumimoji="0" lang="zh-CN" altLang="en-US" sz="2000" b="1" kern="0" dirty="0">
                  <a:solidFill>
                    <a:srgbClr val="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）链接方式</a:t>
              </a:r>
            </a:p>
          </p:txBody>
        </p:sp>
        <p:sp>
          <p:nvSpPr>
            <p:cNvPr id="29" name="剪去单角的矩形 28"/>
            <p:cNvSpPr/>
            <p:nvPr/>
          </p:nvSpPr>
          <p:spPr bwMode="auto">
            <a:xfrm>
              <a:off x="6192181" y="980728"/>
              <a:ext cx="2880321" cy="240841"/>
            </a:xfrm>
            <a:prstGeom prst="snip1Rect">
              <a:avLst/>
            </a:prstGeom>
            <a:solidFill>
              <a:schemeClr val="bg1">
                <a:lumMod val="50000"/>
                <a:lumOff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kern="0" dirty="0">
                  <a:solidFill>
                    <a:srgbClr val="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3</a:t>
              </a:r>
              <a:r>
                <a:rPr kumimoji="0" lang="zh-CN" altLang="en-US" sz="2000" b="1" kern="0" dirty="0">
                  <a:solidFill>
                    <a:srgbClr val="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）索引方式</a:t>
              </a:r>
            </a:p>
          </p:txBody>
        </p:sp>
      </p:grpSp>
      <p:sp>
        <p:nvSpPr>
          <p:cNvPr id="30" name="Rectangle 3"/>
          <p:cNvSpPr txBox="1">
            <a:spLocks noChangeArrowheads="1"/>
          </p:cNvSpPr>
          <p:nvPr/>
        </p:nvSpPr>
        <p:spPr>
          <a:xfrm>
            <a:off x="3697801" y="3859867"/>
            <a:ext cx="5229891" cy="2767995"/>
          </a:xfrm>
          <a:prstGeom prst="rect">
            <a:avLst/>
          </a:prstGeom>
        </p:spPr>
        <p:txBody>
          <a:bodyPr vert="horz" lIns="91440" tIns="45720" rIns="91440" bIns="45720" rtlCol="0">
            <a:normAutofit/>
          </a:bodyPr>
          <a:lstStyle>
            <a:lvl1pPr marL="457200" indent="-457200" algn="l" defTabSz="457207" rtl="0" eaLnBrk="1" latinLnBrk="0" hangingPunct="1">
              <a:spcBef>
                <a:spcPts val="1000"/>
              </a:spcBef>
              <a:spcAft>
                <a:spcPts val="0"/>
              </a:spcAft>
              <a:buClr>
                <a:schemeClr val="bg2">
                  <a:lumMod val="60000"/>
                  <a:lumOff val="40000"/>
                </a:schemeClr>
              </a:buClr>
              <a:buSzPct val="100000"/>
              <a:buFont typeface="+mj-lt"/>
              <a:buAutoNum type="arabicPeriod"/>
              <a:defRPr sz="2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marL="914407" indent="-457200" algn="l" defTabSz="457207" rtl="0" eaLnBrk="1" latinLnBrk="0" hangingPunct="1">
              <a:spcBef>
                <a:spcPts val="1000"/>
              </a:spcBef>
              <a:spcAft>
                <a:spcPts val="0"/>
              </a:spcAft>
              <a:buClr>
                <a:schemeClr val="bg2">
                  <a:lumMod val="40000"/>
                  <a:lumOff val="60000"/>
                </a:schemeClr>
              </a:buClr>
              <a:buSzPct val="100000"/>
              <a:buFont typeface="+mj-ea"/>
              <a:buAutoNum type="circleNumDbPlain"/>
              <a:defRPr sz="20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fontAlgn="auto">
              <a:lnSpc>
                <a:spcPct val="150000"/>
              </a:lnSpc>
            </a:pPr>
            <a:r>
              <a:rPr kumimoji="0" lang="zh-CN" altLang="en-US" dirty="0">
                <a:latin typeface="+mn-ea"/>
              </a:rPr>
              <a:t>所有</a:t>
            </a:r>
            <a:r>
              <a:rPr kumimoji="0" lang="en-US" altLang="zh-CN" dirty="0">
                <a:latin typeface="+mn-ea"/>
              </a:rPr>
              <a:t>PCB</a:t>
            </a:r>
            <a:r>
              <a:rPr kumimoji="0" lang="zh-CN" altLang="en-US" dirty="0">
                <a:latin typeface="+mn-ea"/>
              </a:rPr>
              <a:t>组织在一张线形表，表的首址放在内存专用区域</a:t>
            </a:r>
            <a:endParaRPr kumimoji="0" lang="en-US" altLang="zh-CN" dirty="0">
              <a:latin typeface="+mn-ea"/>
            </a:endParaRPr>
          </a:p>
          <a:p>
            <a:pPr fontAlgn="auto">
              <a:lnSpc>
                <a:spcPct val="150000"/>
              </a:lnSpc>
            </a:pPr>
            <a:r>
              <a:rPr kumimoji="0" lang="zh-CN" altLang="en-US" dirty="0">
                <a:latin typeface="+mn-ea"/>
              </a:rPr>
              <a:t>实现简单</a:t>
            </a:r>
            <a:endParaRPr kumimoji="0" lang="en-US" altLang="zh-CN" dirty="0">
              <a:latin typeface="+mn-ea"/>
            </a:endParaRPr>
          </a:p>
          <a:p>
            <a:pPr fontAlgn="auto">
              <a:lnSpc>
                <a:spcPct val="150000"/>
              </a:lnSpc>
            </a:pPr>
            <a:r>
              <a:rPr kumimoji="0" lang="zh-CN" altLang="en-US" dirty="0">
                <a:latin typeface="+mn-ea"/>
              </a:rPr>
              <a:t>查找效率低</a:t>
            </a:r>
          </a:p>
        </p:txBody>
      </p:sp>
      <p:sp>
        <p:nvSpPr>
          <p:cNvPr id="31" name="Rectangle 4"/>
          <p:cNvSpPr>
            <a:spLocks noGrp="1" noChangeArrowheads="1"/>
          </p:cNvSpPr>
          <p:nvPr>
            <p:ph idx="1"/>
          </p:nvPr>
        </p:nvSpPr>
        <p:spPr>
          <a:xfrm>
            <a:off x="11759" y="3684616"/>
            <a:ext cx="9132241" cy="3173384"/>
          </a:xfrm>
          <a:ln w="38100">
            <a:solidFill>
              <a:schemeClr val="tx1"/>
            </a:solidFill>
          </a:ln>
        </p:spPr>
        <p:txBody>
          <a:bodyPr>
            <a:noAutofit/>
          </a:bodyPr>
          <a:lstStyle/>
          <a:p>
            <a:pPr marL="0" indent="0" eaLnBrk="1" hangingPunct="1">
              <a:lnSpc>
                <a:spcPct val="80000"/>
              </a:lnSpc>
              <a:buNone/>
            </a:pP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139436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进程</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75902" y="3115010"/>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2233154"/>
          </a:xfrm>
          <a:prstGeom prst="wedgeRectCallout">
            <a:avLst>
              <a:gd name="adj1" fmla="val -54821"/>
              <a:gd name="adj2" fmla="val 52346"/>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fontAlgn="auto">
              <a:lnSpc>
                <a:spcPct val="150000"/>
              </a:lnSpc>
              <a:spcBef>
                <a:spcPts val="400"/>
              </a:spcBef>
              <a:spcAft>
                <a:spcPts val="0"/>
              </a:spcAft>
              <a:buClr>
                <a:srgbClr val="2DA2BF"/>
              </a:buClr>
              <a:buSzPct val="68000"/>
            </a:pPr>
            <a:r>
              <a:rPr kumimoji="0" lang="zh-CN" altLang="en-US" sz="28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进程控制块的组织方式</a:t>
            </a:r>
            <a:endParaRPr kumimoji="0" lang="en-US" altLang="zh-CN" sz="28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p:txBody>
      </p:sp>
      <p:grpSp>
        <p:nvGrpSpPr>
          <p:cNvPr id="26" name="组合 25"/>
          <p:cNvGrpSpPr>
            <a:grpSpLocks/>
          </p:cNvGrpSpPr>
          <p:nvPr/>
        </p:nvGrpSpPr>
        <p:grpSpPr bwMode="auto">
          <a:xfrm>
            <a:off x="3731165" y="3232728"/>
            <a:ext cx="5372896" cy="443411"/>
            <a:chOff x="431540" y="980728"/>
            <a:chExt cx="8609180" cy="245535"/>
          </a:xfrm>
        </p:grpSpPr>
        <p:sp>
          <p:nvSpPr>
            <p:cNvPr id="27" name="剪去单角的矩形 26"/>
            <p:cNvSpPr/>
            <p:nvPr/>
          </p:nvSpPr>
          <p:spPr bwMode="auto">
            <a:xfrm>
              <a:off x="431540" y="980728"/>
              <a:ext cx="2880321" cy="240841"/>
            </a:xfrm>
            <a:prstGeom prst="snip1Rect">
              <a:avLst/>
            </a:prstGeom>
            <a:solidFill>
              <a:schemeClr val="bg1">
                <a:lumMod val="50000"/>
                <a:lumOff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kern="0" dirty="0">
                  <a:solidFill>
                    <a:srgbClr val="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a:t>
              </a:r>
              <a:r>
                <a:rPr kumimoji="0" lang="zh-CN" altLang="en-US" sz="2000" b="1" kern="0" dirty="0">
                  <a:solidFill>
                    <a:srgbClr val="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）线性方式</a:t>
              </a:r>
            </a:p>
          </p:txBody>
        </p:sp>
        <p:sp>
          <p:nvSpPr>
            <p:cNvPr id="28" name="剪去单角的矩形 27"/>
            <p:cNvSpPr/>
            <p:nvPr/>
          </p:nvSpPr>
          <p:spPr bwMode="auto">
            <a:xfrm>
              <a:off x="3311861" y="980728"/>
              <a:ext cx="2880321" cy="240841"/>
            </a:xfrm>
            <a:prstGeom prst="snip1Rect">
              <a:avLst/>
            </a:prstGeom>
            <a:gradFill rotWithShape="1">
              <a:gsLst>
                <a:gs pos="0">
                  <a:srgbClr val="99CCFF">
                    <a:shade val="51000"/>
                    <a:satMod val="130000"/>
                  </a:srgbClr>
                </a:gs>
                <a:gs pos="80000">
                  <a:srgbClr val="99CCFF">
                    <a:shade val="93000"/>
                    <a:satMod val="130000"/>
                  </a:srgbClr>
                </a:gs>
                <a:gs pos="100000">
                  <a:srgbClr val="99CCFF">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kern="0" dirty="0">
                  <a:solidFill>
                    <a:srgbClr val="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2</a:t>
              </a:r>
              <a:r>
                <a:rPr kumimoji="0" lang="zh-CN" altLang="en-US" sz="2000" b="1" kern="0" dirty="0">
                  <a:solidFill>
                    <a:srgbClr val="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）链接方式</a:t>
              </a:r>
            </a:p>
          </p:txBody>
        </p:sp>
        <p:sp>
          <p:nvSpPr>
            <p:cNvPr id="29" name="剪去单角的矩形 28"/>
            <p:cNvSpPr/>
            <p:nvPr/>
          </p:nvSpPr>
          <p:spPr bwMode="auto">
            <a:xfrm>
              <a:off x="6160399" y="985422"/>
              <a:ext cx="2880321" cy="240841"/>
            </a:xfrm>
            <a:prstGeom prst="snip1Rect">
              <a:avLst/>
            </a:prstGeom>
            <a:solidFill>
              <a:schemeClr val="bg1">
                <a:lumMod val="50000"/>
                <a:lumOff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kern="0" dirty="0">
                  <a:solidFill>
                    <a:srgbClr val="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3</a:t>
              </a:r>
              <a:r>
                <a:rPr kumimoji="0" lang="zh-CN" altLang="en-US" sz="2000" b="1" kern="0" dirty="0">
                  <a:solidFill>
                    <a:srgbClr val="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）索引方式</a:t>
              </a:r>
            </a:p>
          </p:txBody>
        </p:sp>
      </p:grpSp>
      <p:sp>
        <p:nvSpPr>
          <p:cNvPr id="30" name="Rectangle 4"/>
          <p:cNvSpPr>
            <a:spLocks noGrp="1" noChangeArrowheads="1"/>
          </p:cNvSpPr>
          <p:nvPr>
            <p:ph idx="1"/>
          </p:nvPr>
        </p:nvSpPr>
        <p:spPr>
          <a:xfrm>
            <a:off x="11759" y="3684616"/>
            <a:ext cx="9132241" cy="3173384"/>
          </a:xfrm>
          <a:ln w="38100">
            <a:solidFill>
              <a:schemeClr val="tx1"/>
            </a:solidFill>
          </a:ln>
        </p:spPr>
        <p:txBody>
          <a:bodyPr>
            <a:noAutofit/>
          </a:bodyPr>
          <a:lstStyle/>
          <a:p>
            <a:pPr marL="0" indent="0" eaLnBrk="1" hangingPunct="1">
              <a:lnSpc>
                <a:spcPct val="80000"/>
              </a:lnSpc>
              <a:buNone/>
            </a:pP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p>
        </p:txBody>
      </p:sp>
      <p:graphicFrame>
        <p:nvGraphicFramePr>
          <p:cNvPr id="31" name="Object 4"/>
          <p:cNvGraphicFramePr>
            <a:graphicFrameLocks noChangeAspect="1"/>
          </p:cNvGraphicFramePr>
          <p:nvPr>
            <p:extLst>
              <p:ext uri="{D42A27DB-BD31-4B8C-83A1-F6EECF244321}">
                <p14:modId xmlns:p14="http://schemas.microsoft.com/office/powerpoint/2010/main" val="2394719300"/>
              </p:ext>
            </p:extLst>
          </p:nvPr>
        </p:nvGraphicFramePr>
        <p:xfrm>
          <a:off x="1281113" y="3847478"/>
          <a:ext cx="7702550" cy="2878139"/>
        </p:xfrm>
        <a:graphic>
          <a:graphicData uri="http://schemas.openxmlformats.org/presentationml/2006/ole">
            <mc:AlternateContent xmlns:mc="http://schemas.openxmlformats.org/markup-compatibility/2006">
              <mc:Choice xmlns:v="urn:schemas-microsoft-com:vml" Requires="v">
                <p:oleObj spid="_x0000_s11371" name="Visio" r:id="rId3" imgW="2849400" imgH="1619280" progId="">
                  <p:embed/>
                </p:oleObj>
              </mc:Choice>
              <mc:Fallback>
                <p:oleObj name="Visio" r:id="rId3" imgW="2849400" imgH="1619280" progId="">
                  <p:embed/>
                  <p:pic>
                    <p:nvPicPr>
                      <p:cNvPr id="9421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1113" y="3847478"/>
                        <a:ext cx="7702550" cy="2878139"/>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73906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进程</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75902" y="3115010"/>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2233154"/>
          </a:xfrm>
          <a:prstGeom prst="wedgeRectCallout">
            <a:avLst>
              <a:gd name="adj1" fmla="val -54821"/>
              <a:gd name="adj2" fmla="val 53559"/>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fontAlgn="auto">
              <a:lnSpc>
                <a:spcPct val="150000"/>
              </a:lnSpc>
              <a:spcBef>
                <a:spcPts val="400"/>
              </a:spcBef>
              <a:spcAft>
                <a:spcPts val="0"/>
              </a:spcAft>
              <a:buClr>
                <a:srgbClr val="2DA2BF"/>
              </a:buClr>
              <a:buSzPct val="68000"/>
            </a:pPr>
            <a:r>
              <a:rPr kumimoji="0" lang="zh-CN" altLang="en-US" sz="28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进程控制块的组织方式</a:t>
            </a:r>
            <a:endParaRPr kumimoji="0" lang="en-US" altLang="zh-CN" sz="28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p:txBody>
      </p:sp>
      <p:grpSp>
        <p:nvGrpSpPr>
          <p:cNvPr id="26" name="组合 25"/>
          <p:cNvGrpSpPr>
            <a:grpSpLocks/>
          </p:cNvGrpSpPr>
          <p:nvPr/>
        </p:nvGrpSpPr>
        <p:grpSpPr bwMode="auto">
          <a:xfrm>
            <a:off x="3731165" y="3232728"/>
            <a:ext cx="5372896" cy="443411"/>
            <a:chOff x="431540" y="980728"/>
            <a:chExt cx="8609180" cy="245535"/>
          </a:xfrm>
        </p:grpSpPr>
        <p:sp>
          <p:nvSpPr>
            <p:cNvPr id="27" name="剪去单角的矩形 26"/>
            <p:cNvSpPr/>
            <p:nvPr/>
          </p:nvSpPr>
          <p:spPr bwMode="auto">
            <a:xfrm>
              <a:off x="431540" y="980728"/>
              <a:ext cx="2880321" cy="240841"/>
            </a:xfrm>
            <a:prstGeom prst="snip1Rect">
              <a:avLst/>
            </a:prstGeom>
            <a:solidFill>
              <a:schemeClr val="bg1">
                <a:lumMod val="50000"/>
                <a:lumOff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kern="0" dirty="0">
                  <a:solidFill>
                    <a:srgbClr val="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a:t>
              </a:r>
              <a:r>
                <a:rPr kumimoji="0" lang="zh-CN" altLang="en-US" sz="2000" b="1" kern="0" dirty="0">
                  <a:solidFill>
                    <a:srgbClr val="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）线性方式</a:t>
              </a:r>
            </a:p>
          </p:txBody>
        </p:sp>
        <p:sp>
          <p:nvSpPr>
            <p:cNvPr id="28" name="剪去单角的矩形 27"/>
            <p:cNvSpPr/>
            <p:nvPr/>
          </p:nvSpPr>
          <p:spPr bwMode="auto">
            <a:xfrm>
              <a:off x="3311861" y="980728"/>
              <a:ext cx="2880321" cy="240841"/>
            </a:xfrm>
            <a:prstGeom prst="snip1Rect">
              <a:avLst/>
            </a:prstGeom>
            <a:solidFill>
              <a:schemeClr val="bg1">
                <a:lumMod val="50000"/>
                <a:lumOff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kern="0" dirty="0">
                  <a:solidFill>
                    <a:srgbClr val="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2</a:t>
              </a:r>
              <a:r>
                <a:rPr kumimoji="0" lang="zh-CN" altLang="en-US" sz="2000" b="1" kern="0" dirty="0">
                  <a:solidFill>
                    <a:srgbClr val="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）链接方式</a:t>
              </a:r>
            </a:p>
          </p:txBody>
        </p:sp>
        <p:sp>
          <p:nvSpPr>
            <p:cNvPr id="29" name="剪去单角的矩形 28"/>
            <p:cNvSpPr/>
            <p:nvPr/>
          </p:nvSpPr>
          <p:spPr bwMode="auto">
            <a:xfrm>
              <a:off x="6160399" y="985422"/>
              <a:ext cx="2880321" cy="240841"/>
            </a:xfrm>
            <a:prstGeom prst="snip1Rect">
              <a:avLst/>
            </a:prstGeom>
            <a:gradFill rotWithShape="1">
              <a:gsLst>
                <a:gs pos="0">
                  <a:srgbClr val="99CCFF">
                    <a:shade val="51000"/>
                    <a:satMod val="130000"/>
                  </a:srgbClr>
                </a:gs>
                <a:gs pos="80000">
                  <a:srgbClr val="99CCFF">
                    <a:shade val="93000"/>
                    <a:satMod val="130000"/>
                  </a:srgbClr>
                </a:gs>
                <a:gs pos="100000">
                  <a:srgbClr val="99CCFF">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kern="0" dirty="0">
                  <a:solidFill>
                    <a:srgbClr val="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3</a:t>
              </a:r>
              <a:r>
                <a:rPr kumimoji="0" lang="zh-CN" altLang="en-US" sz="2000" b="1" kern="0" dirty="0">
                  <a:solidFill>
                    <a:srgbClr val="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）索引方式</a:t>
              </a:r>
            </a:p>
          </p:txBody>
        </p:sp>
      </p:grpSp>
      <p:sp>
        <p:nvSpPr>
          <p:cNvPr id="30" name="Rectangle 4"/>
          <p:cNvSpPr>
            <a:spLocks noGrp="1" noChangeArrowheads="1"/>
          </p:cNvSpPr>
          <p:nvPr>
            <p:ph idx="1"/>
          </p:nvPr>
        </p:nvSpPr>
        <p:spPr>
          <a:xfrm>
            <a:off x="11759" y="3684616"/>
            <a:ext cx="9132241" cy="3173384"/>
          </a:xfrm>
          <a:ln w="38100">
            <a:solidFill>
              <a:schemeClr val="tx1"/>
            </a:solidFill>
          </a:ln>
        </p:spPr>
        <p:txBody>
          <a:bodyPr>
            <a:noAutofit/>
          </a:bodyPr>
          <a:lstStyle/>
          <a:p>
            <a:pPr marL="0" indent="0" eaLnBrk="1" hangingPunct="1">
              <a:lnSpc>
                <a:spcPct val="80000"/>
              </a:lnSpc>
              <a:buNone/>
            </a:pP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p>
        </p:txBody>
      </p:sp>
      <p:graphicFrame>
        <p:nvGraphicFramePr>
          <p:cNvPr id="31" name="Object 4"/>
          <p:cNvGraphicFramePr>
            <a:graphicFrameLocks noChangeAspect="1"/>
          </p:cNvGraphicFramePr>
          <p:nvPr>
            <p:extLst>
              <p:ext uri="{D42A27DB-BD31-4B8C-83A1-F6EECF244321}">
                <p14:modId xmlns:p14="http://schemas.microsoft.com/office/powerpoint/2010/main" val="2634078731"/>
              </p:ext>
            </p:extLst>
          </p:nvPr>
        </p:nvGraphicFramePr>
        <p:xfrm>
          <a:off x="999888" y="3827920"/>
          <a:ext cx="7988300" cy="3010522"/>
        </p:xfrm>
        <a:graphic>
          <a:graphicData uri="http://schemas.openxmlformats.org/presentationml/2006/ole">
            <mc:AlternateContent xmlns:mc="http://schemas.openxmlformats.org/markup-compatibility/2006">
              <mc:Choice xmlns:v="urn:schemas-microsoft-com:vml" Requires="v">
                <p:oleObj spid="_x0000_s12395" name="VISIO" r:id="rId3" imgW="3380040" imgH="1796760" progId="">
                  <p:embed/>
                </p:oleObj>
              </mc:Choice>
              <mc:Fallback>
                <p:oleObj name="VISIO" r:id="rId3" imgW="3380040" imgH="1796760" progId="">
                  <p:embed/>
                  <p:pic>
                    <p:nvPicPr>
                      <p:cNvPr id="819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888" y="3827920"/>
                        <a:ext cx="7988300" cy="3010522"/>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11109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前驱图是什么</a:t>
            </a: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86004" y="785625"/>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5904656"/>
          </a:xfrm>
          <a:prstGeom prst="wedgeRectCallout">
            <a:avLst>
              <a:gd name="adj1" fmla="val -58540"/>
              <a:gd name="adj2" fmla="val -47244"/>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928" lvl="0" indent="-457200" algn="l" fontAlgn="auto">
              <a:lnSpc>
                <a:spcPct val="150000"/>
              </a:lnSpc>
              <a:spcBef>
                <a:spcPts val="400"/>
              </a:spcBef>
              <a:spcAft>
                <a:spcPts val="0"/>
              </a:spcAft>
              <a:buClr>
                <a:srgbClr val="2DA2BF"/>
              </a:buClr>
              <a:buSzPct val="68000"/>
              <a:buFont typeface="+mj-lt"/>
              <a:buAutoNum type="arabicPeriod" startAt="3"/>
            </a:pPr>
            <a:r>
              <a:rPr lang="zh-CN" altLang="en-US" b="1" dirty="0">
                <a:solidFill>
                  <a:schemeClr val="tx1"/>
                </a:solidFill>
                <a:latin typeface="微软雅黑" panose="020B0503020204020204" pitchFamily="34" charset="-122"/>
                <a:ea typeface="微软雅黑" panose="020B0503020204020204" pitchFamily="34" charset="-122"/>
              </a:rPr>
              <a:t>→</a:t>
            </a:r>
            <a:r>
              <a:rPr lang="en-US" altLang="zh-CN" b="1" dirty="0">
                <a:solidFill>
                  <a:schemeClr val="tx1"/>
                </a:solidFill>
                <a:latin typeface="微软雅黑" panose="020B0503020204020204" pitchFamily="34" charset="-122"/>
                <a:ea typeface="微软雅黑" panose="020B0503020204020204" pitchFamily="34" charset="-122"/>
              </a:rPr>
              <a:t>={(Pi, </a:t>
            </a:r>
            <a:r>
              <a:rPr lang="en-US" altLang="zh-CN" b="1" dirty="0" err="1">
                <a:solidFill>
                  <a:schemeClr val="tx1"/>
                </a:solidFill>
                <a:latin typeface="微软雅黑" panose="020B0503020204020204" pitchFamily="34" charset="-122"/>
                <a:ea typeface="微软雅黑" panose="020B0503020204020204" pitchFamily="34" charset="-122"/>
              </a:rPr>
              <a:t>Pj</a:t>
            </a:r>
            <a:r>
              <a:rPr lang="en-US" altLang="zh-CN" b="1" dirty="0">
                <a:solidFill>
                  <a:schemeClr val="tx1"/>
                </a:solidFill>
                <a:latin typeface="微软雅黑" panose="020B0503020204020204" pitchFamily="34" charset="-122"/>
                <a:ea typeface="微软雅黑" panose="020B0503020204020204" pitchFamily="34" charset="-122"/>
              </a:rPr>
              <a:t>)|Pi must complete before </a:t>
            </a:r>
            <a:r>
              <a:rPr lang="en-US" altLang="zh-CN" b="1" dirty="0" err="1">
                <a:solidFill>
                  <a:schemeClr val="tx1"/>
                </a:solidFill>
                <a:latin typeface="微软雅黑" panose="020B0503020204020204" pitchFamily="34" charset="-122"/>
                <a:ea typeface="微软雅黑" panose="020B0503020204020204" pitchFamily="34" charset="-122"/>
              </a:rPr>
              <a:t>Pj</a:t>
            </a:r>
            <a:r>
              <a:rPr lang="en-US" altLang="zh-CN" b="1" dirty="0">
                <a:solidFill>
                  <a:schemeClr val="tx1"/>
                </a:solidFill>
                <a:latin typeface="微软雅黑" panose="020B0503020204020204" pitchFamily="34" charset="-122"/>
                <a:ea typeface="微软雅黑" panose="020B0503020204020204" pitchFamily="34" charset="-122"/>
              </a:rPr>
              <a:t> may start}, </a:t>
            </a:r>
            <a:r>
              <a:rPr lang="zh-CN" altLang="en-US" b="1" dirty="0">
                <a:solidFill>
                  <a:schemeClr val="tx1"/>
                </a:solidFill>
                <a:latin typeface="微软雅黑" panose="020B0503020204020204" pitchFamily="34" charset="-122"/>
                <a:ea typeface="微软雅黑" panose="020B0503020204020204" pitchFamily="34" charset="-122"/>
              </a:rPr>
              <a:t>如果</a:t>
            </a:r>
            <a:r>
              <a:rPr lang="en-US" altLang="zh-CN" b="1" dirty="0">
                <a:solidFill>
                  <a:schemeClr val="tx1"/>
                </a:solidFill>
                <a:latin typeface="微软雅黑" panose="020B0503020204020204" pitchFamily="34" charset="-122"/>
                <a:ea typeface="微软雅黑" panose="020B0503020204020204" pitchFamily="34" charset="-122"/>
              </a:rPr>
              <a:t>(Pi, </a:t>
            </a:r>
            <a:r>
              <a:rPr lang="en-US" altLang="zh-CN" b="1" dirty="0" err="1">
                <a:solidFill>
                  <a:schemeClr val="tx1"/>
                </a:solidFill>
                <a:latin typeface="微软雅黑" panose="020B0503020204020204" pitchFamily="34" charset="-122"/>
                <a:ea typeface="微软雅黑" panose="020B0503020204020204" pitchFamily="34" charset="-122"/>
              </a:rPr>
              <a:t>Pj</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可写成</a:t>
            </a:r>
            <a:r>
              <a:rPr lang="en-US" altLang="zh-CN" b="1" dirty="0" err="1">
                <a:solidFill>
                  <a:schemeClr val="tx1"/>
                </a:solidFill>
                <a:latin typeface="微软雅黑" panose="020B0503020204020204" pitchFamily="34" charset="-122"/>
                <a:ea typeface="微软雅黑" panose="020B0503020204020204" pitchFamily="34" charset="-122"/>
              </a:rPr>
              <a:t>Pi→Pj</a:t>
            </a:r>
            <a:r>
              <a:rPr lang="zh-CN" altLang="en-US" b="1" dirty="0">
                <a:solidFill>
                  <a:schemeClr val="tx1"/>
                </a:solidFill>
                <a:latin typeface="微软雅黑" panose="020B0503020204020204" pitchFamily="34" charset="-122"/>
                <a:ea typeface="微软雅黑" panose="020B0503020204020204" pitchFamily="34" charset="-122"/>
              </a:rPr>
              <a:t>，称</a:t>
            </a:r>
            <a:r>
              <a:rPr lang="en-US" altLang="zh-CN" b="1" dirty="0">
                <a:solidFill>
                  <a:schemeClr val="tx1"/>
                </a:solidFill>
                <a:latin typeface="微软雅黑" panose="020B0503020204020204" pitchFamily="34" charset="-122"/>
                <a:ea typeface="微软雅黑" panose="020B0503020204020204" pitchFamily="34" charset="-122"/>
              </a:rPr>
              <a:t>Pi</a:t>
            </a:r>
            <a:r>
              <a:rPr lang="zh-CN" altLang="en-US" b="1" dirty="0">
                <a:solidFill>
                  <a:schemeClr val="tx1"/>
                </a:solidFill>
                <a:latin typeface="微软雅黑" panose="020B0503020204020204" pitchFamily="34" charset="-122"/>
                <a:ea typeface="微软雅黑" panose="020B0503020204020204" pitchFamily="34" charset="-122"/>
              </a:rPr>
              <a:t>是</a:t>
            </a:r>
            <a:r>
              <a:rPr lang="en-US" altLang="zh-CN" b="1" dirty="0" err="1">
                <a:solidFill>
                  <a:schemeClr val="tx1"/>
                </a:solidFill>
                <a:latin typeface="微软雅黑" panose="020B0503020204020204" pitchFamily="34" charset="-122"/>
                <a:ea typeface="微软雅黑" panose="020B0503020204020204" pitchFamily="34" charset="-122"/>
              </a:rPr>
              <a:t>Pj</a:t>
            </a:r>
            <a:r>
              <a:rPr lang="zh-CN" altLang="en-US" b="1" dirty="0">
                <a:solidFill>
                  <a:schemeClr val="tx1"/>
                </a:solidFill>
                <a:latin typeface="微软雅黑" panose="020B0503020204020204" pitchFamily="34" charset="-122"/>
                <a:ea typeface="微软雅黑" panose="020B0503020204020204" pitchFamily="34" charset="-122"/>
              </a:rPr>
              <a:t>的</a:t>
            </a:r>
            <a:r>
              <a:rPr lang="zh-CN" altLang="en-US" b="1" dirty="0">
                <a:solidFill>
                  <a:srgbClr val="FF0000"/>
                </a:solidFill>
                <a:latin typeface="微软雅黑" panose="020B0503020204020204" pitchFamily="34" charset="-122"/>
                <a:ea typeface="微软雅黑" panose="020B0503020204020204" pitchFamily="34" charset="-122"/>
              </a:rPr>
              <a:t>直接前趋</a:t>
            </a:r>
            <a:r>
              <a:rPr lang="zh-CN" altLang="en-US" b="1" dirty="0">
                <a:solidFill>
                  <a:schemeClr val="tx1"/>
                </a:solidFill>
                <a:latin typeface="微软雅黑" panose="020B0503020204020204" pitchFamily="34" charset="-122"/>
                <a:ea typeface="微软雅黑" panose="020B0503020204020204" pitchFamily="34" charset="-122"/>
              </a:rPr>
              <a:t>，而称</a:t>
            </a:r>
            <a:r>
              <a:rPr lang="en-US" altLang="zh-CN" b="1" dirty="0" err="1">
                <a:solidFill>
                  <a:schemeClr val="tx1"/>
                </a:solidFill>
                <a:latin typeface="微软雅黑" panose="020B0503020204020204" pitchFamily="34" charset="-122"/>
                <a:ea typeface="微软雅黑" panose="020B0503020204020204" pitchFamily="34" charset="-122"/>
              </a:rPr>
              <a:t>Pj</a:t>
            </a:r>
            <a:r>
              <a:rPr lang="zh-CN" altLang="en-US" b="1" dirty="0">
                <a:solidFill>
                  <a:schemeClr val="tx1"/>
                </a:solidFill>
                <a:latin typeface="微软雅黑" panose="020B0503020204020204" pitchFamily="34" charset="-122"/>
                <a:ea typeface="微软雅黑" panose="020B0503020204020204" pitchFamily="34" charset="-122"/>
              </a:rPr>
              <a:t>是</a:t>
            </a:r>
            <a:r>
              <a:rPr lang="en-US" altLang="zh-CN" b="1" dirty="0">
                <a:solidFill>
                  <a:schemeClr val="tx1"/>
                </a:solidFill>
                <a:latin typeface="微软雅黑" panose="020B0503020204020204" pitchFamily="34" charset="-122"/>
                <a:ea typeface="微软雅黑" panose="020B0503020204020204" pitchFamily="34" charset="-122"/>
              </a:rPr>
              <a:t>Pi</a:t>
            </a:r>
            <a:r>
              <a:rPr lang="zh-CN" altLang="en-US" b="1" dirty="0">
                <a:solidFill>
                  <a:schemeClr val="tx1"/>
                </a:solidFill>
                <a:latin typeface="微软雅黑" panose="020B0503020204020204" pitchFamily="34" charset="-122"/>
                <a:ea typeface="微软雅黑" panose="020B0503020204020204" pitchFamily="34" charset="-122"/>
              </a:rPr>
              <a:t>的</a:t>
            </a:r>
            <a:r>
              <a:rPr lang="zh-CN" altLang="en-US" b="1" dirty="0">
                <a:solidFill>
                  <a:srgbClr val="FF0000"/>
                </a:solidFill>
                <a:latin typeface="微软雅黑" panose="020B0503020204020204" pitchFamily="34" charset="-122"/>
                <a:ea typeface="微软雅黑" panose="020B0503020204020204" pitchFamily="34" charset="-122"/>
              </a:rPr>
              <a:t>直接后继</a:t>
            </a:r>
          </a:p>
          <a:p>
            <a:pPr marL="566928" lvl="0" indent="-457200" algn="l" fontAlgn="auto">
              <a:lnSpc>
                <a:spcPct val="150000"/>
              </a:lnSpc>
              <a:spcBef>
                <a:spcPts val="400"/>
              </a:spcBef>
              <a:spcAft>
                <a:spcPts val="0"/>
              </a:spcAft>
              <a:buClr>
                <a:srgbClr val="2DA2BF"/>
              </a:buClr>
              <a:buSzPct val="68000"/>
              <a:buFont typeface="+mj-lt"/>
              <a:buAutoNum type="arabicPeriod" startAt="3"/>
            </a:pPr>
            <a:r>
              <a:rPr lang="zh-CN" altLang="en-US" b="1" dirty="0">
                <a:solidFill>
                  <a:schemeClr val="tx1"/>
                </a:solidFill>
                <a:latin typeface="微软雅黑" panose="020B0503020204020204" pitchFamily="34" charset="-122"/>
                <a:ea typeface="微软雅黑" panose="020B0503020204020204" pitchFamily="34" charset="-122"/>
              </a:rPr>
              <a:t>在前趋图中，把没有前趋的结点称为</a:t>
            </a:r>
            <a:r>
              <a:rPr lang="zh-CN" altLang="en-US" b="1" dirty="0">
                <a:solidFill>
                  <a:srgbClr val="FF0000"/>
                </a:solidFill>
                <a:latin typeface="微软雅黑" panose="020B0503020204020204" pitchFamily="34" charset="-122"/>
                <a:ea typeface="微软雅黑" panose="020B0503020204020204" pitchFamily="34" charset="-122"/>
              </a:rPr>
              <a:t>初始结点</a:t>
            </a:r>
            <a:r>
              <a:rPr lang="en-US" altLang="zh-CN" b="1" dirty="0">
                <a:solidFill>
                  <a:schemeClr val="tx1"/>
                </a:solidFill>
                <a:latin typeface="微软雅黑" panose="020B0503020204020204" pitchFamily="34" charset="-122"/>
                <a:ea typeface="微软雅黑" panose="020B0503020204020204" pitchFamily="34" charset="-122"/>
              </a:rPr>
              <a:t>(Initial Node)</a:t>
            </a:r>
            <a:r>
              <a:rPr lang="zh-CN" altLang="en-US" b="1" dirty="0">
                <a:solidFill>
                  <a:schemeClr val="tx1"/>
                </a:solidFill>
                <a:latin typeface="微软雅黑" panose="020B0503020204020204" pitchFamily="34" charset="-122"/>
                <a:ea typeface="微软雅黑" panose="020B0503020204020204" pitchFamily="34" charset="-122"/>
              </a:rPr>
              <a:t>，把没有后继的结点称为</a:t>
            </a:r>
            <a:r>
              <a:rPr lang="zh-CN" altLang="en-US" b="1" dirty="0">
                <a:solidFill>
                  <a:srgbClr val="FF0000"/>
                </a:solidFill>
                <a:latin typeface="微软雅黑" panose="020B0503020204020204" pitchFamily="34" charset="-122"/>
                <a:ea typeface="微软雅黑" panose="020B0503020204020204" pitchFamily="34" charset="-122"/>
              </a:rPr>
              <a:t>终止结点</a:t>
            </a:r>
            <a:r>
              <a:rPr lang="en-US" altLang="zh-CN" b="1" dirty="0">
                <a:solidFill>
                  <a:schemeClr val="tx1"/>
                </a:solidFill>
                <a:latin typeface="微软雅黑" panose="020B0503020204020204" pitchFamily="34" charset="-122"/>
                <a:ea typeface="微软雅黑" panose="020B0503020204020204" pitchFamily="34" charset="-122"/>
              </a:rPr>
              <a:t>(Final Node)</a:t>
            </a:r>
            <a:endParaRPr lang="zh-CN" altLang="en-US" b="1" dirty="0">
              <a:solidFill>
                <a:schemeClr val="tx1"/>
              </a:solidFill>
              <a:latin typeface="微软雅黑" panose="020B0503020204020204" pitchFamily="34" charset="-122"/>
              <a:ea typeface="微软雅黑" panose="020B0503020204020204" pitchFamily="34" charset="-122"/>
            </a:endParaRPr>
          </a:p>
        </p:txBody>
      </p:sp>
      <p:graphicFrame>
        <p:nvGraphicFramePr>
          <p:cNvPr id="17" name="Object 4"/>
          <p:cNvGraphicFramePr>
            <a:graphicFrameLocks noChangeAspect="1"/>
          </p:cNvGraphicFramePr>
          <p:nvPr>
            <p:extLst>
              <p:ext uri="{D42A27DB-BD31-4B8C-83A1-F6EECF244321}">
                <p14:modId xmlns:p14="http://schemas.microsoft.com/office/powerpoint/2010/main" val="1006114974"/>
              </p:ext>
            </p:extLst>
          </p:nvPr>
        </p:nvGraphicFramePr>
        <p:xfrm>
          <a:off x="55636" y="3832517"/>
          <a:ext cx="3940300" cy="2961595"/>
        </p:xfrm>
        <a:graphic>
          <a:graphicData uri="http://schemas.openxmlformats.org/presentationml/2006/ole">
            <mc:AlternateContent xmlns:mc="http://schemas.openxmlformats.org/markup-compatibility/2006">
              <mc:Choice xmlns:v="urn:schemas-microsoft-com:vml" Requires="v">
                <p:oleObj spid="_x0000_s7281" name="Visio" r:id="rId3" imgW="3409897" imgH="1742943" progId="Visio.Drawing.11">
                  <p:embed/>
                </p:oleObj>
              </mc:Choice>
              <mc:Fallback>
                <p:oleObj name="Visio" r:id="rId3" imgW="3409897" imgH="1742943" progId="Visio.Drawing.11">
                  <p:embed/>
                  <p:pic>
                    <p:nvPicPr>
                      <p:cNvPr id="154625" name="Object 4"/>
                      <p:cNvPicPr>
                        <a:picLocks noChangeAspect="1" noChangeArrowheads="1"/>
                      </p:cNvPicPr>
                      <p:nvPr/>
                    </p:nvPicPr>
                    <p:blipFill>
                      <a:blip r:embed="rId4"/>
                      <a:srcRect/>
                      <a:stretch>
                        <a:fillRect/>
                      </a:stretch>
                    </p:blipFill>
                    <p:spPr bwMode="auto">
                      <a:xfrm>
                        <a:off x="55636" y="3832517"/>
                        <a:ext cx="3940300" cy="296159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255454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进程</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75902" y="3115010"/>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5904656"/>
          </a:xfrm>
          <a:prstGeom prst="wedgeRectCallout">
            <a:avLst>
              <a:gd name="adj1" fmla="val -56132"/>
              <a:gd name="adj2" fmla="val -6232"/>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fontAlgn="auto">
              <a:lnSpc>
                <a:spcPct val="150000"/>
              </a:lnSpc>
              <a:spcBef>
                <a:spcPts val="400"/>
              </a:spcBef>
              <a:spcAft>
                <a:spcPts val="0"/>
              </a:spcAft>
              <a:buClr>
                <a:srgbClr val="2DA2BF"/>
              </a:buClr>
              <a:buSzPct val="68000"/>
            </a:pPr>
            <a:r>
              <a:rPr kumimoji="0" lang="zh-CN" altLang="en-US" sz="28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进程控制</a:t>
            </a:r>
            <a:endParaRPr kumimoji="0" lang="en-US" altLang="zh-CN" sz="28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marL="365760" lvl="0" indent="-256032" algn="l" fontAlgn="auto">
              <a:lnSpc>
                <a:spcPct val="150000"/>
              </a:lnSpc>
              <a:spcBef>
                <a:spcPts val="400"/>
              </a:spcBef>
              <a:spcAft>
                <a:spcPts val="0"/>
              </a:spcAft>
              <a:buClr>
                <a:srgbClr val="2DA2BF"/>
              </a:buClr>
              <a:buSzPct val="68000"/>
              <a:buFont typeface="Wingdings 3"/>
              <a:buChar char=""/>
            </a:pPr>
            <a:r>
              <a:rPr lang="zh-CN" altLang="en-US" b="1" dirty="0">
                <a:solidFill>
                  <a:schemeClr val="tx1"/>
                </a:solidFill>
                <a:latin typeface="微软雅黑" panose="020B0503020204020204" pitchFamily="34" charset="-122"/>
                <a:ea typeface="微软雅黑" panose="020B0503020204020204" pitchFamily="34" charset="-122"/>
              </a:rPr>
              <a:t>进程控制是指：进程的</a:t>
            </a:r>
            <a:r>
              <a:rPr lang="zh-CN" altLang="en-US" b="1" dirty="0">
                <a:solidFill>
                  <a:srgbClr val="FF0000"/>
                </a:solidFill>
                <a:latin typeface="微软雅黑" panose="020B0503020204020204" pitchFamily="34" charset="-122"/>
                <a:ea typeface="微软雅黑" panose="020B0503020204020204" pitchFamily="34" charset="-122"/>
              </a:rPr>
              <a:t>创建</a:t>
            </a:r>
            <a:r>
              <a:rPr lang="zh-CN" altLang="en-US" b="1" dirty="0">
                <a:solidFill>
                  <a:schemeClr val="tx1"/>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撤消</a:t>
            </a:r>
            <a:r>
              <a:rPr lang="zh-CN" altLang="en-US" b="1" dirty="0">
                <a:solidFill>
                  <a:schemeClr val="tx1"/>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进程状态转换</a:t>
            </a:r>
            <a:r>
              <a:rPr lang="zh-CN" altLang="en-US" b="1" dirty="0">
                <a:solidFill>
                  <a:schemeClr val="tx1"/>
                </a:solidFill>
                <a:latin typeface="微软雅黑" panose="020B0503020204020204" pitchFamily="34" charset="-122"/>
                <a:ea typeface="微软雅黑" panose="020B0503020204020204" pitchFamily="34" charset="-122"/>
              </a:rPr>
              <a:t>的控制</a:t>
            </a:r>
          </a:p>
          <a:p>
            <a:pPr marL="365760" lvl="0" indent="-256032" algn="l" fontAlgn="auto">
              <a:lnSpc>
                <a:spcPct val="150000"/>
              </a:lnSpc>
              <a:spcBef>
                <a:spcPts val="400"/>
              </a:spcBef>
              <a:spcAft>
                <a:spcPts val="0"/>
              </a:spcAft>
              <a:buClr>
                <a:srgbClr val="2DA2BF"/>
              </a:buClr>
              <a:buSzPct val="68000"/>
              <a:buFont typeface="Wingdings 3"/>
              <a:buChar char=""/>
            </a:pPr>
            <a:r>
              <a:rPr lang="zh-CN" altLang="en-US" b="1" dirty="0">
                <a:solidFill>
                  <a:schemeClr val="tx1"/>
                </a:solidFill>
                <a:latin typeface="微软雅黑" panose="020B0503020204020204" pitchFamily="34" charset="-122"/>
                <a:ea typeface="微软雅黑" panose="020B0503020204020204" pitchFamily="34" charset="-122"/>
              </a:rPr>
              <a:t>进程控制由进程</a:t>
            </a:r>
            <a:r>
              <a:rPr lang="zh-CN" altLang="en-US" b="1" dirty="0">
                <a:solidFill>
                  <a:srgbClr val="FF0000"/>
                </a:solidFill>
                <a:latin typeface="微软雅黑" panose="020B0503020204020204" pitchFamily="34" charset="-122"/>
                <a:ea typeface="微软雅黑" panose="020B0503020204020204" pitchFamily="34" charset="-122"/>
              </a:rPr>
              <a:t>控制原语</a:t>
            </a:r>
            <a:r>
              <a:rPr lang="zh-CN" altLang="en-US" b="1" dirty="0">
                <a:solidFill>
                  <a:schemeClr val="tx1"/>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系统调用</a:t>
            </a:r>
            <a:r>
              <a:rPr lang="zh-CN" altLang="en-US" b="1" dirty="0">
                <a:solidFill>
                  <a:schemeClr val="tx1"/>
                </a:solidFill>
                <a:latin typeface="微软雅黑" panose="020B0503020204020204" pitchFamily="34" charset="-122"/>
                <a:ea typeface="微软雅黑" panose="020B0503020204020204" pitchFamily="34" charset="-122"/>
              </a:rPr>
              <a:t>实现的</a:t>
            </a:r>
          </a:p>
          <a:p>
            <a:pPr lvl="0" algn="l" fontAlgn="auto">
              <a:lnSpc>
                <a:spcPct val="150000"/>
              </a:lnSpc>
              <a:spcBef>
                <a:spcPts val="400"/>
              </a:spcBef>
              <a:spcAft>
                <a:spcPts val="0"/>
              </a:spcAft>
              <a:buClr>
                <a:srgbClr val="2DA2BF"/>
              </a:buClr>
              <a:buSzPct val="68000"/>
            </a:pPr>
            <a:endParaRPr lang="zh-CN" altLang="en-US" sz="2800" b="1" dirty="0">
              <a:solidFill>
                <a:srgbClr val="FF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86803" y="3872596"/>
            <a:ext cx="3765117" cy="2857500"/>
          </a:xfrm>
          <a:prstGeom prst="rect">
            <a:avLst/>
          </a:prstGeom>
        </p:spPr>
      </p:pic>
    </p:spTree>
    <p:extLst>
      <p:ext uri="{BB962C8B-B14F-4D97-AF65-F5344CB8AC3E}">
        <p14:creationId xmlns:p14="http://schemas.microsoft.com/office/powerpoint/2010/main" val="296737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a:t>
            </a: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75902" y="3115010"/>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5904656"/>
          </a:xfrm>
          <a:prstGeom prst="wedgeRectCallout">
            <a:avLst>
              <a:gd name="adj1" fmla="val -56132"/>
              <a:gd name="adj2" fmla="val -6232"/>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5760" lvl="0" indent="-256032" algn="l" fontAlgn="auto">
              <a:lnSpc>
                <a:spcPct val="150000"/>
              </a:lnSpc>
              <a:spcBef>
                <a:spcPts val="400"/>
              </a:spcBef>
              <a:spcAft>
                <a:spcPts val="0"/>
              </a:spcAft>
              <a:buClr>
                <a:srgbClr val="2DA2BF"/>
              </a:buClr>
              <a:buSzPct val="68000"/>
              <a:buFont typeface="Wingdings 3"/>
              <a:buChar char=""/>
            </a:pPr>
            <a:r>
              <a:rPr lang="zh-CN" altLang="en-US" sz="1800" b="1" dirty="0">
                <a:solidFill>
                  <a:schemeClr val="tx1"/>
                </a:solidFill>
                <a:latin typeface="微软雅黑" panose="020B0503020204020204" pitchFamily="34" charset="-122"/>
                <a:ea typeface="微软雅黑" panose="020B0503020204020204" pitchFamily="34" charset="-122"/>
              </a:rPr>
              <a:t>现代操作系统一般划分为若干层次，不同层次实现不同功能</a:t>
            </a:r>
            <a:endParaRPr lang="en-US" altLang="zh-CN" sz="1800" b="1" dirty="0">
              <a:solidFill>
                <a:schemeClr val="tx1"/>
              </a:solidFill>
              <a:latin typeface="微软雅黑" panose="020B0503020204020204" pitchFamily="34" charset="-122"/>
              <a:ea typeface="微软雅黑" panose="020B0503020204020204" pitchFamily="34" charset="-122"/>
            </a:endParaRPr>
          </a:p>
          <a:p>
            <a:pPr marL="365760" lvl="0" indent="-256032" algn="l" fontAlgn="auto">
              <a:lnSpc>
                <a:spcPct val="150000"/>
              </a:lnSpc>
              <a:spcBef>
                <a:spcPts val="400"/>
              </a:spcBef>
              <a:spcAft>
                <a:spcPts val="0"/>
              </a:spcAft>
              <a:buClr>
                <a:srgbClr val="2DA2BF"/>
              </a:buClr>
              <a:buSzPct val="68000"/>
              <a:buFont typeface="Wingdings 3"/>
              <a:buChar char=""/>
            </a:pPr>
            <a:r>
              <a:rPr lang="zh-CN" altLang="en-US" sz="1800" b="1" dirty="0">
                <a:solidFill>
                  <a:schemeClr val="tx1"/>
                </a:solidFill>
                <a:latin typeface="微软雅黑" panose="020B0503020204020204" pitchFamily="34" charset="-122"/>
                <a:ea typeface="微软雅黑" panose="020B0503020204020204" pitchFamily="34" charset="-122"/>
              </a:rPr>
              <a:t>与硬件紧密相关的模块（如中断处理程序），常用设备驱动程序以及运行频率较高模块（时钟管理、进程调度及公用操作）作为紧靠硬件的软件层，常驻内存，被为称为</a:t>
            </a:r>
            <a:r>
              <a:rPr lang="en-US" altLang="zh-CN" sz="1800" b="1" dirty="0">
                <a:solidFill>
                  <a:srgbClr val="FF0000"/>
                </a:solidFill>
                <a:latin typeface="微软雅黑" panose="020B0503020204020204" pitchFamily="34" charset="-122"/>
                <a:ea typeface="微软雅黑" panose="020B0503020204020204" pitchFamily="34" charset="-122"/>
              </a:rPr>
              <a:t>OS</a:t>
            </a:r>
            <a:r>
              <a:rPr lang="zh-CN" altLang="zh-CN" sz="1800" b="1" dirty="0">
                <a:solidFill>
                  <a:srgbClr val="FF0000"/>
                </a:solidFill>
                <a:latin typeface="微软雅黑" panose="020B0503020204020204" pitchFamily="34" charset="-122"/>
                <a:ea typeface="微软雅黑" panose="020B0503020204020204" pitchFamily="34" charset="-122"/>
              </a:rPr>
              <a:t>的内核 </a:t>
            </a:r>
            <a:r>
              <a:rPr lang="zh-CN" altLang="zh-CN" sz="1800" b="1" dirty="0">
                <a:solidFill>
                  <a:schemeClr val="tx1"/>
                </a:solidFill>
                <a:latin typeface="微软雅黑" panose="020B0503020204020204" pitchFamily="34" charset="-122"/>
                <a:ea typeface="微软雅黑" panose="020B0503020204020204" pitchFamily="34" charset="-122"/>
              </a:rPr>
              <a:t>(</a:t>
            </a:r>
            <a:r>
              <a:rPr lang="en-US" altLang="zh-CN" sz="1800" b="1" dirty="0">
                <a:solidFill>
                  <a:schemeClr val="tx1"/>
                </a:solidFill>
                <a:latin typeface="微软雅黑" panose="020B0503020204020204" pitchFamily="34" charset="-122"/>
                <a:ea typeface="微软雅黑" panose="020B0503020204020204" pitchFamily="34" charset="-122"/>
              </a:rPr>
              <a:t>kernel)</a:t>
            </a:r>
            <a:endParaRPr lang="zh-CN" altLang="en-US" sz="1800" b="1" dirty="0">
              <a:solidFill>
                <a:schemeClr val="tx1"/>
              </a:solidFill>
              <a:latin typeface="微软雅黑" panose="020B0503020204020204" pitchFamily="34" charset="-122"/>
              <a:ea typeface="微软雅黑" panose="020B0503020204020204" pitchFamily="34" charset="-122"/>
            </a:endParaRPr>
          </a:p>
          <a:p>
            <a:pPr marL="365760" lvl="0" indent="-256032" algn="l" fontAlgn="auto">
              <a:lnSpc>
                <a:spcPct val="150000"/>
              </a:lnSpc>
              <a:spcBef>
                <a:spcPts val="400"/>
              </a:spcBef>
              <a:spcAft>
                <a:spcPts val="0"/>
              </a:spcAft>
              <a:buClr>
                <a:srgbClr val="2DA2BF"/>
              </a:buClr>
              <a:buSzPct val="68000"/>
              <a:buFont typeface="Wingdings 3"/>
              <a:buChar char=""/>
            </a:pPr>
            <a:r>
              <a:rPr lang="zh-CN" altLang="en-US" sz="1800" b="1" dirty="0">
                <a:solidFill>
                  <a:schemeClr val="tx1"/>
                </a:solidFill>
                <a:latin typeface="微软雅黑" panose="020B0503020204020204" pitchFamily="34" charset="-122"/>
                <a:ea typeface="微软雅黑" panose="020B0503020204020204" pitchFamily="34" charset="-122"/>
              </a:rPr>
              <a:t>内核是硬件的首次延伸，即它是加到硬件上的第一层软件</a:t>
            </a:r>
          </a:p>
          <a:p>
            <a:pPr marL="365760" lvl="0" indent="-256032" algn="l" fontAlgn="auto">
              <a:lnSpc>
                <a:spcPct val="150000"/>
              </a:lnSpc>
              <a:spcBef>
                <a:spcPts val="400"/>
              </a:spcBef>
              <a:spcAft>
                <a:spcPts val="0"/>
              </a:spcAft>
              <a:buClr>
                <a:srgbClr val="2DA2BF"/>
              </a:buClr>
              <a:buSzPct val="68000"/>
              <a:buFont typeface="Wingdings 3"/>
              <a:buChar char=""/>
            </a:pPr>
            <a:r>
              <a:rPr lang="zh-CN" altLang="en-US" sz="1800" b="1" dirty="0">
                <a:solidFill>
                  <a:schemeClr val="tx1"/>
                </a:solidFill>
                <a:latin typeface="微软雅黑" panose="020B0503020204020204" pitchFamily="34" charset="-122"/>
                <a:ea typeface="微软雅黑" panose="020B0503020204020204" pitchFamily="34" charset="-122"/>
              </a:rPr>
              <a:t>内核是通过</a:t>
            </a:r>
            <a:r>
              <a:rPr lang="zh-CN" altLang="en-US" sz="1800" b="1" dirty="0">
                <a:solidFill>
                  <a:srgbClr val="FF0000"/>
                </a:solidFill>
                <a:latin typeface="微软雅黑" panose="020B0503020204020204" pitchFamily="34" charset="-122"/>
                <a:ea typeface="微软雅黑" panose="020B0503020204020204" pitchFamily="34" charset="-122"/>
              </a:rPr>
              <a:t>执行各种原语操作</a:t>
            </a:r>
            <a:r>
              <a:rPr lang="zh-CN" altLang="en-US" sz="1800" b="1" dirty="0">
                <a:solidFill>
                  <a:schemeClr val="tx1"/>
                </a:solidFill>
                <a:latin typeface="微软雅黑" panose="020B0503020204020204" pitchFamily="34" charset="-122"/>
                <a:ea typeface="微软雅黑" panose="020B0503020204020204" pitchFamily="34" charset="-122"/>
              </a:rPr>
              <a:t>来实现各种控制和管理功能的</a:t>
            </a:r>
          </a:p>
        </p:txBody>
      </p:sp>
      <p:pic>
        <p:nvPicPr>
          <p:cNvPr id="16" name="Picture 2"/>
          <p:cNvPicPr>
            <a:picLocks noChangeAspect="1" noChangeArrowheads="1"/>
          </p:cNvPicPr>
          <p:nvPr/>
        </p:nvPicPr>
        <p:blipFill>
          <a:blip r:embed="rId2"/>
          <a:srcRect/>
          <a:stretch>
            <a:fillRect/>
          </a:stretch>
        </p:blipFill>
        <p:spPr bwMode="auto">
          <a:xfrm>
            <a:off x="86803" y="3701306"/>
            <a:ext cx="7589900" cy="3099695"/>
          </a:xfrm>
          <a:prstGeom prst="rect">
            <a:avLst/>
          </a:prstGeom>
          <a:noFill/>
          <a:ln w="9525">
            <a:noFill/>
            <a:miter lim="800000"/>
            <a:headEnd/>
            <a:tailEnd/>
          </a:ln>
          <a:effectLst/>
        </p:spPr>
      </p:pic>
    </p:spTree>
    <p:extLst>
      <p:ext uri="{BB962C8B-B14F-4D97-AF65-F5344CB8AC3E}">
        <p14:creationId xmlns:p14="http://schemas.microsoft.com/office/powerpoint/2010/main" val="293221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a:t>
            </a: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75902" y="3115010"/>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5904656"/>
          </a:xfrm>
          <a:prstGeom prst="wedgeRectCallout">
            <a:avLst>
              <a:gd name="adj1" fmla="val -56132"/>
              <a:gd name="adj2" fmla="val -6232"/>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fontAlgn="auto">
              <a:lnSpc>
                <a:spcPct val="150000"/>
              </a:lnSpc>
              <a:spcBef>
                <a:spcPts val="400"/>
              </a:spcBef>
              <a:spcAft>
                <a:spcPts val="0"/>
              </a:spcAft>
              <a:buClr>
                <a:srgbClr val="2DA2BF"/>
              </a:buClr>
              <a:buSzPct val="68000"/>
            </a:pPr>
            <a:endParaRPr kumimoji="0" lang="en-US" altLang="zh-CN" sz="32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lvl="0" algn="l" fontAlgn="auto">
              <a:lnSpc>
                <a:spcPct val="150000"/>
              </a:lnSpc>
              <a:spcBef>
                <a:spcPts val="400"/>
              </a:spcBef>
              <a:spcAft>
                <a:spcPts val="0"/>
              </a:spcAft>
              <a:buClr>
                <a:srgbClr val="2DA2BF"/>
              </a:buClr>
              <a:buSzPct val="68000"/>
            </a:pPr>
            <a:endParaRPr kumimoji="0" lang="en-US" altLang="zh-CN" sz="32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lvl="0" algn="l" fontAlgn="auto">
              <a:lnSpc>
                <a:spcPct val="150000"/>
              </a:lnSpc>
              <a:spcBef>
                <a:spcPts val="400"/>
              </a:spcBef>
              <a:spcAft>
                <a:spcPts val="0"/>
              </a:spcAft>
              <a:buClr>
                <a:srgbClr val="2DA2BF"/>
              </a:buClr>
              <a:buSzPct val="68000"/>
            </a:pPr>
            <a:endParaRPr kumimoji="0" lang="en-US" altLang="zh-CN" sz="32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lvl="0" algn="l" fontAlgn="auto">
              <a:lnSpc>
                <a:spcPct val="150000"/>
              </a:lnSpc>
              <a:spcBef>
                <a:spcPts val="400"/>
              </a:spcBef>
              <a:spcAft>
                <a:spcPts val="0"/>
              </a:spcAft>
              <a:buClr>
                <a:srgbClr val="2DA2BF"/>
              </a:buClr>
              <a:buSzPct val="68000"/>
            </a:pPr>
            <a:endParaRPr kumimoji="0" lang="en-US" altLang="zh-CN" sz="32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lvl="0" algn="l" fontAlgn="auto">
              <a:lnSpc>
                <a:spcPct val="150000"/>
              </a:lnSpc>
              <a:spcBef>
                <a:spcPts val="400"/>
              </a:spcBef>
              <a:spcAft>
                <a:spcPts val="0"/>
              </a:spcAft>
              <a:buClr>
                <a:srgbClr val="2DA2BF"/>
              </a:buClr>
              <a:buSzPct val="68000"/>
            </a:pPr>
            <a:endParaRPr kumimoji="0" lang="en-US" altLang="zh-CN" sz="32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lvl="0" algn="l" fontAlgn="auto">
              <a:lnSpc>
                <a:spcPct val="150000"/>
              </a:lnSpc>
              <a:spcBef>
                <a:spcPts val="400"/>
              </a:spcBef>
              <a:spcAft>
                <a:spcPts val="0"/>
              </a:spcAft>
              <a:buClr>
                <a:srgbClr val="2DA2BF"/>
              </a:buClr>
              <a:buSzPct val="68000"/>
            </a:pPr>
            <a:endParaRPr lang="zh-CN" altLang="en-US" sz="3200" b="1" dirty="0">
              <a:solidFill>
                <a:srgbClr val="FF0000"/>
              </a:solidFill>
              <a:latin typeface="微软雅黑" panose="020B0503020204020204" pitchFamily="34" charset="-122"/>
              <a:ea typeface="微软雅黑" panose="020B0503020204020204" pitchFamily="34" charset="-122"/>
            </a:endParaRPr>
          </a:p>
        </p:txBody>
      </p:sp>
      <p:sp>
        <p:nvSpPr>
          <p:cNvPr id="17" name="Rectangle 3"/>
          <p:cNvSpPr txBox="1">
            <a:spLocks noChangeArrowheads="1"/>
          </p:cNvSpPr>
          <p:nvPr/>
        </p:nvSpPr>
        <p:spPr>
          <a:xfrm>
            <a:off x="4139952" y="980728"/>
            <a:ext cx="4752528" cy="5760640"/>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65760" marR="0" lvl="0" indent="-256032" algn="l" defTabSz="914400" rtl="0" eaLnBrk="1" fontAlgn="auto" latinLnBrk="0" hangingPunct="1">
              <a:lnSpc>
                <a:spcPct val="150000"/>
              </a:lnSpc>
              <a:spcBef>
                <a:spcPct val="50000"/>
              </a:spcBef>
              <a:spcAft>
                <a:spcPts val="0"/>
              </a:spcAft>
              <a:buClr>
                <a:srgbClr val="2DA2BF"/>
              </a:buClr>
              <a:buSzPct val="68000"/>
              <a:buFont typeface="Wingdings 3"/>
              <a:buChar char=""/>
              <a:tabLst/>
              <a:defRPr/>
            </a:pPr>
            <a:r>
              <a:rPr kumimoji="1" lang="zh-CN" altLang="en-US" sz="2400" b="1" i="0" u="none" strike="noStrike" kern="1200" cap="none" spc="0" normalizeH="0" baseline="0" noProof="0" dirty="0">
                <a:ln>
                  <a:noFill/>
                </a:ln>
                <a:effectLst/>
                <a:uLnTx/>
                <a:uFillTx/>
                <a:latin typeface="黑体" pitchFamily="2" charset="-122"/>
                <a:ea typeface="黑体" pitchFamily="2" charset="-122"/>
                <a:cs typeface="+mn-cs"/>
              </a:rPr>
              <a:t>原语是机器指令的延伸，是用若干条机器指令构成的，用以完成特定功能的一段程序。为保证操作的正确性，</a:t>
            </a:r>
            <a:r>
              <a:rPr kumimoji="1" lang="zh-CN" altLang="en-US" sz="2400" b="1" i="0" u="none" strike="noStrike" kern="1200" cap="none" spc="0" normalizeH="0" baseline="0" noProof="0" dirty="0">
                <a:ln>
                  <a:noFill/>
                </a:ln>
                <a:solidFill>
                  <a:srgbClr val="FF0000"/>
                </a:solidFill>
                <a:effectLst/>
                <a:uLnTx/>
                <a:uFillTx/>
                <a:latin typeface="黑体" pitchFamily="2" charset="-122"/>
                <a:ea typeface="黑体" pitchFamily="2" charset="-122"/>
                <a:cs typeface="+mn-cs"/>
              </a:rPr>
              <a:t>原语在执行期间是不可分割的。</a:t>
            </a:r>
          </a:p>
        </p:txBody>
      </p:sp>
      <p:sp>
        <p:nvSpPr>
          <p:cNvPr id="18" name="Text Box 4"/>
          <p:cNvSpPr txBox="1">
            <a:spLocks noChangeArrowheads="1"/>
          </p:cNvSpPr>
          <p:nvPr/>
        </p:nvSpPr>
        <p:spPr bwMode="auto">
          <a:xfrm>
            <a:off x="4168552" y="4077072"/>
            <a:ext cx="4752528" cy="2082516"/>
          </a:xfrm>
          <a:prstGeom prst="rect">
            <a:avLst/>
          </a:prstGeom>
          <a:noFill/>
          <a:ln w="9525">
            <a:noFill/>
            <a:miter lim="800000"/>
            <a:headEnd/>
            <a:tailEnd/>
          </a:ln>
        </p:spPr>
        <p:txBody>
          <a:bodyPr wrap="square" lIns="87273" tIns="43636" rIns="87273" bIns="43636">
            <a:spAutoFit/>
          </a:bodyPr>
          <a:lstStyle/>
          <a:p>
            <a:pPr algn="l" defTabSz="873125">
              <a:lnSpc>
                <a:spcPct val="180000"/>
              </a:lnSpc>
              <a:spcBef>
                <a:spcPct val="50000"/>
              </a:spcBef>
              <a:tabLst>
                <a:tab pos="3448050" algn="l"/>
              </a:tabLst>
            </a:pPr>
            <a:r>
              <a:rPr lang="en-US" altLang="zh-CN" sz="1800" b="1" dirty="0">
                <a:solidFill>
                  <a:schemeClr val="tx1"/>
                </a:solidFill>
                <a:latin typeface="黑体" pitchFamily="2" charset="-122"/>
                <a:ea typeface="黑体" pitchFamily="2" charset="-122"/>
              </a:rPr>
              <a:t>(1) </a:t>
            </a:r>
            <a:r>
              <a:rPr lang="zh-CN" altLang="en-US" sz="1800" b="1" dirty="0">
                <a:solidFill>
                  <a:schemeClr val="tx1"/>
                </a:solidFill>
                <a:latin typeface="黑体" pitchFamily="2" charset="-122"/>
                <a:ea typeface="黑体" pitchFamily="2" charset="-122"/>
              </a:rPr>
              <a:t>创建进程原语    </a:t>
            </a:r>
            <a:r>
              <a:rPr lang="en-US" altLang="zh-CN" sz="1800" b="1" dirty="0">
                <a:solidFill>
                  <a:schemeClr val="tx1"/>
                </a:solidFill>
                <a:latin typeface="黑体" pitchFamily="2" charset="-122"/>
                <a:ea typeface="黑体" pitchFamily="2" charset="-122"/>
              </a:rPr>
              <a:t>(2) </a:t>
            </a:r>
            <a:r>
              <a:rPr lang="zh-CN" altLang="en-US" sz="1800" b="1" dirty="0">
                <a:solidFill>
                  <a:schemeClr val="tx1"/>
                </a:solidFill>
                <a:latin typeface="黑体" pitchFamily="2" charset="-122"/>
                <a:ea typeface="黑体" pitchFamily="2" charset="-122"/>
              </a:rPr>
              <a:t>撤消进程原语 </a:t>
            </a:r>
            <a:br>
              <a:rPr lang="zh-CN" altLang="en-US" sz="1800" b="1" dirty="0">
                <a:solidFill>
                  <a:schemeClr val="tx1"/>
                </a:solidFill>
                <a:latin typeface="黑体" pitchFamily="2" charset="-122"/>
                <a:ea typeface="黑体" pitchFamily="2" charset="-122"/>
              </a:rPr>
            </a:br>
            <a:r>
              <a:rPr lang="en-US" altLang="zh-CN" sz="1800" b="1" dirty="0">
                <a:solidFill>
                  <a:schemeClr val="tx1"/>
                </a:solidFill>
                <a:latin typeface="黑体" pitchFamily="2" charset="-122"/>
                <a:ea typeface="黑体" pitchFamily="2" charset="-122"/>
              </a:rPr>
              <a:t>(3) </a:t>
            </a:r>
            <a:r>
              <a:rPr lang="zh-CN" altLang="en-US" sz="1800" b="1" dirty="0">
                <a:solidFill>
                  <a:schemeClr val="tx1"/>
                </a:solidFill>
                <a:latin typeface="黑体" pitchFamily="2" charset="-122"/>
                <a:ea typeface="黑体" pitchFamily="2" charset="-122"/>
              </a:rPr>
              <a:t>挂起进程原语    </a:t>
            </a:r>
            <a:r>
              <a:rPr lang="en-US" altLang="zh-CN" sz="1800" b="1" dirty="0">
                <a:solidFill>
                  <a:schemeClr val="tx1"/>
                </a:solidFill>
                <a:latin typeface="黑体" pitchFamily="2" charset="-122"/>
                <a:ea typeface="黑体" pitchFamily="2" charset="-122"/>
              </a:rPr>
              <a:t>(4) </a:t>
            </a:r>
            <a:r>
              <a:rPr lang="zh-CN" altLang="en-US" sz="1800" b="1" dirty="0">
                <a:solidFill>
                  <a:schemeClr val="tx1"/>
                </a:solidFill>
                <a:latin typeface="黑体" pitchFamily="2" charset="-122"/>
                <a:ea typeface="黑体" pitchFamily="2" charset="-122"/>
              </a:rPr>
              <a:t>解挂进程原语</a:t>
            </a:r>
            <a:br>
              <a:rPr lang="zh-CN" altLang="en-US" sz="1800" b="1" dirty="0">
                <a:solidFill>
                  <a:schemeClr val="tx1"/>
                </a:solidFill>
                <a:latin typeface="黑体" pitchFamily="2" charset="-122"/>
                <a:ea typeface="黑体" pitchFamily="2" charset="-122"/>
              </a:rPr>
            </a:br>
            <a:r>
              <a:rPr lang="en-US" altLang="zh-CN" sz="1800" b="1" dirty="0">
                <a:solidFill>
                  <a:schemeClr val="tx1"/>
                </a:solidFill>
                <a:latin typeface="黑体" pitchFamily="2" charset="-122"/>
                <a:ea typeface="黑体" pitchFamily="2" charset="-122"/>
              </a:rPr>
              <a:t>(5) </a:t>
            </a:r>
            <a:r>
              <a:rPr lang="zh-CN" altLang="en-US" sz="1800" b="1" dirty="0">
                <a:solidFill>
                  <a:schemeClr val="tx1"/>
                </a:solidFill>
                <a:latin typeface="黑体" pitchFamily="2" charset="-122"/>
                <a:ea typeface="黑体" pitchFamily="2" charset="-122"/>
              </a:rPr>
              <a:t>阻塞进程原语    </a:t>
            </a:r>
            <a:r>
              <a:rPr lang="en-US" altLang="zh-CN" sz="1800" b="1" dirty="0">
                <a:solidFill>
                  <a:schemeClr val="tx1"/>
                </a:solidFill>
                <a:latin typeface="黑体" pitchFamily="2" charset="-122"/>
                <a:ea typeface="黑体" pitchFamily="2" charset="-122"/>
              </a:rPr>
              <a:t>(6) </a:t>
            </a:r>
            <a:r>
              <a:rPr lang="zh-CN" altLang="en-US" sz="1800" b="1" dirty="0">
                <a:solidFill>
                  <a:schemeClr val="tx1"/>
                </a:solidFill>
                <a:latin typeface="黑体" pitchFamily="2" charset="-122"/>
                <a:ea typeface="黑体" pitchFamily="2" charset="-122"/>
              </a:rPr>
              <a:t>唤醒进程原语</a:t>
            </a:r>
            <a:br>
              <a:rPr lang="zh-CN" altLang="en-US" sz="1800" b="1" dirty="0">
                <a:solidFill>
                  <a:schemeClr val="tx1"/>
                </a:solidFill>
                <a:latin typeface="黑体" pitchFamily="2" charset="-122"/>
                <a:ea typeface="黑体" pitchFamily="2" charset="-122"/>
              </a:rPr>
            </a:br>
            <a:r>
              <a:rPr lang="en-US" altLang="zh-CN" sz="1800" b="1" dirty="0">
                <a:solidFill>
                  <a:schemeClr val="tx1"/>
                </a:solidFill>
                <a:latin typeface="黑体" pitchFamily="2" charset="-122"/>
                <a:ea typeface="黑体" pitchFamily="2" charset="-122"/>
              </a:rPr>
              <a:t>(7) </a:t>
            </a:r>
            <a:r>
              <a:rPr lang="zh-CN" altLang="en-US" sz="1800" b="1" dirty="0">
                <a:solidFill>
                  <a:schemeClr val="tx1"/>
                </a:solidFill>
                <a:latin typeface="黑体" pitchFamily="2" charset="-122"/>
                <a:ea typeface="黑体" pitchFamily="2" charset="-122"/>
              </a:rPr>
              <a:t>调度进程运行原语</a:t>
            </a:r>
            <a:r>
              <a:rPr lang="en-US" altLang="zh-CN" sz="1800" b="1" dirty="0">
                <a:solidFill>
                  <a:schemeClr val="tx1"/>
                </a:solidFill>
                <a:latin typeface="黑体" pitchFamily="2" charset="-122"/>
                <a:ea typeface="黑体" pitchFamily="2" charset="-122"/>
              </a:rPr>
              <a:t>(8) </a:t>
            </a:r>
            <a:r>
              <a:rPr lang="zh-CN" altLang="en-US" sz="1800" b="1" dirty="0">
                <a:solidFill>
                  <a:schemeClr val="tx1"/>
                </a:solidFill>
                <a:latin typeface="黑体" pitchFamily="2" charset="-122"/>
                <a:ea typeface="黑体" pitchFamily="2" charset="-122"/>
              </a:rPr>
              <a:t>改变优先级原语</a:t>
            </a:r>
          </a:p>
        </p:txBody>
      </p:sp>
      <p:graphicFrame>
        <p:nvGraphicFramePr>
          <p:cNvPr id="16" name="内容占位符 3"/>
          <p:cNvGraphicFramePr>
            <a:graphicFrameLocks/>
          </p:cNvGraphicFramePr>
          <p:nvPr>
            <p:extLst>
              <p:ext uri="{D42A27DB-BD31-4B8C-83A1-F6EECF244321}">
                <p14:modId xmlns:p14="http://schemas.microsoft.com/office/powerpoint/2010/main" val="3372636182"/>
              </p:ext>
            </p:extLst>
          </p:nvPr>
        </p:nvGraphicFramePr>
        <p:xfrm>
          <a:off x="43290" y="4270912"/>
          <a:ext cx="4009846" cy="25568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p:cNvSpPr/>
          <p:nvPr/>
        </p:nvSpPr>
        <p:spPr>
          <a:xfrm>
            <a:off x="-18979" y="3465371"/>
            <a:ext cx="2489784" cy="662554"/>
          </a:xfrm>
          <a:prstGeom prst="rect">
            <a:avLst/>
          </a:prstGeom>
        </p:spPr>
        <p:txBody>
          <a:bodyPr wrap="none">
            <a:spAutoFit/>
          </a:bodyPr>
          <a:lstStyle/>
          <a:p>
            <a:pPr lvl="0" algn="l" fontAlgn="auto">
              <a:lnSpc>
                <a:spcPct val="150000"/>
              </a:lnSpc>
              <a:spcBef>
                <a:spcPts val="400"/>
              </a:spcBef>
              <a:spcAft>
                <a:spcPts val="0"/>
              </a:spcAft>
              <a:buClr>
                <a:srgbClr val="2DA2BF"/>
              </a:buClr>
              <a:buSzPct val="68000"/>
            </a:pPr>
            <a:r>
              <a:rPr kumimoji="0" lang="en-US" altLang="zh-CN" sz="28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rPr>
              <a:t>OS</a:t>
            </a:r>
            <a:r>
              <a:rPr kumimoji="0" lang="zh-CN" altLang="en-US" sz="28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rPr>
              <a:t>内核的功能</a:t>
            </a:r>
            <a:endParaRPr kumimoji="0" lang="en-US" altLang="zh-CN" sz="28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67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build="p" autoUpdateAnimBg="0"/>
      <p:bldGraphic spid="16" grpId="0">
        <p:bldAsOne/>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进程</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75902" y="3115010"/>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5904656"/>
          </a:xfrm>
          <a:prstGeom prst="wedgeRectCallout">
            <a:avLst>
              <a:gd name="adj1" fmla="val -56132"/>
              <a:gd name="adj2" fmla="val -6232"/>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fontAlgn="auto">
              <a:lnSpc>
                <a:spcPct val="150000"/>
              </a:lnSpc>
              <a:spcBef>
                <a:spcPts val="400"/>
              </a:spcBef>
              <a:spcAft>
                <a:spcPts val="0"/>
              </a:spcAft>
              <a:buClr>
                <a:srgbClr val="2DA2BF"/>
              </a:buClr>
              <a:buSzPct val="68000"/>
            </a:pPr>
            <a:r>
              <a:rPr kumimoji="0" lang="zh-CN" altLang="en-US" sz="28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进程的创建</a:t>
            </a:r>
            <a:endParaRPr kumimoji="0" lang="en-US" altLang="zh-CN" sz="28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marL="365760" lvl="0" indent="-256032" algn="l" fontAlgn="auto">
              <a:lnSpc>
                <a:spcPct val="150000"/>
              </a:lnSpc>
              <a:spcBef>
                <a:spcPts val="400"/>
              </a:spcBef>
              <a:spcAft>
                <a:spcPts val="0"/>
              </a:spcAft>
              <a:buClr>
                <a:srgbClr val="2DA2BF"/>
              </a:buClr>
              <a:buSzPct val="68000"/>
              <a:buFont typeface="Wingdings" pitchFamily="2" charset="2"/>
              <a:buChar char="l"/>
            </a:pPr>
            <a:r>
              <a:rPr lang="zh-CN" altLang="en-US" sz="2000" b="1" dirty="0">
                <a:solidFill>
                  <a:schemeClr val="tx1"/>
                </a:solidFill>
                <a:latin typeface="微软雅黑" panose="020B0503020204020204" pitchFamily="34" charset="-122"/>
                <a:ea typeface="微软雅黑" panose="020B0503020204020204" pitchFamily="34" charset="-122"/>
              </a:rPr>
              <a:t>在</a:t>
            </a:r>
            <a:r>
              <a:rPr lang="en-US" altLang="zh-CN" sz="2000" b="1" dirty="0">
                <a:solidFill>
                  <a:schemeClr val="tx1"/>
                </a:solidFill>
                <a:latin typeface="微软雅黑" panose="020B0503020204020204" pitchFamily="34" charset="-122"/>
                <a:ea typeface="微软雅黑" panose="020B0503020204020204" pitchFamily="34" charset="-122"/>
              </a:rPr>
              <a:t>OS</a:t>
            </a:r>
            <a:r>
              <a:rPr lang="zh-CN" altLang="en-US" sz="2000" b="1" dirty="0">
                <a:solidFill>
                  <a:schemeClr val="tx1"/>
                </a:solidFill>
                <a:latin typeface="微软雅黑" panose="020B0503020204020204" pitchFamily="34" charset="-122"/>
                <a:ea typeface="微软雅黑" panose="020B0503020204020204" pitchFamily="34" charset="-122"/>
              </a:rPr>
              <a:t>中，允许一个进程创建另一个进程，把创建进程的进程称为</a:t>
            </a:r>
            <a:r>
              <a:rPr lang="zh-CN" altLang="en-US" sz="2000" b="1" dirty="0">
                <a:solidFill>
                  <a:srgbClr val="FF0000"/>
                </a:solidFill>
                <a:latin typeface="微软雅黑" panose="020B0503020204020204" pitchFamily="34" charset="-122"/>
                <a:ea typeface="微软雅黑" panose="020B0503020204020204" pitchFamily="34" charset="-122"/>
              </a:rPr>
              <a:t>父进程</a:t>
            </a:r>
            <a:r>
              <a:rPr lang="zh-CN" altLang="en-US" sz="2000" b="1" dirty="0">
                <a:solidFill>
                  <a:schemeClr val="tx1"/>
                </a:solidFill>
                <a:latin typeface="微软雅黑" panose="020B0503020204020204" pitchFamily="34" charset="-122"/>
                <a:ea typeface="微软雅黑" panose="020B0503020204020204" pitchFamily="34" charset="-122"/>
              </a:rPr>
              <a:t>，被创建的进程称为</a:t>
            </a:r>
            <a:r>
              <a:rPr lang="zh-CN" altLang="en-US" sz="2000" b="1" dirty="0">
                <a:solidFill>
                  <a:srgbClr val="FF0000"/>
                </a:solidFill>
                <a:latin typeface="微软雅黑" panose="020B0503020204020204" pitchFamily="34" charset="-122"/>
                <a:ea typeface="微软雅黑" panose="020B0503020204020204" pitchFamily="34" charset="-122"/>
              </a:rPr>
              <a:t>子进程</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365760" lvl="0" indent="-256032" algn="l" fontAlgn="auto">
              <a:lnSpc>
                <a:spcPct val="150000"/>
              </a:lnSpc>
              <a:spcBef>
                <a:spcPts val="400"/>
              </a:spcBef>
              <a:spcAft>
                <a:spcPts val="0"/>
              </a:spcAft>
              <a:buClr>
                <a:srgbClr val="2DA2BF"/>
              </a:buClr>
              <a:buSzPct val="68000"/>
              <a:buFont typeface="Wingdings" pitchFamily="2" charset="2"/>
              <a:buChar char="l"/>
            </a:pPr>
            <a:r>
              <a:rPr lang="zh-CN" altLang="en-US" sz="2000" b="1" dirty="0">
                <a:solidFill>
                  <a:schemeClr val="tx1"/>
                </a:solidFill>
                <a:latin typeface="微软雅黑" panose="020B0503020204020204" pitchFamily="34" charset="-122"/>
                <a:ea typeface="微软雅黑" panose="020B0503020204020204" pitchFamily="34" charset="-122"/>
              </a:rPr>
              <a:t>子进程可以继续创建</a:t>
            </a:r>
            <a:r>
              <a:rPr lang="zh-CN" altLang="en-US" sz="2000" b="1" dirty="0">
                <a:solidFill>
                  <a:srgbClr val="FF0000"/>
                </a:solidFill>
                <a:latin typeface="微软雅黑" panose="020B0503020204020204" pitchFamily="34" charset="-122"/>
                <a:ea typeface="微软雅黑" panose="020B0503020204020204" pitchFamily="34" charset="-122"/>
              </a:rPr>
              <a:t>孙进程</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109728" lvl="0" algn="l" fontAlgn="auto">
              <a:lnSpc>
                <a:spcPct val="150000"/>
              </a:lnSpc>
              <a:spcBef>
                <a:spcPts val="400"/>
              </a:spcBef>
              <a:spcAft>
                <a:spcPts val="0"/>
              </a:spcAft>
              <a:buClr>
                <a:srgbClr val="2DA2BF"/>
              </a:buClr>
              <a:buSzPct val="68000"/>
            </a:pPr>
            <a:r>
              <a:rPr lang="zh-CN" altLang="en-US" sz="2000" b="1" dirty="0">
                <a:solidFill>
                  <a:srgbClr val="FF0000"/>
                </a:solidFill>
                <a:latin typeface="微软雅黑" panose="020B0503020204020204" pitchFamily="34" charset="-122"/>
                <a:ea typeface="微软雅黑" panose="020B0503020204020204" pitchFamily="34" charset="-122"/>
              </a:rPr>
              <a:t>进程图</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365760" lvl="0" indent="-256032" algn="l" fontAlgn="auto">
              <a:lnSpc>
                <a:spcPct val="150000"/>
              </a:lnSpc>
              <a:spcBef>
                <a:spcPts val="400"/>
              </a:spcBef>
              <a:spcAft>
                <a:spcPts val="0"/>
              </a:spcAft>
              <a:buClr>
                <a:srgbClr val="2DA2BF"/>
              </a:buClr>
              <a:buSzPct val="68000"/>
              <a:buFont typeface="Wingdings" pitchFamily="2" charset="2"/>
              <a:buChar char="l"/>
            </a:pPr>
            <a:r>
              <a:rPr lang="zh-CN" altLang="en-US" sz="1800" b="1" dirty="0">
                <a:solidFill>
                  <a:schemeClr val="tx1"/>
                </a:solidFill>
                <a:latin typeface="微软雅黑" panose="020B0503020204020204" pitchFamily="34" charset="-122"/>
                <a:ea typeface="微软雅黑" panose="020B0503020204020204" pitchFamily="34" charset="-122"/>
              </a:rPr>
              <a:t>进程图</a:t>
            </a:r>
            <a:r>
              <a:rPr lang="en-US" altLang="zh-CN" sz="1800" b="1" dirty="0">
                <a:solidFill>
                  <a:schemeClr val="tx1"/>
                </a:solidFill>
                <a:latin typeface="微软雅黑" panose="020B0503020204020204" pitchFamily="34" charset="-122"/>
                <a:ea typeface="微软雅黑" panose="020B0503020204020204" pitchFamily="34" charset="-122"/>
              </a:rPr>
              <a:t>(Process Graph)</a:t>
            </a:r>
            <a:r>
              <a:rPr lang="zh-CN" altLang="en-US" sz="1800" b="1" dirty="0">
                <a:solidFill>
                  <a:schemeClr val="tx1"/>
                </a:solidFill>
                <a:latin typeface="微软雅黑" panose="020B0503020204020204" pitchFamily="34" charset="-122"/>
                <a:ea typeface="微软雅黑" panose="020B0503020204020204" pitchFamily="34" charset="-122"/>
              </a:rPr>
              <a:t>：描述一个进程家族关系的</a:t>
            </a:r>
            <a:r>
              <a:rPr lang="zh-CN" altLang="en-US" sz="1800" b="1" dirty="0">
                <a:solidFill>
                  <a:srgbClr val="FF0000"/>
                </a:solidFill>
                <a:latin typeface="微软雅黑" panose="020B0503020204020204" pitchFamily="34" charset="-122"/>
                <a:ea typeface="微软雅黑" panose="020B0503020204020204" pitchFamily="34" charset="-122"/>
              </a:rPr>
              <a:t>有向树</a:t>
            </a:r>
          </a:p>
          <a:p>
            <a:pPr marL="365760" lvl="0" indent="-256032" algn="l" fontAlgn="auto">
              <a:lnSpc>
                <a:spcPct val="150000"/>
              </a:lnSpc>
              <a:spcBef>
                <a:spcPts val="400"/>
              </a:spcBef>
              <a:spcAft>
                <a:spcPts val="0"/>
              </a:spcAft>
              <a:buClr>
                <a:srgbClr val="2DA2BF"/>
              </a:buClr>
              <a:buSzPct val="68000"/>
              <a:buFont typeface="Wingdings" pitchFamily="2" charset="2"/>
              <a:buChar char="l"/>
            </a:pPr>
            <a:r>
              <a:rPr lang="zh-CN" altLang="en-US" sz="1800" b="1" dirty="0">
                <a:solidFill>
                  <a:srgbClr val="FF0000"/>
                </a:solidFill>
                <a:latin typeface="微软雅黑" panose="020B0503020204020204" pitchFamily="34" charset="-122"/>
                <a:ea typeface="微软雅黑" panose="020B0503020204020204" pitchFamily="34" charset="-122"/>
              </a:rPr>
              <a:t>结点</a:t>
            </a:r>
            <a:r>
              <a:rPr lang="zh-CN" altLang="en-US" sz="1800" b="1" dirty="0">
                <a:solidFill>
                  <a:schemeClr val="tx1"/>
                </a:solidFill>
                <a:latin typeface="微软雅黑" panose="020B0503020204020204" pitchFamily="34" charset="-122"/>
                <a:ea typeface="微软雅黑" panose="020B0503020204020204" pitchFamily="34" charset="-122"/>
              </a:rPr>
              <a:t>表示</a:t>
            </a:r>
            <a:r>
              <a:rPr lang="zh-CN" altLang="en-US" sz="1800" b="1" dirty="0">
                <a:solidFill>
                  <a:srgbClr val="FF0000"/>
                </a:solidFill>
                <a:latin typeface="微软雅黑" panose="020B0503020204020204" pitchFamily="34" charset="-122"/>
                <a:ea typeface="微软雅黑" panose="020B0503020204020204" pitchFamily="34" charset="-122"/>
              </a:rPr>
              <a:t>进程</a:t>
            </a:r>
          </a:p>
          <a:p>
            <a:pPr marL="365760" lvl="0" indent="-256032" algn="l" fontAlgn="auto">
              <a:lnSpc>
                <a:spcPct val="150000"/>
              </a:lnSpc>
              <a:spcBef>
                <a:spcPts val="400"/>
              </a:spcBef>
              <a:spcAft>
                <a:spcPts val="0"/>
              </a:spcAft>
              <a:buClr>
                <a:srgbClr val="2DA2BF"/>
              </a:buClr>
              <a:buSzPct val="68000"/>
              <a:buFont typeface="Wingdings" pitchFamily="2" charset="2"/>
              <a:buChar char="l"/>
            </a:pPr>
            <a:r>
              <a:rPr lang="zh-CN" altLang="en-US" sz="1800" b="1" dirty="0">
                <a:solidFill>
                  <a:srgbClr val="FF0000"/>
                </a:solidFill>
                <a:latin typeface="微软雅黑" panose="020B0503020204020204" pitchFamily="34" charset="-122"/>
                <a:ea typeface="微软雅黑" panose="020B0503020204020204" pitchFamily="34" charset="-122"/>
              </a:rPr>
              <a:t>有向边</a:t>
            </a:r>
            <a:r>
              <a:rPr lang="zh-CN" altLang="en-US" sz="1800" b="1" dirty="0">
                <a:solidFill>
                  <a:schemeClr val="tx1"/>
                </a:solidFill>
                <a:latin typeface="微软雅黑" panose="020B0503020204020204" pitchFamily="34" charset="-122"/>
                <a:ea typeface="微软雅黑" panose="020B0503020204020204" pitchFamily="34" charset="-122"/>
              </a:rPr>
              <a:t>表示进程之间的</a:t>
            </a:r>
            <a:r>
              <a:rPr lang="zh-CN" altLang="en-US" sz="1800" b="1" dirty="0">
                <a:solidFill>
                  <a:srgbClr val="FF0000"/>
                </a:solidFill>
                <a:latin typeface="微软雅黑" panose="020B0503020204020204" pitchFamily="34" charset="-122"/>
                <a:ea typeface="微软雅黑" panose="020B0503020204020204" pitchFamily="34" charset="-122"/>
              </a:rPr>
              <a:t>父子关系</a:t>
            </a:r>
          </a:p>
          <a:p>
            <a:pPr marL="365760" lvl="0" indent="-256032" algn="l" fontAlgn="auto">
              <a:lnSpc>
                <a:spcPct val="150000"/>
              </a:lnSpc>
              <a:spcBef>
                <a:spcPts val="400"/>
              </a:spcBef>
              <a:spcAft>
                <a:spcPts val="0"/>
              </a:spcAft>
              <a:buClr>
                <a:srgbClr val="2DA2BF"/>
              </a:buClr>
              <a:buSzPct val="68000"/>
              <a:buFont typeface="Wingdings" pitchFamily="2" charset="2"/>
              <a:buChar char="l"/>
            </a:pPr>
            <a:r>
              <a:rPr lang="zh-CN" altLang="en-US" sz="1800" b="1" dirty="0">
                <a:solidFill>
                  <a:srgbClr val="FF0000"/>
                </a:solidFill>
                <a:latin typeface="微软雅黑" panose="020B0503020204020204" pitchFamily="34" charset="-122"/>
                <a:ea typeface="微软雅黑" panose="020B0503020204020204" pitchFamily="34" charset="-122"/>
              </a:rPr>
              <a:t>根</a:t>
            </a:r>
            <a:r>
              <a:rPr lang="zh-CN" altLang="en-US" sz="1800" b="1" dirty="0">
                <a:solidFill>
                  <a:schemeClr val="tx1"/>
                </a:solidFill>
                <a:latin typeface="微软雅黑" panose="020B0503020204020204" pitchFamily="34" charset="-122"/>
                <a:ea typeface="微软雅黑" panose="020B0503020204020204" pitchFamily="34" charset="-122"/>
              </a:rPr>
              <a:t>表示进程家族的</a:t>
            </a:r>
            <a:r>
              <a:rPr lang="zh-CN" altLang="en-US" sz="1800" b="1" dirty="0">
                <a:solidFill>
                  <a:srgbClr val="FF0000"/>
                </a:solidFill>
                <a:latin typeface="微软雅黑" panose="020B0503020204020204" pitchFamily="34" charset="-122"/>
                <a:ea typeface="微软雅黑" panose="020B0503020204020204" pitchFamily="34" charset="-122"/>
              </a:rPr>
              <a:t>祖先</a:t>
            </a:r>
          </a:p>
          <a:p>
            <a:pPr marL="365760" lvl="0" indent="-256032" algn="l" fontAlgn="auto">
              <a:lnSpc>
                <a:spcPct val="150000"/>
              </a:lnSpc>
              <a:spcBef>
                <a:spcPts val="400"/>
              </a:spcBef>
              <a:spcAft>
                <a:spcPts val="0"/>
              </a:spcAft>
              <a:buClr>
                <a:srgbClr val="2DA2BF"/>
              </a:buClr>
              <a:buSzPct val="68000"/>
              <a:buFont typeface="Wingdings" pitchFamily="2" charset="2"/>
              <a:buChar char="l"/>
            </a:pPr>
            <a:r>
              <a:rPr lang="zh-CN" altLang="en-US" sz="1800" b="1" dirty="0">
                <a:solidFill>
                  <a:schemeClr val="tx1"/>
                </a:solidFill>
                <a:latin typeface="微软雅黑" panose="020B0503020204020204" pitchFamily="34" charset="-122"/>
                <a:ea typeface="微软雅黑" panose="020B0503020204020204" pitchFamily="34" charset="-122"/>
              </a:rPr>
              <a:t>子进程可以</a:t>
            </a:r>
            <a:r>
              <a:rPr lang="zh-CN" altLang="en-US" sz="1800" b="1" dirty="0">
                <a:solidFill>
                  <a:srgbClr val="FF0000"/>
                </a:solidFill>
                <a:latin typeface="微软雅黑" panose="020B0503020204020204" pitchFamily="34" charset="-122"/>
                <a:ea typeface="微软雅黑" panose="020B0503020204020204" pitchFamily="34" charset="-122"/>
              </a:rPr>
              <a:t>继承</a:t>
            </a:r>
            <a:r>
              <a:rPr lang="zh-CN" altLang="en-US" sz="1800" b="1" dirty="0">
                <a:solidFill>
                  <a:schemeClr val="tx1"/>
                </a:solidFill>
                <a:latin typeface="微软雅黑" panose="020B0503020204020204" pitchFamily="34" charset="-122"/>
                <a:ea typeface="微软雅黑" panose="020B0503020204020204" pitchFamily="34" charset="-122"/>
              </a:rPr>
              <a:t>父进程所拥有的</a:t>
            </a:r>
            <a:r>
              <a:rPr lang="zh-CN" altLang="en-US" sz="1800" b="1" dirty="0">
                <a:solidFill>
                  <a:srgbClr val="FF0000"/>
                </a:solidFill>
                <a:latin typeface="微软雅黑" panose="020B0503020204020204" pitchFamily="34" charset="-122"/>
                <a:ea typeface="微软雅黑" panose="020B0503020204020204" pitchFamily="34" charset="-122"/>
              </a:rPr>
              <a:t>资源</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65800" y="3701306"/>
            <a:ext cx="2508693" cy="1754150"/>
          </a:xfrm>
          <a:prstGeom prst="rect">
            <a:avLst/>
          </a:prstGeom>
        </p:spPr>
      </p:pic>
      <p:pic>
        <p:nvPicPr>
          <p:cNvPr id="5" name="图片 4"/>
          <p:cNvPicPr>
            <a:picLocks noChangeAspect="1"/>
          </p:cNvPicPr>
          <p:nvPr/>
        </p:nvPicPr>
        <p:blipFill>
          <a:blip r:embed="rId3"/>
          <a:stretch>
            <a:fillRect/>
          </a:stretch>
        </p:blipFill>
        <p:spPr>
          <a:xfrm>
            <a:off x="1368573" y="5708622"/>
            <a:ext cx="2411839" cy="1032746"/>
          </a:xfrm>
          <a:prstGeom prst="rect">
            <a:avLst/>
          </a:prstGeom>
        </p:spPr>
      </p:pic>
    </p:spTree>
    <p:extLst>
      <p:ext uri="{BB962C8B-B14F-4D97-AF65-F5344CB8AC3E}">
        <p14:creationId xmlns:p14="http://schemas.microsoft.com/office/powerpoint/2010/main" val="369408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anim calcmode="lin" valueType="num">
                                      <p:cBhvr additive="base">
                                        <p:cTn id="29"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anim calcmode="lin" valueType="num">
                                      <p:cBhvr additive="base">
                                        <p:cTn id="3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anim calcmode="lin" valueType="num">
                                      <p:cBhvr additive="base">
                                        <p:cTn id="37"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
                                            <p:txEl>
                                              <p:pRg st="8" end="8"/>
                                            </p:txEl>
                                          </p:spTgt>
                                        </p:tgtEl>
                                        <p:attrNameLst>
                                          <p:attrName>style.visibility</p:attrName>
                                        </p:attrNameLst>
                                      </p:cBhvr>
                                      <p:to>
                                        <p:strVal val="visible"/>
                                      </p:to>
                                    </p:set>
                                    <p:anim calcmode="lin" valueType="num">
                                      <p:cBhvr additive="base">
                                        <p:cTn id="41"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1000"/>
                                        <p:tgtEl>
                                          <p:spTgt spid="5"/>
                                        </p:tgtEl>
                                      </p:cBhvr>
                                    </p:animEffect>
                                    <p:anim calcmode="lin" valueType="num">
                                      <p:cBhvr>
                                        <p:cTn id="48" dur="1000" fill="hold"/>
                                        <p:tgtEl>
                                          <p:spTgt spid="5"/>
                                        </p:tgtEl>
                                        <p:attrNameLst>
                                          <p:attrName>ppt_x</p:attrName>
                                        </p:attrNameLst>
                                      </p:cBhvr>
                                      <p:tavLst>
                                        <p:tav tm="0">
                                          <p:val>
                                            <p:strVal val="#ppt_x"/>
                                          </p:val>
                                        </p:tav>
                                        <p:tav tm="100000">
                                          <p:val>
                                            <p:strVal val="#ppt_x"/>
                                          </p:val>
                                        </p:tav>
                                      </p:tavLst>
                                    </p:anim>
                                    <p:anim calcmode="lin" valueType="num">
                                      <p:cBhvr>
                                        <p:cTn id="4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进程</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75902" y="3115010"/>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5904656"/>
          </a:xfrm>
          <a:prstGeom prst="wedgeRectCallout">
            <a:avLst>
              <a:gd name="adj1" fmla="val -56132"/>
              <a:gd name="adj2" fmla="val -6232"/>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auto">
              <a:lnSpc>
                <a:spcPct val="150000"/>
              </a:lnSpc>
              <a:spcBef>
                <a:spcPts val="400"/>
              </a:spcBef>
              <a:spcAft>
                <a:spcPts val="0"/>
              </a:spcAft>
              <a:buClr>
                <a:srgbClr val="2DA2BF"/>
              </a:buClr>
              <a:buSzPct val="68000"/>
            </a:pPr>
            <a:r>
              <a:rPr kumimoji="0" lang="zh-CN" altLang="en-US" sz="28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rPr>
              <a:t>进程的创建与终止</a:t>
            </a:r>
            <a:endParaRPr kumimoji="0" lang="en-US" altLang="zh-CN" sz="28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lvl="0" algn="l" fontAlgn="auto">
              <a:lnSpc>
                <a:spcPct val="150000"/>
              </a:lnSpc>
              <a:spcBef>
                <a:spcPts val="400"/>
              </a:spcBef>
              <a:spcAft>
                <a:spcPts val="0"/>
              </a:spcAft>
              <a:buClr>
                <a:srgbClr val="2DA2BF"/>
              </a:buClr>
              <a:buSzPct val="68000"/>
            </a:pPr>
            <a:r>
              <a:rPr kumimoji="0" lang="zh-CN" altLang="en-US" b="1" dirty="0">
                <a:solidFill>
                  <a:srgbClr val="FFFF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进程的创建</a:t>
            </a:r>
            <a:endParaRPr kumimoji="0" lang="en-US" altLang="zh-CN" b="1" dirty="0">
              <a:solidFill>
                <a:srgbClr val="FFFF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marL="365760" lvl="0" algn="l" fontAlgn="auto">
              <a:lnSpc>
                <a:spcPct val="150000"/>
              </a:lnSpc>
              <a:spcBef>
                <a:spcPts val="400"/>
              </a:spcBef>
              <a:spcAft>
                <a:spcPts val="0"/>
              </a:spcAft>
              <a:buClr>
                <a:srgbClr val="2DA2BF"/>
              </a:buClr>
              <a:buSzPct val="100000"/>
              <a:buBlip>
                <a:blip r:embed="rId2"/>
              </a:buBlip>
            </a:pPr>
            <a:r>
              <a:rPr kumimoji="0" lang="zh-CN" altLang="en-US" sz="2000" b="1" dirty="0">
                <a:solidFill>
                  <a:schemeClr val="tx1"/>
                </a:solidFill>
                <a:latin typeface="微软雅黑" panose="020B0503020204020204" pitchFamily="34" charset="-122"/>
                <a:ea typeface="微软雅黑" panose="020B0503020204020204" pitchFamily="34" charset="-122"/>
              </a:rPr>
              <a:t> </a:t>
            </a:r>
            <a:r>
              <a:rPr kumimoji="0" lang="zh-CN" altLang="en-US" sz="1800" b="1" dirty="0">
                <a:solidFill>
                  <a:schemeClr val="tx1"/>
                </a:solidFill>
                <a:latin typeface="微软雅黑" panose="020B0503020204020204" pitchFamily="34" charset="-122"/>
                <a:ea typeface="微软雅黑" panose="020B0503020204020204" pitchFamily="34" charset="-122"/>
              </a:rPr>
              <a:t>在一个系统初始化时，将有许多系统正常运行时必不可少的进程产生。如</a:t>
            </a:r>
            <a:r>
              <a:rPr kumimoji="0" lang="en-US" altLang="zh-CN" sz="1800" b="1" dirty="0">
                <a:solidFill>
                  <a:schemeClr val="tx1"/>
                </a:solidFill>
                <a:latin typeface="微软雅黑" panose="020B0503020204020204" pitchFamily="34" charset="-122"/>
                <a:ea typeface="微软雅黑" panose="020B0503020204020204" pitchFamily="34" charset="-122"/>
              </a:rPr>
              <a:t>Windows</a:t>
            </a:r>
            <a:r>
              <a:rPr kumimoji="0" lang="zh-CN" altLang="en-US" sz="1800" b="1" dirty="0">
                <a:solidFill>
                  <a:schemeClr val="tx1"/>
                </a:solidFill>
                <a:latin typeface="微软雅黑" panose="020B0503020204020204" pitchFamily="34" charset="-122"/>
                <a:ea typeface="微软雅黑" panose="020B0503020204020204" pitchFamily="34" charset="-122"/>
              </a:rPr>
              <a:t>初始化时自动产生对话管理（</a:t>
            </a:r>
            <a:r>
              <a:rPr kumimoji="0" lang="en-US" altLang="zh-CN" sz="1800" b="1" dirty="0">
                <a:solidFill>
                  <a:schemeClr val="tx1"/>
                </a:solidFill>
                <a:latin typeface="微软雅黑" panose="020B0503020204020204" pitchFamily="34" charset="-122"/>
                <a:ea typeface="微软雅黑" panose="020B0503020204020204" pitchFamily="34" charset="-122"/>
              </a:rPr>
              <a:t>SMSS</a:t>
            </a:r>
            <a:r>
              <a:rPr kumimoji="0" lang="zh-CN" altLang="en-US" sz="1800" b="1" dirty="0">
                <a:solidFill>
                  <a:schemeClr val="tx1"/>
                </a:solidFill>
                <a:latin typeface="微软雅黑" panose="020B0503020204020204" pitchFamily="34" charset="-122"/>
                <a:ea typeface="微软雅黑" panose="020B0503020204020204" pitchFamily="34" charset="-122"/>
              </a:rPr>
              <a:t>）、登录管理（</a:t>
            </a:r>
            <a:r>
              <a:rPr kumimoji="0" lang="en-US" altLang="zh-CN" sz="1800" b="1" dirty="0">
                <a:solidFill>
                  <a:schemeClr val="tx1"/>
                </a:solidFill>
                <a:latin typeface="微软雅黑" panose="020B0503020204020204" pitchFamily="34" charset="-122"/>
                <a:ea typeface="微软雅黑" panose="020B0503020204020204" pitchFamily="34" charset="-122"/>
              </a:rPr>
              <a:t>WINLOGON</a:t>
            </a:r>
            <a:r>
              <a:rPr kumimoji="0" lang="zh-CN" altLang="en-US" sz="1800" b="1" dirty="0">
                <a:solidFill>
                  <a:schemeClr val="tx1"/>
                </a:solidFill>
                <a:latin typeface="微软雅黑" panose="020B0503020204020204" pitchFamily="34" charset="-122"/>
                <a:ea typeface="微软雅黑" panose="020B0503020204020204" pitchFamily="34" charset="-122"/>
              </a:rPr>
              <a:t>）、安全管理（</a:t>
            </a:r>
            <a:r>
              <a:rPr kumimoji="0" lang="en-US" altLang="zh-CN" sz="1800" b="1" dirty="0">
                <a:solidFill>
                  <a:schemeClr val="tx1"/>
                </a:solidFill>
                <a:latin typeface="微软雅黑" panose="020B0503020204020204" pitchFamily="34" charset="-122"/>
                <a:ea typeface="微软雅黑" panose="020B0503020204020204" pitchFamily="34" charset="-122"/>
              </a:rPr>
              <a:t>LSASS</a:t>
            </a:r>
            <a:r>
              <a:rPr kumimoji="0" lang="zh-CN" altLang="en-US" sz="1800" b="1" dirty="0">
                <a:solidFill>
                  <a:schemeClr val="tx1"/>
                </a:solidFill>
                <a:latin typeface="微软雅黑" panose="020B0503020204020204" pitchFamily="34" charset="-122"/>
                <a:ea typeface="微软雅黑" panose="020B0503020204020204" pitchFamily="34" charset="-122"/>
              </a:rPr>
              <a:t>），</a:t>
            </a:r>
            <a:r>
              <a:rPr kumimoji="0" lang="en-US" altLang="zh-CN" sz="1800" b="1" dirty="0">
                <a:solidFill>
                  <a:schemeClr val="tx1"/>
                </a:solidFill>
                <a:latin typeface="微软雅黑" panose="020B0503020204020204" pitchFamily="34" charset="-122"/>
                <a:ea typeface="微软雅黑" panose="020B0503020204020204" pitchFamily="34" charset="-122"/>
              </a:rPr>
              <a:t>Windows</a:t>
            </a:r>
            <a:r>
              <a:rPr kumimoji="0" lang="zh-CN" altLang="en-US" sz="1800" b="1" dirty="0">
                <a:solidFill>
                  <a:schemeClr val="tx1"/>
                </a:solidFill>
                <a:latin typeface="微软雅黑" panose="020B0503020204020204" pitchFamily="34" charset="-122"/>
                <a:ea typeface="微软雅黑" panose="020B0503020204020204" pitchFamily="34" charset="-122"/>
              </a:rPr>
              <a:t>子系统（</a:t>
            </a:r>
            <a:r>
              <a:rPr kumimoji="0" lang="en-US" altLang="zh-CN" sz="1800" b="1" dirty="0">
                <a:solidFill>
                  <a:schemeClr val="tx1"/>
                </a:solidFill>
                <a:latin typeface="微软雅黑" panose="020B0503020204020204" pitchFamily="34" charset="-122"/>
                <a:ea typeface="微软雅黑" panose="020B0503020204020204" pitchFamily="34" charset="-122"/>
              </a:rPr>
              <a:t>CSRSS</a:t>
            </a:r>
            <a:r>
              <a:rPr kumimoji="0" lang="zh-CN" altLang="en-US" sz="1800" b="1" dirty="0">
                <a:solidFill>
                  <a:schemeClr val="tx1"/>
                </a:solidFill>
                <a:latin typeface="微软雅黑" panose="020B0503020204020204" pitchFamily="34" charset="-122"/>
                <a:ea typeface="微软雅黑" panose="020B0503020204020204" pitchFamily="34" charset="-122"/>
              </a:rPr>
              <a:t>）、</a:t>
            </a:r>
            <a:r>
              <a:rPr kumimoji="0" lang="en-US" altLang="zh-CN" sz="1800" b="1" dirty="0">
                <a:solidFill>
                  <a:schemeClr val="tx1"/>
                </a:solidFill>
                <a:latin typeface="微软雅黑" panose="020B0503020204020204" pitchFamily="34" charset="-122"/>
                <a:ea typeface="微软雅黑" panose="020B0503020204020204" pitchFamily="34" charset="-122"/>
              </a:rPr>
              <a:t>Windows</a:t>
            </a:r>
            <a:r>
              <a:rPr kumimoji="0" lang="zh-CN" altLang="en-US" sz="1800" b="1" dirty="0">
                <a:solidFill>
                  <a:schemeClr val="tx1"/>
                </a:solidFill>
                <a:latin typeface="微软雅黑" panose="020B0503020204020204" pitchFamily="34" charset="-122"/>
                <a:ea typeface="微软雅黑" panose="020B0503020204020204" pitchFamily="34" charset="-122"/>
              </a:rPr>
              <a:t>壳（</a:t>
            </a:r>
            <a:r>
              <a:rPr kumimoji="0" lang="en-US" altLang="zh-CN" sz="1800" b="1" dirty="0">
                <a:solidFill>
                  <a:schemeClr val="tx1"/>
                </a:solidFill>
                <a:latin typeface="微软雅黑" panose="020B0503020204020204" pitchFamily="34" charset="-122"/>
                <a:ea typeface="微软雅黑" panose="020B0503020204020204" pitchFamily="34" charset="-122"/>
              </a:rPr>
              <a:t>explore</a:t>
            </a:r>
            <a:r>
              <a:rPr kumimoji="0" lang="zh-CN" altLang="en-US" sz="1800" b="1" dirty="0">
                <a:solidFill>
                  <a:schemeClr val="tx1"/>
                </a:solidFill>
                <a:latin typeface="微软雅黑" panose="020B0503020204020204" pitchFamily="34" charset="-122"/>
                <a:ea typeface="微软雅黑" panose="020B0503020204020204" pitchFamily="34" charset="-122"/>
              </a:rPr>
              <a:t>）等系统进程</a:t>
            </a:r>
            <a:endParaRPr kumimoji="0" lang="en-US" altLang="zh-CN" sz="1800" b="1" dirty="0">
              <a:solidFill>
                <a:schemeClr val="tx1"/>
              </a:solidFill>
              <a:latin typeface="微软雅黑" panose="020B0503020204020204" pitchFamily="34" charset="-122"/>
              <a:ea typeface="微软雅黑" panose="020B0503020204020204" pitchFamily="34" charset="-122"/>
            </a:endParaRPr>
          </a:p>
          <a:p>
            <a:pPr marL="365760" lvl="0" algn="l" fontAlgn="auto">
              <a:lnSpc>
                <a:spcPct val="150000"/>
              </a:lnSpc>
              <a:spcBef>
                <a:spcPts val="400"/>
              </a:spcBef>
              <a:spcAft>
                <a:spcPts val="0"/>
              </a:spcAft>
              <a:buClr>
                <a:srgbClr val="2DA2BF"/>
              </a:buClr>
              <a:buSzPct val="100000"/>
              <a:buBlip>
                <a:blip r:embed="rId2"/>
              </a:buBlip>
            </a:pPr>
            <a:r>
              <a:rPr kumimoji="0" lang="zh-CN" altLang="en-US" sz="1800" b="1" dirty="0">
                <a:solidFill>
                  <a:schemeClr val="tx1"/>
                </a:solidFill>
                <a:latin typeface="微软雅黑" panose="020B0503020204020204" pitchFamily="34" charset="-122"/>
                <a:ea typeface="微软雅黑" panose="020B0503020204020204" pitchFamily="34" charset="-122"/>
              </a:rPr>
              <a:t> 在系统初始化后，系统等待用户输入命令。用户启动一个程序，如双击可执行文件，系统将为这个可执行文件创立一个进程 </a:t>
            </a:r>
          </a:p>
        </p:txBody>
      </p:sp>
      <p:sp>
        <p:nvSpPr>
          <p:cNvPr id="17" name="Text Box 10"/>
          <p:cNvSpPr txBox="1">
            <a:spLocks noChangeArrowheads="1"/>
          </p:cNvSpPr>
          <p:nvPr/>
        </p:nvSpPr>
        <p:spPr bwMode="auto">
          <a:xfrm>
            <a:off x="112048" y="3793640"/>
            <a:ext cx="3108543" cy="461665"/>
          </a:xfrm>
          <a:prstGeom prst="rect">
            <a:avLst/>
          </a:prstGeom>
          <a:noFill/>
          <a:ln w="9525">
            <a:noFill/>
            <a:miter lim="800000"/>
            <a:headEnd/>
            <a:tailEnd/>
          </a:ln>
        </p:spPr>
        <p:txBody>
          <a:bodyPr wrap="none">
            <a:spAutoFit/>
          </a:bodyPr>
          <a:lstStyle/>
          <a:p>
            <a:pPr algn="l"/>
            <a:r>
              <a:rPr lang="zh-CN" altLang="en-US" dirty="0">
                <a:solidFill>
                  <a:srgbClr val="FF0000"/>
                </a:solidFill>
                <a:latin typeface="黑体" pitchFamily="2" charset="-122"/>
                <a:ea typeface="黑体" pitchFamily="2" charset="-122"/>
              </a:rPr>
              <a:t>引起创建进程的事件 </a:t>
            </a:r>
          </a:p>
        </p:txBody>
      </p:sp>
      <p:sp>
        <p:nvSpPr>
          <p:cNvPr id="18" name="Text Box 11"/>
          <p:cNvSpPr txBox="1">
            <a:spLocks noChangeArrowheads="1"/>
          </p:cNvSpPr>
          <p:nvPr/>
        </p:nvSpPr>
        <p:spPr bwMode="auto">
          <a:xfrm>
            <a:off x="-53267" y="4433226"/>
            <a:ext cx="3030676" cy="2308324"/>
          </a:xfrm>
          <a:prstGeom prst="rect">
            <a:avLst/>
          </a:prstGeom>
          <a:noFill/>
          <a:ln w="9525">
            <a:noFill/>
            <a:miter lim="800000"/>
            <a:headEnd/>
            <a:tailEnd/>
          </a:ln>
        </p:spPr>
        <p:txBody>
          <a:bodyPr wrap="square">
            <a:spAutoFit/>
          </a:bodyPr>
          <a:lstStyle/>
          <a:p>
            <a:pPr marL="457200" indent="-457200" algn="l">
              <a:lnSpc>
                <a:spcPct val="200000"/>
              </a:lnSpc>
              <a:buFontTx/>
              <a:buAutoNum type="arabicParenBoth"/>
            </a:pPr>
            <a:r>
              <a:rPr lang="zh-CN" altLang="en-US" sz="1800" dirty="0">
                <a:solidFill>
                  <a:schemeClr val="tx1"/>
                </a:solidFill>
                <a:latin typeface="黑体" pitchFamily="2" charset="-122"/>
                <a:ea typeface="黑体" pitchFamily="2" charset="-122"/>
              </a:rPr>
              <a:t>用户登录（分时系统）</a:t>
            </a:r>
          </a:p>
          <a:p>
            <a:pPr marL="457200" indent="-457200" algn="l">
              <a:lnSpc>
                <a:spcPct val="200000"/>
              </a:lnSpc>
            </a:pPr>
            <a:r>
              <a:rPr lang="en-US" altLang="zh-CN" sz="1800" dirty="0">
                <a:solidFill>
                  <a:schemeClr val="tx1"/>
                </a:solidFill>
                <a:latin typeface="黑体" pitchFamily="2" charset="-122"/>
                <a:ea typeface="黑体" pitchFamily="2" charset="-122"/>
              </a:rPr>
              <a:t>(2)</a:t>
            </a:r>
            <a:r>
              <a:rPr lang="zh-CN" altLang="en-US" sz="1800" dirty="0">
                <a:solidFill>
                  <a:schemeClr val="tx1"/>
                </a:solidFill>
                <a:latin typeface="黑体" pitchFamily="2" charset="-122"/>
                <a:ea typeface="黑体" pitchFamily="2" charset="-122"/>
              </a:rPr>
              <a:t>作业调度 批处理系统）</a:t>
            </a:r>
          </a:p>
          <a:p>
            <a:pPr marL="457200" indent="-457200" algn="l">
              <a:lnSpc>
                <a:spcPct val="200000"/>
              </a:lnSpc>
            </a:pPr>
            <a:r>
              <a:rPr lang="en-US" altLang="zh-CN" sz="1800" dirty="0">
                <a:solidFill>
                  <a:schemeClr val="tx1"/>
                </a:solidFill>
                <a:latin typeface="黑体" pitchFamily="2" charset="-122"/>
                <a:ea typeface="黑体" pitchFamily="2" charset="-122"/>
              </a:rPr>
              <a:t>(3)</a:t>
            </a:r>
            <a:r>
              <a:rPr lang="zh-CN" altLang="en-US" sz="1800" dirty="0">
                <a:solidFill>
                  <a:schemeClr val="tx1"/>
                </a:solidFill>
                <a:latin typeface="黑体" pitchFamily="2" charset="-122"/>
                <a:ea typeface="黑体" pitchFamily="2" charset="-122"/>
              </a:rPr>
              <a:t>提供服务（打印进程）</a:t>
            </a:r>
          </a:p>
          <a:p>
            <a:pPr marL="457200" indent="-457200" algn="l">
              <a:lnSpc>
                <a:spcPct val="200000"/>
              </a:lnSpc>
            </a:pPr>
            <a:r>
              <a:rPr lang="en-US" altLang="zh-CN" sz="1800" dirty="0">
                <a:solidFill>
                  <a:schemeClr val="tx1"/>
                </a:solidFill>
                <a:latin typeface="黑体" pitchFamily="2" charset="-122"/>
                <a:ea typeface="黑体" pitchFamily="2" charset="-122"/>
              </a:rPr>
              <a:t>(4)</a:t>
            </a:r>
            <a:r>
              <a:rPr lang="zh-CN" altLang="en-US" sz="1800" dirty="0">
                <a:solidFill>
                  <a:schemeClr val="tx1"/>
                </a:solidFill>
                <a:latin typeface="黑体" pitchFamily="2" charset="-122"/>
                <a:ea typeface="黑体" pitchFamily="2" charset="-122"/>
              </a:rPr>
              <a:t>应用请求 </a:t>
            </a:r>
          </a:p>
        </p:txBody>
      </p:sp>
      <p:sp>
        <p:nvSpPr>
          <p:cNvPr id="19" name="AutoShape 12"/>
          <p:cNvSpPr>
            <a:spLocks/>
          </p:cNvSpPr>
          <p:nvPr/>
        </p:nvSpPr>
        <p:spPr bwMode="auto">
          <a:xfrm>
            <a:off x="2585078" y="4819720"/>
            <a:ext cx="201663" cy="1113878"/>
          </a:xfrm>
          <a:prstGeom prst="rightBrace">
            <a:avLst>
              <a:gd name="adj1" fmla="val 91392"/>
              <a:gd name="adj2" fmla="val 50000"/>
            </a:avLst>
          </a:prstGeom>
          <a:noFill/>
          <a:ln w="9525">
            <a:solidFill>
              <a:sysClr val="windowText" lastClr="000000"/>
            </a:solidFill>
            <a:round/>
            <a:headEnd/>
            <a:tailEnd/>
          </a:ln>
        </p:spPr>
        <p:txBody>
          <a:bodyPr wrap="none" anchor="ctr"/>
          <a:lstStyle/>
          <a:p>
            <a:pPr marL="0" marR="0" lvl="0" indent="0" algn="l"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黑体" pitchFamily="2" charset="-122"/>
              <a:ea typeface="黑体" pitchFamily="2" charset="-122"/>
            </a:endParaRPr>
          </a:p>
        </p:txBody>
      </p:sp>
      <p:sp>
        <p:nvSpPr>
          <p:cNvPr id="20" name="Text Box 13"/>
          <p:cNvSpPr txBox="1">
            <a:spLocks noChangeArrowheads="1"/>
          </p:cNvSpPr>
          <p:nvPr/>
        </p:nvSpPr>
        <p:spPr bwMode="auto">
          <a:xfrm>
            <a:off x="2685909" y="5204655"/>
            <a:ext cx="1838965" cy="338554"/>
          </a:xfrm>
          <a:prstGeom prst="rect">
            <a:avLst/>
          </a:prstGeom>
          <a:noFill/>
          <a:ln w="9525">
            <a:noFill/>
            <a:miter lim="800000"/>
            <a:headEnd/>
            <a:tailEnd/>
          </a:ln>
        </p:spPr>
        <p:txBody>
          <a:bodyPr wrap="none">
            <a:spAutoFit/>
          </a:bodyPr>
          <a:lstStyle/>
          <a:p>
            <a:pPr algn="l"/>
            <a:r>
              <a:rPr lang="zh-CN" altLang="en-US" sz="1600" b="1" dirty="0">
                <a:solidFill>
                  <a:srgbClr val="FF0000"/>
                </a:solidFill>
                <a:latin typeface="黑体" pitchFamily="2" charset="-122"/>
                <a:ea typeface="黑体" pitchFamily="2" charset="-122"/>
              </a:rPr>
              <a:t>系统内核创建进程</a:t>
            </a:r>
          </a:p>
        </p:txBody>
      </p:sp>
      <p:sp>
        <p:nvSpPr>
          <p:cNvPr id="21" name="Text Box 14"/>
          <p:cNvSpPr txBox="1">
            <a:spLocks noChangeArrowheads="1"/>
          </p:cNvSpPr>
          <p:nvPr/>
        </p:nvSpPr>
        <p:spPr bwMode="auto">
          <a:xfrm>
            <a:off x="2675726" y="6340678"/>
            <a:ext cx="1838965" cy="338554"/>
          </a:xfrm>
          <a:prstGeom prst="rect">
            <a:avLst/>
          </a:prstGeom>
          <a:noFill/>
          <a:ln w="9525">
            <a:noFill/>
            <a:miter lim="800000"/>
            <a:headEnd/>
            <a:tailEnd/>
          </a:ln>
        </p:spPr>
        <p:txBody>
          <a:bodyPr wrap="none">
            <a:spAutoFit/>
          </a:bodyPr>
          <a:lstStyle/>
          <a:p>
            <a:pPr algn="l"/>
            <a:r>
              <a:rPr lang="zh-CN" altLang="en-US" sz="1600" b="1" dirty="0">
                <a:solidFill>
                  <a:schemeClr val="tx1"/>
                </a:solidFill>
                <a:latin typeface="黑体" pitchFamily="2" charset="-122"/>
                <a:ea typeface="黑体" pitchFamily="2" charset="-122"/>
              </a:rPr>
              <a:t>应用程序创建进程</a:t>
            </a:r>
          </a:p>
        </p:txBody>
      </p:sp>
      <p:sp>
        <p:nvSpPr>
          <p:cNvPr id="22" name="Line 15"/>
          <p:cNvSpPr>
            <a:spLocks noChangeShapeType="1"/>
          </p:cNvSpPr>
          <p:nvPr/>
        </p:nvSpPr>
        <p:spPr bwMode="auto">
          <a:xfrm flipV="1">
            <a:off x="1527187" y="6525344"/>
            <a:ext cx="1244614" cy="0"/>
          </a:xfrm>
          <a:prstGeom prst="line">
            <a:avLst/>
          </a:prstGeom>
          <a:noFill/>
          <a:ln w="9525">
            <a:solidFill>
              <a:sysClr val="windowText" lastClr="000000"/>
            </a:solidFill>
            <a:round/>
            <a:headEnd/>
            <a:tailEnd type="triangle" w="med" len="med"/>
          </a:ln>
        </p:spPr>
        <p:txBody>
          <a:bodyPr/>
          <a:lstStyle/>
          <a:p>
            <a:pPr marL="0" marR="0" lvl="0" indent="0" algn="l"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隶书" pitchFamily="49" charset="-122"/>
            </a:endParaRPr>
          </a:p>
        </p:txBody>
      </p:sp>
    </p:spTree>
    <p:extLst>
      <p:ext uri="{BB962C8B-B14F-4D97-AF65-F5344CB8AC3E}">
        <p14:creationId xmlns:p14="http://schemas.microsoft.com/office/powerpoint/2010/main" val="3663217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进程</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75902" y="3115010"/>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5904656"/>
          </a:xfrm>
          <a:prstGeom prst="wedgeRectCallout">
            <a:avLst>
              <a:gd name="adj1" fmla="val -56132"/>
              <a:gd name="adj2" fmla="val -6232"/>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fontAlgn="auto">
              <a:lnSpc>
                <a:spcPct val="150000"/>
              </a:lnSpc>
              <a:spcBef>
                <a:spcPts val="400"/>
              </a:spcBef>
              <a:spcAft>
                <a:spcPts val="0"/>
              </a:spcAft>
              <a:buClr>
                <a:srgbClr val="2DA2BF"/>
              </a:buClr>
              <a:buSzPct val="68000"/>
            </a:pPr>
            <a:endParaRPr kumimoji="0" lang="en-US" altLang="zh-CN" sz="28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p:txBody>
      </p:sp>
      <p:pic>
        <p:nvPicPr>
          <p:cNvPr id="23" name="Picture 6"/>
          <p:cNvPicPr>
            <a:picLocks noChangeAspect="1" noChangeArrowheads="1"/>
          </p:cNvPicPr>
          <p:nvPr/>
        </p:nvPicPr>
        <p:blipFill>
          <a:blip r:embed="rId2" cstate="print"/>
          <a:srcRect/>
          <a:stretch>
            <a:fillRect/>
          </a:stretch>
        </p:blipFill>
        <p:spPr bwMode="auto">
          <a:xfrm>
            <a:off x="4067944" y="980728"/>
            <a:ext cx="4896544" cy="5624522"/>
          </a:xfrm>
          <a:prstGeom prst="rect">
            <a:avLst/>
          </a:prstGeom>
          <a:noFill/>
          <a:ln w="9525">
            <a:noFill/>
            <a:miter lim="800000"/>
            <a:headEnd/>
            <a:tailEnd/>
          </a:ln>
        </p:spPr>
      </p:pic>
      <p:sp>
        <p:nvSpPr>
          <p:cNvPr id="24" name="Text Box 4"/>
          <p:cNvSpPr txBox="1">
            <a:spLocks noChangeArrowheads="1"/>
          </p:cNvSpPr>
          <p:nvPr/>
        </p:nvSpPr>
        <p:spPr bwMode="auto">
          <a:xfrm>
            <a:off x="148848" y="3619066"/>
            <a:ext cx="3497009" cy="1015663"/>
          </a:xfrm>
          <a:prstGeom prst="rect">
            <a:avLst/>
          </a:prstGeom>
          <a:noFill/>
          <a:ln w="9525">
            <a:noFill/>
            <a:miter lim="800000"/>
            <a:headEnd/>
            <a:tailEnd/>
          </a:ln>
        </p:spPr>
        <p:txBody>
          <a:bodyPr wrap="square">
            <a:spAutoFit/>
          </a:bodyPr>
          <a:lstStyle/>
          <a:p>
            <a:pPr algn="l"/>
            <a:r>
              <a:rPr lang="zh-CN" altLang="en-US" sz="2000" b="1" dirty="0">
                <a:solidFill>
                  <a:schemeClr val="tx1"/>
                </a:solidFill>
                <a:latin typeface="微软雅黑" panose="020B0503020204020204" pitchFamily="34" charset="-122"/>
                <a:ea typeface="微软雅黑" panose="020B0503020204020204" pitchFamily="34" charset="-122"/>
              </a:rPr>
              <a:t>进程的创建步骤</a:t>
            </a:r>
          </a:p>
          <a:p>
            <a:pPr algn="l"/>
            <a:r>
              <a:rPr lang="en-US" altLang="zh-CN" sz="2000" b="1" dirty="0">
                <a:solidFill>
                  <a:schemeClr val="tx1"/>
                </a:solidFill>
                <a:latin typeface="微软雅黑" panose="020B0503020204020204" pitchFamily="34" charset="-122"/>
                <a:ea typeface="微软雅黑" panose="020B0503020204020204" pitchFamily="34" charset="-122"/>
              </a:rPr>
              <a:t>(Creation of Process)</a:t>
            </a:r>
            <a:r>
              <a:rPr lang="zh-CN" altLang="en-US" sz="2000" b="1" dirty="0">
                <a:solidFill>
                  <a:schemeClr val="tx1"/>
                </a:solidFill>
                <a:latin typeface="微软雅黑" panose="020B0503020204020204" pitchFamily="34" charset="-122"/>
                <a:ea typeface="微软雅黑" panose="020B0503020204020204" pitchFamily="34" charset="-122"/>
              </a:rPr>
              <a:t> </a:t>
            </a:r>
          </a:p>
          <a:p>
            <a:pPr algn="l"/>
            <a:r>
              <a:rPr lang="zh-CN" altLang="en-US" sz="2000" b="1" dirty="0">
                <a:solidFill>
                  <a:schemeClr val="tx1"/>
                </a:solidFill>
                <a:latin typeface="微软雅黑" panose="020B0503020204020204" pitchFamily="34" charset="-122"/>
                <a:ea typeface="微软雅黑" panose="020B0503020204020204" pitchFamily="34" charset="-122"/>
              </a:rPr>
              <a:t>调用</a:t>
            </a:r>
            <a:r>
              <a:rPr lang="zh-CN" altLang="en-US" sz="2000" b="1" dirty="0">
                <a:solidFill>
                  <a:srgbClr val="FF0000"/>
                </a:solidFill>
                <a:latin typeface="微软雅黑" panose="020B0503020204020204" pitchFamily="34" charset="-122"/>
                <a:ea typeface="微软雅黑" panose="020B0503020204020204" pitchFamily="34" charset="-122"/>
              </a:rPr>
              <a:t>进程创建原语</a:t>
            </a:r>
            <a:r>
              <a:rPr lang="en-US" altLang="zh-CN" sz="2000" b="1" dirty="0">
                <a:solidFill>
                  <a:srgbClr val="FF0000"/>
                </a:solidFill>
                <a:latin typeface="微软雅黑" panose="020B0503020204020204" pitchFamily="34" charset="-122"/>
                <a:ea typeface="微软雅黑" panose="020B0503020204020204" pitchFamily="34" charset="-122"/>
              </a:rPr>
              <a:t>Create</a:t>
            </a:r>
            <a:r>
              <a:rPr lang="zh-CN" altLang="en-US" sz="2000" b="1" dirty="0">
                <a:solidFill>
                  <a:srgbClr val="FF0000"/>
                </a:solidFill>
                <a:latin typeface="微软雅黑" panose="020B0503020204020204" pitchFamily="34" charset="-122"/>
                <a:ea typeface="微软雅黑" panose="020B0503020204020204" pitchFamily="34" charset="-122"/>
              </a:rPr>
              <a:t>（）</a:t>
            </a:r>
          </a:p>
        </p:txBody>
      </p:sp>
      <p:sp>
        <p:nvSpPr>
          <p:cNvPr id="25" name="Text Box 5"/>
          <p:cNvSpPr txBox="1">
            <a:spLocks noChangeArrowheads="1"/>
          </p:cNvSpPr>
          <p:nvPr/>
        </p:nvSpPr>
        <p:spPr bwMode="auto">
          <a:xfrm>
            <a:off x="101814" y="4426565"/>
            <a:ext cx="3832672" cy="2320828"/>
          </a:xfrm>
          <a:prstGeom prst="rect">
            <a:avLst/>
          </a:prstGeom>
          <a:noFill/>
          <a:ln w="9525">
            <a:noFill/>
            <a:miter lim="800000"/>
            <a:headEnd/>
            <a:tailEnd/>
          </a:ln>
        </p:spPr>
        <p:txBody>
          <a:bodyPr wrap="square">
            <a:spAutoFit/>
          </a:bodyPr>
          <a:lstStyle/>
          <a:p>
            <a:pPr marL="457200" indent="-457200" algn="l">
              <a:lnSpc>
                <a:spcPct val="200000"/>
              </a:lnSpc>
            </a:pPr>
            <a:r>
              <a:rPr lang="zh-CN" altLang="en-US" sz="2000" b="1" dirty="0">
                <a:solidFill>
                  <a:schemeClr val="tx1"/>
                </a:solidFill>
                <a:latin typeface="微软雅黑" panose="020B0503020204020204" pitchFamily="34" charset="-122"/>
                <a:ea typeface="微软雅黑" panose="020B0503020204020204" pitchFamily="34" charset="-122"/>
              </a:rPr>
              <a:t> </a:t>
            </a:r>
            <a:r>
              <a:rPr lang="en-US" altLang="zh-CN" sz="1800" b="1" dirty="0">
                <a:solidFill>
                  <a:schemeClr val="tx1"/>
                </a:solidFill>
                <a:latin typeface="微软雅黑" panose="020B0503020204020204" pitchFamily="34" charset="-122"/>
                <a:ea typeface="微软雅黑" panose="020B0503020204020204" pitchFamily="34" charset="-122"/>
              </a:rPr>
              <a:t>(1)</a:t>
            </a:r>
            <a:r>
              <a:rPr lang="zh-CN" altLang="en-US" sz="1800" b="1" dirty="0">
                <a:solidFill>
                  <a:schemeClr val="tx1"/>
                </a:solidFill>
                <a:latin typeface="微软雅黑" panose="020B0503020204020204" pitchFamily="34" charset="-122"/>
                <a:ea typeface="微软雅黑" panose="020B0503020204020204" pitchFamily="34" charset="-122"/>
              </a:rPr>
              <a:t>申请空白</a:t>
            </a:r>
            <a:r>
              <a:rPr lang="en-US" altLang="zh-CN" sz="1800" b="1" dirty="0">
                <a:solidFill>
                  <a:schemeClr val="tx1"/>
                </a:solidFill>
                <a:latin typeface="微软雅黑" panose="020B0503020204020204" pitchFamily="34" charset="-122"/>
                <a:ea typeface="微软雅黑" panose="020B0503020204020204" pitchFamily="34" charset="-122"/>
              </a:rPr>
              <a:t>PCB</a:t>
            </a:r>
            <a:r>
              <a:rPr lang="zh-CN" altLang="en-US" sz="1800" b="1" dirty="0">
                <a:solidFill>
                  <a:schemeClr val="tx1"/>
                </a:solidFill>
                <a:latin typeface="微软雅黑" panose="020B0503020204020204" pitchFamily="34" charset="-122"/>
                <a:ea typeface="微软雅黑" panose="020B0503020204020204" pitchFamily="34" charset="-122"/>
              </a:rPr>
              <a:t> </a:t>
            </a:r>
          </a:p>
          <a:p>
            <a:pPr marL="457200" indent="-457200" algn="l">
              <a:lnSpc>
                <a:spcPct val="200000"/>
              </a:lnSpc>
            </a:pPr>
            <a:r>
              <a:rPr lang="zh-CN" altLang="en-US" sz="1800" b="1" dirty="0">
                <a:solidFill>
                  <a:schemeClr val="tx1"/>
                </a:solidFill>
                <a:latin typeface="微软雅黑" panose="020B0503020204020204" pitchFamily="34" charset="-122"/>
                <a:ea typeface="微软雅黑" panose="020B0503020204020204" pitchFamily="34" charset="-122"/>
              </a:rPr>
              <a:t> </a:t>
            </a:r>
            <a:r>
              <a:rPr lang="en-US" altLang="zh-CN" sz="1800" b="1" dirty="0">
                <a:solidFill>
                  <a:schemeClr val="tx1"/>
                </a:solidFill>
                <a:latin typeface="微软雅黑" panose="020B0503020204020204" pitchFamily="34" charset="-122"/>
                <a:ea typeface="微软雅黑" panose="020B0503020204020204" pitchFamily="34" charset="-122"/>
              </a:rPr>
              <a:t>(2)</a:t>
            </a:r>
            <a:r>
              <a:rPr lang="zh-CN" altLang="en-US" sz="1800" b="1" dirty="0">
                <a:solidFill>
                  <a:schemeClr val="tx1"/>
                </a:solidFill>
                <a:latin typeface="微软雅黑" panose="020B0503020204020204" pitchFamily="34" charset="-122"/>
                <a:ea typeface="微软雅黑" panose="020B0503020204020204" pitchFamily="34" charset="-122"/>
              </a:rPr>
              <a:t>为新进程分配资源（内存等） </a:t>
            </a:r>
          </a:p>
          <a:p>
            <a:pPr marL="457200" indent="-457200" algn="l">
              <a:lnSpc>
                <a:spcPct val="200000"/>
              </a:lnSpc>
            </a:pPr>
            <a:r>
              <a:rPr lang="zh-CN" altLang="en-US" sz="1800" b="1" dirty="0">
                <a:solidFill>
                  <a:schemeClr val="tx1"/>
                </a:solidFill>
                <a:latin typeface="微软雅黑" panose="020B0503020204020204" pitchFamily="34" charset="-122"/>
                <a:ea typeface="微软雅黑" panose="020B0503020204020204" pitchFamily="34" charset="-122"/>
              </a:rPr>
              <a:t> </a:t>
            </a:r>
            <a:r>
              <a:rPr lang="en-US" altLang="zh-CN" sz="1800" b="1" dirty="0">
                <a:solidFill>
                  <a:schemeClr val="tx1"/>
                </a:solidFill>
                <a:latin typeface="微软雅黑" panose="020B0503020204020204" pitchFamily="34" charset="-122"/>
                <a:ea typeface="微软雅黑" panose="020B0503020204020204" pitchFamily="34" charset="-122"/>
              </a:rPr>
              <a:t>(3)</a:t>
            </a:r>
            <a:r>
              <a:rPr lang="zh-CN" altLang="en-US" sz="1800" b="1" dirty="0">
                <a:solidFill>
                  <a:schemeClr val="tx1"/>
                </a:solidFill>
                <a:latin typeface="微软雅黑" panose="020B0503020204020204" pitchFamily="34" charset="-122"/>
                <a:ea typeface="微软雅黑" panose="020B0503020204020204" pitchFamily="34" charset="-122"/>
              </a:rPr>
              <a:t>初始化</a:t>
            </a:r>
            <a:r>
              <a:rPr lang="en-US" altLang="zh-CN" sz="1800" b="1" dirty="0">
                <a:solidFill>
                  <a:schemeClr val="tx1"/>
                </a:solidFill>
                <a:latin typeface="微软雅黑" panose="020B0503020204020204" pitchFamily="34" charset="-122"/>
                <a:ea typeface="微软雅黑" panose="020B0503020204020204" pitchFamily="34" charset="-122"/>
              </a:rPr>
              <a:t>PCB</a:t>
            </a:r>
            <a:endParaRPr lang="zh-CN" altLang="en-US" sz="1800" b="1" dirty="0">
              <a:solidFill>
                <a:schemeClr val="tx1"/>
              </a:solidFill>
              <a:latin typeface="微软雅黑" panose="020B0503020204020204" pitchFamily="34" charset="-122"/>
              <a:ea typeface="微软雅黑" panose="020B0503020204020204" pitchFamily="34" charset="-122"/>
            </a:endParaRPr>
          </a:p>
          <a:p>
            <a:pPr marL="457200" indent="-457200" algn="l">
              <a:lnSpc>
                <a:spcPct val="200000"/>
              </a:lnSpc>
            </a:pPr>
            <a:r>
              <a:rPr lang="zh-CN" altLang="en-US" sz="2000" b="1" dirty="0">
                <a:solidFill>
                  <a:schemeClr val="tx1"/>
                </a:solidFill>
                <a:latin typeface="微软雅黑" panose="020B0503020204020204" pitchFamily="34" charset="-122"/>
                <a:ea typeface="微软雅黑" panose="020B0503020204020204" pitchFamily="34" charset="-122"/>
              </a:rPr>
              <a:t> </a:t>
            </a:r>
            <a:r>
              <a:rPr lang="en-US" altLang="zh-CN" sz="2000" b="1" dirty="0">
                <a:solidFill>
                  <a:schemeClr val="tx1"/>
                </a:solidFill>
                <a:latin typeface="微软雅黑" panose="020B0503020204020204" pitchFamily="34" charset="-122"/>
                <a:ea typeface="微软雅黑" panose="020B0503020204020204" pitchFamily="34" charset="-122"/>
              </a:rPr>
              <a:t>(4)</a:t>
            </a:r>
            <a:r>
              <a:rPr lang="zh-CN" altLang="en-US" sz="2000" b="1" dirty="0">
                <a:solidFill>
                  <a:schemeClr val="tx1"/>
                </a:solidFill>
                <a:latin typeface="微软雅黑" panose="020B0503020204020204" pitchFamily="34" charset="-122"/>
                <a:ea typeface="微软雅黑" panose="020B0503020204020204" pitchFamily="34" charset="-122"/>
              </a:rPr>
              <a:t>将新</a:t>
            </a:r>
            <a:r>
              <a:rPr lang="en-US" altLang="zh-CN" sz="2000" b="1" dirty="0">
                <a:solidFill>
                  <a:schemeClr val="tx1"/>
                </a:solidFill>
                <a:latin typeface="微软雅黑" panose="020B0503020204020204" pitchFamily="34" charset="-122"/>
                <a:ea typeface="微软雅黑" panose="020B0503020204020204" pitchFamily="34" charset="-122"/>
              </a:rPr>
              <a:t>PCB</a:t>
            </a:r>
            <a:r>
              <a:rPr lang="zh-CN" altLang="en-US" sz="2000" b="1" dirty="0">
                <a:solidFill>
                  <a:schemeClr val="tx1"/>
                </a:solidFill>
                <a:latin typeface="微软雅黑" panose="020B0503020204020204" pitchFamily="34" charset="-122"/>
                <a:ea typeface="微软雅黑" panose="020B0503020204020204" pitchFamily="34" charset="-122"/>
              </a:rPr>
              <a:t>插入就绪队列 </a:t>
            </a:r>
          </a:p>
        </p:txBody>
      </p:sp>
    </p:spTree>
    <p:extLst>
      <p:ext uri="{BB962C8B-B14F-4D97-AF65-F5344CB8AC3E}">
        <p14:creationId xmlns:p14="http://schemas.microsoft.com/office/powerpoint/2010/main" val="35170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建立进程原语</a:t>
            </a:r>
          </a:p>
        </p:txBody>
      </p:sp>
      <p:sp>
        <p:nvSpPr>
          <p:cNvPr id="5" name="Text Box 4"/>
          <p:cNvSpPr txBox="1">
            <a:spLocks noChangeArrowheads="1"/>
          </p:cNvSpPr>
          <p:nvPr/>
        </p:nvSpPr>
        <p:spPr bwMode="auto">
          <a:xfrm>
            <a:off x="5076056" y="1650602"/>
            <a:ext cx="3348654" cy="5113026"/>
          </a:xfrm>
          <a:prstGeom prst="rect">
            <a:avLst/>
          </a:prstGeom>
          <a:noFill/>
          <a:ln w="9525">
            <a:noFill/>
            <a:miter lim="800000"/>
            <a:headEnd/>
            <a:tailEnd/>
          </a:ln>
        </p:spPr>
        <p:txBody>
          <a:bodyPr wrap="square" lIns="87273" tIns="43636" rIns="87273" bIns="43636">
            <a:spAutoFit/>
          </a:bodyPr>
          <a:lstStyle/>
          <a:p>
            <a:pPr algn="just" defTabSz="873125">
              <a:lnSpc>
                <a:spcPct val="120000"/>
              </a:lnSpc>
              <a:spcBef>
                <a:spcPct val="50000"/>
              </a:spcBef>
            </a:pPr>
            <a:r>
              <a:rPr lang="zh-CN" altLang="en-US" sz="1800" b="1" dirty="0">
                <a:solidFill>
                  <a:srgbClr val="FF0000"/>
                </a:solidFill>
                <a:latin typeface="微软雅黑" panose="020B0503020204020204" pitchFamily="34" charset="-122"/>
                <a:ea typeface="微软雅黑" panose="020B0503020204020204" pitchFamily="34" charset="-122"/>
              </a:rPr>
              <a:t>程序中的第</a:t>
            </a:r>
            <a:r>
              <a:rPr lang="zh-CN" altLang="en-US" sz="1800" b="1" dirty="0">
                <a:solidFill>
                  <a:srgbClr val="FF0000"/>
                </a:solidFill>
                <a:latin typeface="微软雅黑" panose="020B0503020204020204" pitchFamily="34" charset="-122"/>
                <a:ea typeface="微软雅黑" panose="020B0503020204020204" pitchFamily="34" charset="-122"/>
                <a:sym typeface="Monotype Sorts" pitchFamily="2" charset="2"/>
              </a:rPr>
              <a:t>语句是调用查找进程名过程“  </a:t>
            </a:r>
            <a:r>
              <a:rPr lang="en-US" altLang="zh-CN" sz="1800" b="1" dirty="0">
                <a:solidFill>
                  <a:srgbClr val="FF0000"/>
                </a:solidFill>
                <a:latin typeface="微软雅黑" panose="020B0503020204020204" pitchFamily="34" charset="-122"/>
                <a:ea typeface="微软雅黑" panose="020B0503020204020204" pitchFamily="34" charset="-122"/>
                <a:sym typeface="Monotype Sorts" pitchFamily="2" charset="2"/>
              </a:rPr>
              <a:t>Get Internal Name ”</a:t>
            </a:r>
            <a:r>
              <a:rPr lang="zh-CN" altLang="en-US" sz="1800" b="1" dirty="0">
                <a:solidFill>
                  <a:srgbClr val="FF0000"/>
                </a:solidFill>
                <a:latin typeface="微软雅黑" panose="020B0503020204020204" pitchFamily="34" charset="-122"/>
                <a:ea typeface="微软雅黑" panose="020B0503020204020204" pitchFamily="34" charset="-122"/>
                <a:sym typeface="Monotype Sorts" pitchFamily="2" charset="2"/>
              </a:rPr>
              <a:t>，</a:t>
            </a:r>
            <a:r>
              <a:rPr lang="zh-CN" altLang="zh-CN" sz="1800" b="1" dirty="0">
                <a:solidFill>
                  <a:srgbClr val="FF0000"/>
                </a:solidFill>
                <a:latin typeface="微软雅黑" panose="020B0503020204020204" pitchFamily="34" charset="-122"/>
                <a:ea typeface="微软雅黑" panose="020B0503020204020204" pitchFamily="34" charset="-122"/>
                <a:sym typeface="Monotype Sorts" pitchFamily="2" charset="2"/>
              </a:rPr>
              <a:t>参数为进程外部名</a:t>
            </a:r>
            <a:r>
              <a:rPr lang="en-US" altLang="zh-CN" sz="1800" b="1" dirty="0">
                <a:solidFill>
                  <a:srgbClr val="FF0000"/>
                </a:solidFill>
                <a:latin typeface="微软雅黑" panose="020B0503020204020204" pitchFamily="34" charset="-122"/>
                <a:ea typeface="微软雅黑" panose="020B0503020204020204" pitchFamily="34" charset="-122"/>
                <a:sym typeface="Monotype Sorts" pitchFamily="2" charset="2"/>
              </a:rPr>
              <a:t>n</a:t>
            </a:r>
            <a:r>
              <a:rPr lang="zh-CN" altLang="en-US" sz="1800" b="1" dirty="0">
                <a:solidFill>
                  <a:srgbClr val="FF0000"/>
                </a:solidFill>
                <a:latin typeface="微软雅黑" panose="020B0503020204020204" pitchFamily="34" charset="-122"/>
                <a:ea typeface="微软雅黑" panose="020B0503020204020204" pitchFamily="34" charset="-122"/>
                <a:sym typeface="Monotype Sorts" pitchFamily="2" charset="2"/>
              </a:rPr>
              <a:t>。</a:t>
            </a:r>
            <a:r>
              <a:rPr lang="zh-CN" altLang="zh-CN" sz="1800" b="1" dirty="0">
                <a:solidFill>
                  <a:srgbClr val="FF0000"/>
                </a:solidFill>
                <a:latin typeface="微软雅黑" panose="020B0503020204020204" pitchFamily="34" charset="-122"/>
                <a:ea typeface="微软雅黑" panose="020B0503020204020204" pitchFamily="34" charset="-122"/>
                <a:sym typeface="Monotype Sorts" pitchFamily="2" charset="2"/>
              </a:rPr>
              <a:t>该过程查找</a:t>
            </a:r>
            <a:r>
              <a:rPr lang="en-US" altLang="zh-CN" sz="1800" b="1" dirty="0">
                <a:solidFill>
                  <a:srgbClr val="FF0000"/>
                </a:solidFill>
                <a:latin typeface="微软雅黑" panose="020B0503020204020204" pitchFamily="34" charset="-122"/>
                <a:ea typeface="微软雅黑" panose="020B0503020204020204" pitchFamily="34" charset="-122"/>
                <a:sym typeface="Monotype Sorts" pitchFamily="2" charset="2"/>
              </a:rPr>
              <a:t>PCB</a:t>
            </a:r>
            <a:r>
              <a:rPr lang="zh-CN" altLang="zh-CN" sz="1800" b="1" dirty="0">
                <a:solidFill>
                  <a:srgbClr val="FF0000"/>
                </a:solidFill>
                <a:latin typeface="微软雅黑" panose="020B0503020204020204" pitchFamily="34" charset="-122"/>
                <a:ea typeface="微软雅黑" panose="020B0503020204020204" pitchFamily="34" charset="-122"/>
                <a:sym typeface="Monotype Sorts" pitchFamily="2" charset="2"/>
              </a:rPr>
              <a:t>集合，如已有此同样外部名进程则返回出错消息，否则返回一个空闲的</a:t>
            </a:r>
            <a:r>
              <a:rPr lang="en-US" altLang="zh-CN" sz="1800" b="1" dirty="0">
                <a:solidFill>
                  <a:srgbClr val="FF0000"/>
                </a:solidFill>
                <a:latin typeface="微软雅黑" panose="020B0503020204020204" pitchFamily="34" charset="-122"/>
                <a:ea typeface="微软雅黑" panose="020B0503020204020204" pitchFamily="34" charset="-122"/>
                <a:sym typeface="Monotype Sorts" pitchFamily="2" charset="2"/>
              </a:rPr>
              <a:t>PCB</a:t>
            </a:r>
            <a:r>
              <a:rPr lang="zh-CN" altLang="zh-CN" sz="1800" b="1" dirty="0">
                <a:solidFill>
                  <a:srgbClr val="FF0000"/>
                </a:solidFill>
                <a:latin typeface="微软雅黑" panose="020B0503020204020204" pitchFamily="34" charset="-122"/>
                <a:ea typeface="微软雅黑" panose="020B0503020204020204" pitchFamily="34" charset="-122"/>
                <a:sym typeface="Monotype Sorts" pitchFamily="2" charset="2"/>
              </a:rPr>
              <a:t>内部标识号</a:t>
            </a:r>
            <a:r>
              <a:rPr lang="en-US" altLang="zh-CN" sz="1800" b="1" dirty="0" err="1">
                <a:solidFill>
                  <a:srgbClr val="FF0000"/>
                </a:solidFill>
                <a:latin typeface="微软雅黑" panose="020B0503020204020204" pitchFamily="34" charset="-122"/>
                <a:ea typeface="微软雅黑" panose="020B0503020204020204" pitchFamily="34" charset="-122"/>
                <a:sym typeface="Monotype Sorts" pitchFamily="2" charset="2"/>
              </a:rPr>
              <a:t>i</a:t>
            </a:r>
            <a:r>
              <a:rPr lang="zh-CN" altLang="en-US" sz="1800" b="1" dirty="0">
                <a:solidFill>
                  <a:srgbClr val="FF0000"/>
                </a:solidFill>
                <a:latin typeface="微软雅黑" panose="020B0503020204020204" pitchFamily="34" charset="-122"/>
                <a:ea typeface="微软雅黑" panose="020B0503020204020204" pitchFamily="34" charset="-122"/>
                <a:sym typeface="Monotype Sorts" pitchFamily="2" charset="2"/>
              </a:rPr>
              <a:t>。</a:t>
            </a:r>
          </a:p>
          <a:p>
            <a:pPr algn="just" defTabSz="873125">
              <a:lnSpc>
                <a:spcPct val="120000"/>
              </a:lnSpc>
              <a:spcBef>
                <a:spcPct val="50000"/>
              </a:spcBef>
            </a:pPr>
            <a:r>
              <a:rPr lang="zh-CN" altLang="zh-CN" sz="1800" b="1" dirty="0">
                <a:solidFill>
                  <a:srgbClr val="FFFF00"/>
                </a:solidFill>
                <a:latin typeface="微软雅黑" panose="020B0503020204020204" pitchFamily="34" charset="-122"/>
                <a:ea typeface="微软雅黑" panose="020B0503020204020204" pitchFamily="34" charset="-122"/>
                <a:sym typeface="Monotype Sorts" pitchFamily="2" charset="2"/>
              </a:rPr>
              <a:t>第</a:t>
            </a:r>
            <a:r>
              <a:rPr lang="zh-CN" altLang="en-US" sz="1800" b="1" dirty="0">
                <a:solidFill>
                  <a:srgbClr val="FFFF00"/>
                </a:solidFill>
                <a:latin typeface="微软雅黑" panose="020B0503020204020204" pitchFamily="34" charset="-122"/>
                <a:ea typeface="微软雅黑" panose="020B0503020204020204" pitchFamily="34" charset="-122"/>
                <a:sym typeface="Monotype Sorts" pitchFamily="2" charset="2"/>
              </a:rPr>
              <a:t></a:t>
            </a:r>
            <a:r>
              <a:rPr lang="zh-CN" altLang="zh-CN" sz="1800" b="1" dirty="0">
                <a:solidFill>
                  <a:srgbClr val="FFFF00"/>
                </a:solidFill>
                <a:latin typeface="微软雅黑" panose="020B0503020204020204" pitchFamily="34" charset="-122"/>
                <a:ea typeface="微软雅黑" panose="020B0503020204020204" pitchFamily="34" charset="-122"/>
                <a:sym typeface="Monotype Sorts" pitchFamily="2" charset="2"/>
              </a:rPr>
              <a:t>语句是把进程外部名</a:t>
            </a:r>
            <a:r>
              <a:rPr lang="en-US" altLang="zh-CN" sz="1800" b="1" dirty="0">
                <a:solidFill>
                  <a:srgbClr val="FFFF00"/>
                </a:solidFill>
                <a:latin typeface="微软雅黑" panose="020B0503020204020204" pitchFamily="34" charset="-122"/>
                <a:ea typeface="微软雅黑" panose="020B0503020204020204" pitchFamily="34" charset="-122"/>
                <a:sym typeface="Monotype Sorts" pitchFamily="2" charset="2"/>
              </a:rPr>
              <a:t>n</a:t>
            </a:r>
            <a:r>
              <a:rPr lang="zh-CN" altLang="zh-CN" sz="1800" b="1" dirty="0">
                <a:solidFill>
                  <a:srgbClr val="FFFF00"/>
                </a:solidFill>
                <a:latin typeface="微软雅黑" panose="020B0503020204020204" pitchFamily="34" charset="-122"/>
                <a:ea typeface="微软雅黑" panose="020B0503020204020204" pitchFamily="34" charset="-122"/>
                <a:sym typeface="Monotype Sorts" pitchFamily="2" charset="2"/>
              </a:rPr>
              <a:t>登记到第</a:t>
            </a:r>
            <a:r>
              <a:rPr lang="en-US" altLang="zh-CN" sz="1800" b="1" dirty="0" err="1">
                <a:solidFill>
                  <a:srgbClr val="FFFF00"/>
                </a:solidFill>
                <a:latin typeface="微软雅黑" panose="020B0503020204020204" pitchFamily="34" charset="-122"/>
                <a:ea typeface="微软雅黑" panose="020B0503020204020204" pitchFamily="34" charset="-122"/>
                <a:sym typeface="Monotype Sorts" pitchFamily="2" charset="2"/>
              </a:rPr>
              <a:t>i</a:t>
            </a:r>
            <a:r>
              <a:rPr lang="zh-CN" altLang="zh-CN" sz="1800" b="1" dirty="0">
                <a:solidFill>
                  <a:srgbClr val="FFFF00"/>
                </a:solidFill>
                <a:latin typeface="微软雅黑" panose="020B0503020204020204" pitchFamily="34" charset="-122"/>
                <a:ea typeface="微软雅黑" panose="020B0503020204020204" pitchFamily="34" charset="-122"/>
                <a:sym typeface="Monotype Sorts" pitchFamily="2" charset="2"/>
              </a:rPr>
              <a:t>个</a:t>
            </a:r>
            <a:r>
              <a:rPr lang="en-US" altLang="zh-CN" sz="1800" b="1" dirty="0">
                <a:solidFill>
                  <a:srgbClr val="FFFF00"/>
                </a:solidFill>
                <a:latin typeface="微软雅黑" panose="020B0503020204020204" pitchFamily="34" charset="-122"/>
                <a:ea typeface="微软雅黑" panose="020B0503020204020204" pitchFamily="34" charset="-122"/>
                <a:sym typeface="Monotype Sorts" pitchFamily="2" charset="2"/>
              </a:rPr>
              <a:t>PCB</a:t>
            </a:r>
            <a:r>
              <a:rPr lang="zh-CN" altLang="zh-CN" sz="1800" b="1" dirty="0">
                <a:solidFill>
                  <a:srgbClr val="FFFF00"/>
                </a:solidFill>
                <a:latin typeface="微软雅黑" panose="020B0503020204020204" pitchFamily="34" charset="-122"/>
                <a:ea typeface="微软雅黑" panose="020B0503020204020204" pitchFamily="34" charset="-122"/>
                <a:sym typeface="Monotype Sorts" pitchFamily="2" charset="2"/>
              </a:rPr>
              <a:t>的相应外部名表目中。</a:t>
            </a:r>
          </a:p>
          <a:p>
            <a:pPr algn="just" defTabSz="873125">
              <a:lnSpc>
                <a:spcPct val="120000"/>
              </a:lnSpc>
              <a:spcBef>
                <a:spcPct val="50000"/>
              </a:spcBef>
            </a:pPr>
            <a:r>
              <a:rPr lang="zh-CN" altLang="zh-CN" sz="1800" b="1" dirty="0">
                <a:solidFill>
                  <a:srgbClr val="FFC000"/>
                </a:solidFill>
                <a:latin typeface="微软雅黑" panose="020B0503020204020204" pitchFamily="34" charset="-122"/>
                <a:ea typeface="微软雅黑" panose="020B0503020204020204" pitchFamily="34" charset="-122"/>
                <a:sym typeface="Monotype Sorts" pitchFamily="2" charset="2"/>
              </a:rPr>
              <a:t>语句</a:t>
            </a:r>
            <a:r>
              <a:rPr lang="zh-CN" altLang="en-US" sz="1800" b="1" dirty="0">
                <a:solidFill>
                  <a:srgbClr val="FFC000"/>
                </a:solidFill>
                <a:latin typeface="微软雅黑" panose="020B0503020204020204" pitchFamily="34" charset="-122"/>
                <a:ea typeface="微软雅黑" panose="020B0503020204020204" pitchFamily="34" charset="-122"/>
                <a:sym typeface="Monotype Sorts" pitchFamily="2" charset="2"/>
              </a:rPr>
              <a:t></a:t>
            </a:r>
            <a:r>
              <a:rPr lang="zh-CN" altLang="zh-CN" sz="1800" b="1" dirty="0">
                <a:solidFill>
                  <a:srgbClr val="FFC000"/>
                </a:solidFill>
                <a:latin typeface="微软雅黑" panose="020B0503020204020204" pitchFamily="34" charset="-122"/>
                <a:ea typeface="微软雅黑" panose="020B0503020204020204" pitchFamily="34" charset="-122"/>
                <a:sym typeface="Monotype Sorts" pitchFamily="2" charset="2"/>
              </a:rPr>
              <a:t>是往</a:t>
            </a:r>
            <a:r>
              <a:rPr lang="en-US" altLang="zh-CN" sz="1800" b="1" dirty="0">
                <a:solidFill>
                  <a:srgbClr val="FFC000"/>
                </a:solidFill>
                <a:latin typeface="微软雅黑" panose="020B0503020204020204" pitchFamily="34" charset="-122"/>
                <a:ea typeface="微软雅黑" panose="020B0503020204020204" pitchFamily="34" charset="-122"/>
                <a:sym typeface="Monotype Sorts" pitchFamily="2" charset="2"/>
              </a:rPr>
              <a:t>PCB</a:t>
            </a:r>
            <a:r>
              <a:rPr lang="zh-CN" altLang="zh-CN" sz="1800" b="1" dirty="0">
                <a:solidFill>
                  <a:srgbClr val="FFC000"/>
                </a:solidFill>
                <a:latin typeface="微软雅黑" panose="020B0503020204020204" pitchFamily="34" charset="-122"/>
                <a:ea typeface="微软雅黑" panose="020B0503020204020204" pitchFamily="34" charset="-122"/>
                <a:sym typeface="Monotype Sorts" pitchFamily="2" charset="2"/>
              </a:rPr>
              <a:t>中登记优先数。</a:t>
            </a:r>
          </a:p>
          <a:p>
            <a:pPr algn="just" defTabSz="873125">
              <a:lnSpc>
                <a:spcPct val="120000"/>
              </a:lnSpc>
              <a:spcBef>
                <a:spcPct val="50000"/>
              </a:spcBef>
            </a:pPr>
            <a:r>
              <a:rPr lang="zh-CN" altLang="zh-CN" sz="1800" b="1" dirty="0">
                <a:solidFill>
                  <a:srgbClr val="FF0000"/>
                </a:solidFill>
                <a:latin typeface="微软雅黑" panose="020B0503020204020204" pitchFamily="34" charset="-122"/>
                <a:ea typeface="微软雅黑" panose="020B0503020204020204" pitchFamily="34" charset="-122"/>
                <a:sym typeface="Monotype Sorts" pitchFamily="2" charset="2"/>
              </a:rPr>
              <a:t>语句</a:t>
            </a:r>
            <a:r>
              <a:rPr lang="zh-CN" altLang="en-US" sz="1800" b="1" dirty="0">
                <a:solidFill>
                  <a:srgbClr val="FF0000"/>
                </a:solidFill>
                <a:latin typeface="微软雅黑" panose="020B0503020204020204" pitchFamily="34" charset="-122"/>
                <a:ea typeface="微软雅黑" panose="020B0503020204020204" pitchFamily="34" charset="-122"/>
                <a:sym typeface="Monotype Sorts" pitchFamily="2" charset="2"/>
              </a:rPr>
              <a:t></a:t>
            </a:r>
            <a:r>
              <a:rPr lang="zh-CN" altLang="zh-CN" sz="1800" b="1" dirty="0">
                <a:solidFill>
                  <a:srgbClr val="FF0000"/>
                </a:solidFill>
                <a:latin typeface="微软雅黑" panose="020B0503020204020204" pitchFamily="34" charset="-122"/>
                <a:ea typeface="微软雅黑" panose="020B0503020204020204" pitchFamily="34" charset="-122"/>
                <a:sym typeface="Monotype Sorts" pitchFamily="2" charset="2"/>
              </a:rPr>
              <a:t>登记现场状态初始值 </a:t>
            </a:r>
            <a:r>
              <a:rPr lang="en-US" altLang="zh-CN" sz="1800" b="1" dirty="0">
                <a:solidFill>
                  <a:srgbClr val="FF0000"/>
                </a:solidFill>
                <a:latin typeface="微软雅黑" panose="020B0503020204020204" pitchFamily="34" charset="-122"/>
                <a:ea typeface="微软雅黑" panose="020B0503020204020204" pitchFamily="34" charset="-122"/>
                <a:sym typeface="Monotype Sorts" pitchFamily="2" charset="2"/>
              </a:rPr>
              <a:t>S0</a:t>
            </a:r>
            <a:r>
              <a:rPr lang="zh-CN" altLang="zh-CN" sz="1800" b="1" dirty="0">
                <a:solidFill>
                  <a:srgbClr val="FF0000"/>
                </a:solidFill>
                <a:latin typeface="微软雅黑" panose="020B0503020204020204" pitchFamily="34" charset="-122"/>
                <a:ea typeface="微软雅黑" panose="020B0503020204020204" pitchFamily="34" charset="-122"/>
                <a:sym typeface="Monotype Sorts" pitchFamily="2" charset="2"/>
              </a:rPr>
              <a:t>到相应的现场保留区中或</a:t>
            </a:r>
            <a:r>
              <a:rPr lang="en-US" altLang="zh-CN" sz="1800" b="1" dirty="0" err="1">
                <a:solidFill>
                  <a:srgbClr val="FF0000"/>
                </a:solidFill>
                <a:latin typeface="微软雅黑" panose="020B0503020204020204" pitchFamily="34" charset="-122"/>
                <a:ea typeface="微软雅黑" panose="020B0503020204020204" pitchFamily="34" charset="-122"/>
                <a:sym typeface="Monotype Sorts" pitchFamily="2" charset="2"/>
              </a:rPr>
              <a:t>Cpustate</a:t>
            </a:r>
            <a:r>
              <a:rPr lang="zh-CN" altLang="zh-CN" sz="1800" b="1" dirty="0">
                <a:solidFill>
                  <a:srgbClr val="FF0000"/>
                </a:solidFill>
                <a:latin typeface="微软雅黑" panose="020B0503020204020204" pitchFamily="34" charset="-122"/>
                <a:ea typeface="微软雅黑" panose="020B0503020204020204" pitchFamily="34" charset="-122"/>
                <a:sym typeface="Monotype Sorts" pitchFamily="2" charset="2"/>
              </a:rPr>
              <a:t>中。</a:t>
            </a:r>
            <a:endParaRPr lang="zh-CN" altLang="en-US" sz="1800" b="1" dirty="0">
              <a:solidFill>
                <a:srgbClr val="FF0000"/>
              </a:solidFill>
              <a:latin typeface="微软雅黑" panose="020B0503020204020204" pitchFamily="34" charset="-122"/>
              <a:ea typeface="微软雅黑" panose="020B0503020204020204" pitchFamily="34" charset="-122"/>
            </a:endParaRPr>
          </a:p>
        </p:txBody>
      </p:sp>
      <p:sp>
        <p:nvSpPr>
          <p:cNvPr id="6" name="Text Box 5"/>
          <p:cNvSpPr txBox="1">
            <a:spLocks noChangeArrowheads="1"/>
          </p:cNvSpPr>
          <p:nvPr/>
        </p:nvSpPr>
        <p:spPr bwMode="auto">
          <a:xfrm>
            <a:off x="211985" y="1827477"/>
            <a:ext cx="3976432" cy="1011454"/>
          </a:xfrm>
          <a:prstGeom prst="rect">
            <a:avLst/>
          </a:prstGeom>
          <a:noFill/>
          <a:ln w="9525">
            <a:noFill/>
            <a:miter lim="800000"/>
            <a:headEnd/>
            <a:tailEnd/>
          </a:ln>
        </p:spPr>
        <p:txBody>
          <a:bodyPr wrap="square" lIns="87273" tIns="43636" rIns="87273" bIns="43636">
            <a:spAutoFit/>
          </a:bodyPr>
          <a:lstStyle/>
          <a:p>
            <a:pPr algn="l" defTabSz="873125"/>
            <a:r>
              <a:rPr lang="en-US" altLang="zh-CN" sz="2000" b="1" dirty="0">
                <a:solidFill>
                  <a:srgbClr val="FFFF00"/>
                </a:solidFill>
                <a:latin typeface="Arial Unicode MS" pitchFamily="34" charset="-122"/>
                <a:ea typeface="Arial Unicode MS" pitchFamily="34" charset="-122"/>
                <a:cs typeface="Arial Unicode MS" pitchFamily="34" charset="-122"/>
              </a:rPr>
              <a:t>procedure Create (n, S</a:t>
            </a:r>
            <a:r>
              <a:rPr lang="en-US" altLang="zh-CN" sz="2000" b="1" baseline="-25000" dirty="0">
                <a:solidFill>
                  <a:srgbClr val="FFFF00"/>
                </a:solidFill>
                <a:latin typeface="Arial Unicode MS" pitchFamily="34" charset="-122"/>
                <a:ea typeface="Arial Unicode MS" pitchFamily="34" charset="-122"/>
                <a:cs typeface="Arial Unicode MS" pitchFamily="34" charset="-122"/>
              </a:rPr>
              <a:t>0</a:t>
            </a:r>
            <a:r>
              <a:rPr lang="en-US" altLang="zh-CN" sz="2000" b="1" dirty="0">
                <a:solidFill>
                  <a:srgbClr val="FFFF00"/>
                </a:solidFill>
                <a:latin typeface="Arial Unicode MS" pitchFamily="34" charset="-122"/>
                <a:ea typeface="Arial Unicode MS" pitchFamily="34" charset="-122"/>
                <a:cs typeface="Arial Unicode MS" pitchFamily="34" charset="-122"/>
              </a:rPr>
              <a:t>, k</a:t>
            </a:r>
            <a:r>
              <a:rPr lang="en-US" altLang="zh-CN" sz="2000" b="1" baseline="-25000" dirty="0">
                <a:solidFill>
                  <a:srgbClr val="FFFF00"/>
                </a:solidFill>
                <a:latin typeface="Arial Unicode MS" pitchFamily="34" charset="-122"/>
                <a:ea typeface="Arial Unicode MS" pitchFamily="34" charset="-122"/>
                <a:cs typeface="Arial Unicode MS" pitchFamily="34" charset="-122"/>
              </a:rPr>
              <a:t>0</a:t>
            </a:r>
            <a:r>
              <a:rPr lang="en-US" altLang="zh-CN" sz="2000" b="1" dirty="0">
                <a:solidFill>
                  <a:srgbClr val="FFFF00"/>
                </a:solidFill>
                <a:latin typeface="Arial Unicode MS" pitchFamily="34" charset="-122"/>
                <a:ea typeface="Arial Unicode MS" pitchFamily="34" charset="-122"/>
                <a:cs typeface="Arial Unicode MS" pitchFamily="34" charset="-122"/>
              </a:rPr>
              <a:t>, M</a:t>
            </a:r>
            <a:r>
              <a:rPr lang="en-US" altLang="zh-CN" sz="2000" b="1" baseline="-25000" dirty="0">
                <a:solidFill>
                  <a:srgbClr val="FFFF00"/>
                </a:solidFill>
                <a:latin typeface="Arial Unicode MS" pitchFamily="34" charset="-122"/>
                <a:ea typeface="Arial Unicode MS" pitchFamily="34" charset="-122"/>
                <a:cs typeface="Arial Unicode MS" pitchFamily="34" charset="-122"/>
              </a:rPr>
              <a:t>0</a:t>
            </a:r>
            <a:r>
              <a:rPr lang="en-US" altLang="zh-CN" sz="2000" b="1" dirty="0">
                <a:solidFill>
                  <a:srgbClr val="FFFF00"/>
                </a:solidFill>
                <a:latin typeface="Arial Unicode MS" pitchFamily="34" charset="-122"/>
                <a:ea typeface="Arial Unicode MS" pitchFamily="34" charset="-122"/>
                <a:cs typeface="Arial Unicode MS" pitchFamily="34" charset="-122"/>
              </a:rPr>
              <a:t>, R</a:t>
            </a:r>
            <a:r>
              <a:rPr lang="en-US" altLang="zh-CN" sz="2000" b="1" baseline="-25000" dirty="0">
                <a:solidFill>
                  <a:srgbClr val="FFFF00"/>
                </a:solidFill>
                <a:latin typeface="Arial Unicode MS" pitchFamily="34" charset="-122"/>
                <a:ea typeface="Arial Unicode MS" pitchFamily="34" charset="-122"/>
                <a:cs typeface="Arial Unicode MS" pitchFamily="34" charset="-122"/>
              </a:rPr>
              <a:t>0</a:t>
            </a:r>
            <a:r>
              <a:rPr lang="en-US" altLang="zh-CN" sz="2000" b="1" dirty="0">
                <a:solidFill>
                  <a:srgbClr val="FFFF00"/>
                </a:solidFill>
                <a:latin typeface="Arial Unicode MS" pitchFamily="34" charset="-122"/>
                <a:ea typeface="Arial Unicode MS" pitchFamily="34" charset="-122"/>
                <a:cs typeface="Arial Unicode MS" pitchFamily="34" charset="-122"/>
              </a:rPr>
              <a:t>)</a:t>
            </a:r>
          </a:p>
          <a:p>
            <a:pPr algn="l" defTabSz="873125"/>
            <a:r>
              <a:rPr lang="en-US" altLang="zh-CN" sz="2000" b="1" dirty="0">
                <a:solidFill>
                  <a:srgbClr val="FFFF00"/>
                </a:solidFill>
                <a:latin typeface="Arial Unicode MS" pitchFamily="34" charset="-122"/>
                <a:ea typeface="Arial Unicode MS" pitchFamily="34" charset="-122"/>
                <a:cs typeface="Arial Unicode MS" pitchFamily="34" charset="-122"/>
              </a:rPr>
              <a:t>begin</a:t>
            </a:r>
          </a:p>
        </p:txBody>
      </p:sp>
      <p:sp>
        <p:nvSpPr>
          <p:cNvPr id="7" name="Text Box 6"/>
          <p:cNvSpPr txBox="1">
            <a:spLocks noChangeArrowheads="1"/>
          </p:cNvSpPr>
          <p:nvPr/>
        </p:nvSpPr>
        <p:spPr bwMode="auto">
          <a:xfrm>
            <a:off x="140546" y="2619639"/>
            <a:ext cx="4503461" cy="3781443"/>
          </a:xfrm>
          <a:prstGeom prst="rect">
            <a:avLst/>
          </a:prstGeom>
          <a:noFill/>
          <a:ln w="9525">
            <a:noFill/>
            <a:miter lim="800000"/>
            <a:headEnd/>
            <a:tailEnd/>
          </a:ln>
        </p:spPr>
        <p:txBody>
          <a:bodyPr wrap="square" lIns="87273" tIns="43636" rIns="87273" bIns="43636">
            <a:spAutoFit/>
          </a:bodyPr>
          <a:lstStyle/>
          <a:p>
            <a:pPr algn="l" defTabSz="873125">
              <a:spcBef>
                <a:spcPct val="50000"/>
              </a:spcBef>
              <a:tabLst>
                <a:tab pos="1363663" algn="l"/>
              </a:tabLst>
            </a:pPr>
            <a:r>
              <a:rPr lang="zh-CN" altLang="en-US" sz="2000" b="1" dirty="0">
                <a:solidFill>
                  <a:schemeClr val="tx1"/>
                </a:solidFill>
                <a:latin typeface="Arial Unicode MS" pitchFamily="34" charset="-122"/>
                <a:ea typeface="Arial Unicode MS" pitchFamily="34" charset="-122"/>
                <a:cs typeface="Arial Unicode MS" pitchFamily="34" charset="-122"/>
                <a:sym typeface="Monotype Sorts" pitchFamily="2" charset="2"/>
              </a:rPr>
              <a:t>	</a:t>
            </a:r>
            <a:r>
              <a:rPr lang="en-US" altLang="zh-CN" sz="2000" b="1" dirty="0">
                <a:solidFill>
                  <a:schemeClr val="tx1"/>
                </a:solidFill>
                <a:latin typeface="Arial Unicode MS" pitchFamily="34" charset="-122"/>
                <a:ea typeface="Arial Unicode MS" pitchFamily="34" charset="-122"/>
                <a:cs typeface="Arial Unicode MS" pitchFamily="34" charset="-122"/>
                <a:sym typeface="Monotype Sorts" pitchFamily="2" charset="2"/>
              </a:rPr>
              <a:t>/ </a:t>
            </a:r>
            <a:r>
              <a:rPr lang="en-US" altLang="zh-CN" sz="2000" b="1" dirty="0">
                <a:solidFill>
                  <a:schemeClr val="tx1"/>
                </a:solidFill>
                <a:latin typeface="Arial Unicode MS" pitchFamily="34" charset="-122"/>
                <a:ea typeface="Arial Unicode MS" pitchFamily="34" charset="-122"/>
                <a:cs typeface="Arial Unicode MS" pitchFamily="34" charset="-122"/>
                <a:sym typeface="Symbol" pitchFamily="18" charset="2"/>
              </a:rPr>
              <a:t>  </a:t>
            </a:r>
            <a:r>
              <a:rPr lang="zh-CN" altLang="en-US" sz="2000" b="1" dirty="0">
                <a:solidFill>
                  <a:schemeClr val="tx1"/>
                </a:solidFill>
                <a:latin typeface="Arial Unicode MS" pitchFamily="34" charset="-122"/>
                <a:ea typeface="Arial Unicode MS" pitchFamily="34" charset="-122"/>
                <a:cs typeface="Arial Unicode MS" pitchFamily="34" charset="-122"/>
                <a:sym typeface="Symbol" pitchFamily="18" charset="2"/>
              </a:rPr>
              <a:t>请求分配</a:t>
            </a:r>
            <a:r>
              <a:rPr lang="en-US" altLang="zh-CN" sz="2000" b="1" dirty="0">
                <a:solidFill>
                  <a:schemeClr val="tx1"/>
                </a:solidFill>
                <a:latin typeface="Arial Unicode MS" pitchFamily="34" charset="-122"/>
                <a:ea typeface="Arial Unicode MS" pitchFamily="34" charset="-122"/>
                <a:cs typeface="Arial Unicode MS" pitchFamily="34" charset="-122"/>
                <a:sym typeface="Symbol" pitchFamily="18" charset="2"/>
              </a:rPr>
              <a:t>PCB</a:t>
            </a:r>
            <a:r>
              <a:rPr lang="zh-CN" altLang="zh-CN" sz="2000" b="1" dirty="0">
                <a:solidFill>
                  <a:schemeClr val="tx1"/>
                </a:solidFill>
                <a:latin typeface="Arial Unicode MS" pitchFamily="34" charset="-122"/>
                <a:ea typeface="Arial Unicode MS" pitchFamily="34" charset="-122"/>
                <a:cs typeface="Arial Unicode MS" pitchFamily="34" charset="-122"/>
                <a:sym typeface="Symbol" pitchFamily="18" charset="2"/>
              </a:rPr>
              <a:t>空间</a:t>
            </a:r>
            <a:br>
              <a:rPr lang="zh-CN" altLang="zh-CN" sz="2000" b="1" dirty="0">
                <a:solidFill>
                  <a:srgbClr val="FF0000"/>
                </a:solidFill>
                <a:latin typeface="Arial Unicode MS" pitchFamily="34" charset="-122"/>
                <a:ea typeface="Arial Unicode MS" pitchFamily="34" charset="-122"/>
                <a:cs typeface="Arial Unicode MS" pitchFamily="34" charset="-122"/>
                <a:sym typeface="Symbol" pitchFamily="18" charset="2"/>
              </a:rPr>
            </a:br>
            <a:r>
              <a:rPr lang="zh-CN" altLang="en-US" sz="2000" b="1" dirty="0">
                <a:solidFill>
                  <a:srgbClr val="FF0000"/>
                </a:solidFill>
                <a:latin typeface="Arial Unicode MS" pitchFamily="34" charset="-122"/>
                <a:ea typeface="Arial Unicode MS" pitchFamily="34" charset="-122"/>
                <a:cs typeface="Arial Unicode MS" pitchFamily="34" charset="-122"/>
                <a:sym typeface="Monotype Sorts" pitchFamily="2" charset="2"/>
              </a:rPr>
              <a:t>	</a:t>
            </a:r>
            <a:r>
              <a:rPr lang="en-US" altLang="zh-CN" sz="2000" b="1" dirty="0" err="1">
                <a:solidFill>
                  <a:srgbClr val="FF0000"/>
                </a:solidFill>
                <a:latin typeface="Arial Unicode MS" pitchFamily="34" charset="-122"/>
                <a:ea typeface="Arial Unicode MS" pitchFamily="34" charset="-122"/>
                <a:cs typeface="Arial Unicode MS" pitchFamily="34" charset="-122"/>
                <a:sym typeface="Monotype Sorts" pitchFamily="2" charset="2"/>
              </a:rPr>
              <a:t>i</a:t>
            </a:r>
            <a:r>
              <a:rPr lang="en-US" altLang="zh-CN" sz="2000" b="1" dirty="0">
                <a:solidFill>
                  <a:srgbClr val="FF0000"/>
                </a:solidFill>
                <a:latin typeface="Arial Unicode MS" pitchFamily="34" charset="-122"/>
                <a:ea typeface="Arial Unicode MS" pitchFamily="34" charset="-122"/>
                <a:cs typeface="Arial Unicode MS" pitchFamily="34" charset="-122"/>
                <a:sym typeface="Monotype Sorts" pitchFamily="2" charset="2"/>
              </a:rPr>
              <a:t> : = Get Internal Name(n);</a:t>
            </a:r>
            <a:br>
              <a:rPr lang="en-US" altLang="zh-CN" sz="2000" b="1" dirty="0">
                <a:solidFill>
                  <a:schemeClr val="tx1"/>
                </a:solidFill>
                <a:latin typeface="Arial Unicode MS" pitchFamily="34" charset="-122"/>
                <a:ea typeface="Arial Unicode MS" pitchFamily="34" charset="-122"/>
                <a:cs typeface="Arial Unicode MS" pitchFamily="34" charset="-122"/>
                <a:sym typeface="Monotype Sorts" pitchFamily="2" charset="2"/>
              </a:rPr>
            </a:br>
            <a:r>
              <a:rPr lang="en-US" altLang="zh-CN" sz="2000" b="1" dirty="0">
                <a:solidFill>
                  <a:schemeClr val="tx1"/>
                </a:solidFill>
                <a:latin typeface="Arial Unicode MS" pitchFamily="34" charset="-122"/>
                <a:ea typeface="Arial Unicode MS" pitchFamily="34" charset="-122"/>
                <a:cs typeface="Arial Unicode MS" pitchFamily="34" charset="-122"/>
                <a:sym typeface="Monotype Sorts" pitchFamily="2" charset="2"/>
              </a:rPr>
              <a:t>	/ </a:t>
            </a:r>
            <a:r>
              <a:rPr lang="en-US" altLang="zh-CN" sz="2000" b="1" dirty="0">
                <a:solidFill>
                  <a:schemeClr val="tx1"/>
                </a:solidFill>
                <a:latin typeface="Arial Unicode MS" pitchFamily="34" charset="-122"/>
                <a:ea typeface="Arial Unicode MS" pitchFamily="34" charset="-122"/>
                <a:cs typeface="Arial Unicode MS" pitchFamily="34" charset="-122"/>
                <a:sym typeface="Symbol" pitchFamily="18" charset="2"/>
              </a:rPr>
              <a:t>  </a:t>
            </a:r>
            <a:r>
              <a:rPr lang="zh-CN" altLang="en-US" sz="2000" b="1" dirty="0">
                <a:solidFill>
                  <a:schemeClr val="tx1"/>
                </a:solidFill>
                <a:latin typeface="Arial Unicode MS" pitchFamily="34" charset="-122"/>
                <a:ea typeface="Arial Unicode MS" pitchFamily="34" charset="-122"/>
                <a:cs typeface="Arial Unicode MS" pitchFamily="34" charset="-122"/>
                <a:sym typeface="Symbol" pitchFamily="18" charset="2"/>
              </a:rPr>
              <a:t>初始化</a:t>
            </a:r>
            <a:r>
              <a:rPr lang="en-US" altLang="zh-CN" sz="2000" b="1" dirty="0">
                <a:solidFill>
                  <a:schemeClr val="tx1"/>
                </a:solidFill>
                <a:latin typeface="Arial Unicode MS" pitchFamily="34" charset="-122"/>
                <a:ea typeface="Arial Unicode MS" pitchFamily="34" charset="-122"/>
                <a:cs typeface="Arial Unicode MS" pitchFamily="34" charset="-122"/>
                <a:sym typeface="Symbol" pitchFamily="18" charset="2"/>
              </a:rPr>
              <a:t>PCB </a:t>
            </a:r>
            <a:br>
              <a:rPr lang="en-US" altLang="zh-CN" sz="2000" b="1" dirty="0">
                <a:solidFill>
                  <a:schemeClr val="tx1"/>
                </a:solidFill>
                <a:latin typeface="Arial Unicode MS" pitchFamily="34" charset="-122"/>
                <a:ea typeface="Arial Unicode MS" pitchFamily="34" charset="-122"/>
                <a:cs typeface="Arial Unicode MS" pitchFamily="34" charset="-122"/>
                <a:sym typeface="Symbol" pitchFamily="18" charset="2"/>
              </a:rPr>
            </a:br>
            <a:r>
              <a:rPr lang="en-US" altLang="zh-CN" sz="2000" b="1" dirty="0">
                <a:solidFill>
                  <a:srgbClr val="FFFF00"/>
                </a:solidFill>
                <a:latin typeface="Arial Unicode MS" pitchFamily="34" charset="-122"/>
                <a:ea typeface="Arial Unicode MS" pitchFamily="34" charset="-122"/>
                <a:cs typeface="Arial Unicode MS" pitchFamily="34" charset="-122"/>
                <a:sym typeface="Monotype Sorts" pitchFamily="2" charset="2"/>
              </a:rPr>
              <a:t>	Id(</a:t>
            </a:r>
            <a:r>
              <a:rPr lang="en-US" altLang="zh-CN" sz="2000" b="1" dirty="0" err="1">
                <a:solidFill>
                  <a:srgbClr val="FFFF00"/>
                </a:solidFill>
                <a:latin typeface="Arial Unicode MS" pitchFamily="34" charset="-122"/>
                <a:ea typeface="Arial Unicode MS" pitchFamily="34" charset="-122"/>
                <a:cs typeface="Arial Unicode MS" pitchFamily="34" charset="-122"/>
                <a:sym typeface="Monotype Sorts" pitchFamily="2" charset="2"/>
              </a:rPr>
              <a:t>i</a:t>
            </a:r>
            <a:r>
              <a:rPr lang="en-US" altLang="zh-CN" sz="2000" b="1" dirty="0">
                <a:solidFill>
                  <a:srgbClr val="FFFF00"/>
                </a:solidFill>
                <a:latin typeface="Arial Unicode MS" pitchFamily="34" charset="-122"/>
                <a:ea typeface="Arial Unicode MS" pitchFamily="34" charset="-122"/>
                <a:cs typeface="Arial Unicode MS" pitchFamily="34" charset="-122"/>
                <a:sym typeface="Monotype Sorts" pitchFamily="2" charset="2"/>
              </a:rPr>
              <a:t>) : =n;</a:t>
            </a:r>
            <a:br>
              <a:rPr lang="en-US" altLang="zh-CN" sz="2000" b="1" dirty="0">
                <a:solidFill>
                  <a:srgbClr val="FFFF00"/>
                </a:solidFill>
                <a:latin typeface="Arial Unicode MS" pitchFamily="34" charset="-122"/>
                <a:ea typeface="Arial Unicode MS" pitchFamily="34" charset="-122"/>
                <a:cs typeface="Arial Unicode MS" pitchFamily="34" charset="-122"/>
                <a:sym typeface="Monotype Sorts" pitchFamily="2" charset="2"/>
              </a:rPr>
            </a:br>
            <a:r>
              <a:rPr lang="en-US" altLang="zh-CN" sz="2000" b="1" dirty="0">
                <a:solidFill>
                  <a:srgbClr val="FFC000"/>
                </a:solidFill>
                <a:latin typeface="Arial Unicode MS" pitchFamily="34" charset="-122"/>
                <a:ea typeface="Arial Unicode MS" pitchFamily="34" charset="-122"/>
                <a:cs typeface="Arial Unicode MS" pitchFamily="34" charset="-122"/>
                <a:sym typeface="Monotype Sorts" pitchFamily="2" charset="2"/>
              </a:rPr>
              <a:t>	Priority(</a:t>
            </a:r>
            <a:r>
              <a:rPr lang="en-US" altLang="zh-CN" sz="2000" b="1" dirty="0" err="1">
                <a:solidFill>
                  <a:srgbClr val="FFC000"/>
                </a:solidFill>
                <a:latin typeface="Arial Unicode MS" pitchFamily="34" charset="-122"/>
                <a:ea typeface="Arial Unicode MS" pitchFamily="34" charset="-122"/>
                <a:cs typeface="Arial Unicode MS" pitchFamily="34" charset="-122"/>
                <a:sym typeface="Monotype Sorts" pitchFamily="2" charset="2"/>
              </a:rPr>
              <a:t>i</a:t>
            </a:r>
            <a:r>
              <a:rPr lang="en-US" altLang="zh-CN" sz="2000" b="1" dirty="0">
                <a:solidFill>
                  <a:srgbClr val="FFC000"/>
                </a:solidFill>
                <a:latin typeface="Arial Unicode MS" pitchFamily="34" charset="-122"/>
                <a:ea typeface="Arial Unicode MS" pitchFamily="34" charset="-122"/>
                <a:cs typeface="Arial Unicode MS" pitchFamily="34" charset="-122"/>
                <a:sym typeface="Monotype Sorts" pitchFamily="2" charset="2"/>
              </a:rPr>
              <a:t>) : = k</a:t>
            </a:r>
            <a:r>
              <a:rPr lang="en-US" altLang="zh-CN" sz="2000" b="1" baseline="-25000" dirty="0">
                <a:solidFill>
                  <a:srgbClr val="FFC000"/>
                </a:solidFill>
                <a:latin typeface="Arial Unicode MS" pitchFamily="34" charset="-122"/>
                <a:ea typeface="Arial Unicode MS" pitchFamily="34" charset="-122"/>
                <a:cs typeface="Arial Unicode MS" pitchFamily="34" charset="-122"/>
                <a:sym typeface="Monotype Sorts" pitchFamily="2" charset="2"/>
              </a:rPr>
              <a:t>0</a:t>
            </a:r>
            <a:r>
              <a:rPr lang="en-US" altLang="zh-CN" sz="2000" b="1" dirty="0">
                <a:solidFill>
                  <a:srgbClr val="FFC000"/>
                </a:solidFill>
                <a:latin typeface="Arial Unicode MS" pitchFamily="34" charset="-122"/>
                <a:ea typeface="Arial Unicode MS" pitchFamily="34" charset="-122"/>
                <a:cs typeface="Arial Unicode MS" pitchFamily="34" charset="-122"/>
                <a:sym typeface="Monotype Sorts" pitchFamily="2" charset="2"/>
              </a:rPr>
              <a:t>;</a:t>
            </a:r>
            <a:br>
              <a:rPr lang="en-US" altLang="zh-CN" sz="2000" b="1" dirty="0">
                <a:solidFill>
                  <a:schemeClr val="tx1"/>
                </a:solidFill>
                <a:latin typeface="Arial Unicode MS" pitchFamily="34" charset="-122"/>
                <a:ea typeface="Arial Unicode MS" pitchFamily="34" charset="-122"/>
                <a:cs typeface="Arial Unicode MS" pitchFamily="34" charset="-122"/>
                <a:sym typeface="Monotype Sorts" pitchFamily="2" charset="2"/>
              </a:rPr>
            </a:br>
            <a:r>
              <a:rPr lang="en-US" altLang="zh-CN" sz="2000" b="1" dirty="0">
                <a:solidFill>
                  <a:srgbClr val="FF0000"/>
                </a:solidFill>
                <a:latin typeface="Arial Unicode MS" pitchFamily="34" charset="-122"/>
                <a:ea typeface="Arial Unicode MS" pitchFamily="34" charset="-122"/>
                <a:cs typeface="Arial Unicode MS" pitchFamily="34" charset="-122"/>
                <a:sym typeface="Monotype Sorts" pitchFamily="2" charset="2"/>
              </a:rPr>
              <a:t>	</a:t>
            </a:r>
            <a:r>
              <a:rPr lang="en-US" altLang="zh-CN" sz="2000" b="1" dirty="0" err="1">
                <a:solidFill>
                  <a:srgbClr val="FF0000"/>
                </a:solidFill>
                <a:latin typeface="Arial Unicode MS" pitchFamily="34" charset="-122"/>
                <a:ea typeface="Arial Unicode MS" pitchFamily="34" charset="-122"/>
                <a:cs typeface="Arial Unicode MS" pitchFamily="34" charset="-122"/>
                <a:sym typeface="Monotype Sorts" pitchFamily="2" charset="2"/>
              </a:rPr>
              <a:t>Cpustate</a:t>
            </a:r>
            <a:r>
              <a:rPr lang="en-US" altLang="zh-CN" sz="2000" b="1" dirty="0">
                <a:solidFill>
                  <a:srgbClr val="FF0000"/>
                </a:solidFill>
                <a:latin typeface="Arial Unicode MS" pitchFamily="34" charset="-122"/>
                <a:ea typeface="Arial Unicode MS" pitchFamily="34" charset="-122"/>
                <a:cs typeface="Arial Unicode MS" pitchFamily="34" charset="-122"/>
                <a:sym typeface="Monotype Sorts" pitchFamily="2" charset="2"/>
              </a:rPr>
              <a:t>(</a:t>
            </a:r>
            <a:r>
              <a:rPr lang="en-US" altLang="zh-CN" sz="2000" b="1" dirty="0" err="1">
                <a:solidFill>
                  <a:srgbClr val="FF0000"/>
                </a:solidFill>
                <a:latin typeface="Arial Unicode MS" pitchFamily="34" charset="-122"/>
                <a:ea typeface="Arial Unicode MS" pitchFamily="34" charset="-122"/>
                <a:cs typeface="Arial Unicode MS" pitchFamily="34" charset="-122"/>
                <a:sym typeface="Monotype Sorts" pitchFamily="2" charset="2"/>
              </a:rPr>
              <a:t>i</a:t>
            </a:r>
            <a:r>
              <a:rPr lang="en-US" altLang="zh-CN" sz="2000" b="1" dirty="0">
                <a:solidFill>
                  <a:srgbClr val="FF0000"/>
                </a:solidFill>
                <a:latin typeface="Arial Unicode MS" pitchFamily="34" charset="-122"/>
                <a:ea typeface="Arial Unicode MS" pitchFamily="34" charset="-122"/>
                <a:cs typeface="Arial Unicode MS" pitchFamily="34" charset="-122"/>
                <a:sym typeface="Monotype Sorts" pitchFamily="2" charset="2"/>
              </a:rPr>
              <a:t>) : = S</a:t>
            </a:r>
            <a:r>
              <a:rPr lang="en-US" altLang="zh-CN" sz="2000" b="1" baseline="-25000" dirty="0">
                <a:solidFill>
                  <a:srgbClr val="FF0000"/>
                </a:solidFill>
                <a:latin typeface="Arial Unicode MS" pitchFamily="34" charset="-122"/>
                <a:ea typeface="Arial Unicode MS" pitchFamily="34" charset="-122"/>
                <a:cs typeface="Arial Unicode MS" pitchFamily="34" charset="-122"/>
                <a:sym typeface="Monotype Sorts" pitchFamily="2" charset="2"/>
              </a:rPr>
              <a:t>0</a:t>
            </a:r>
            <a:r>
              <a:rPr lang="en-US" altLang="zh-CN" sz="2000" b="1" dirty="0">
                <a:solidFill>
                  <a:srgbClr val="FF0000"/>
                </a:solidFill>
                <a:latin typeface="Arial Unicode MS" pitchFamily="34" charset="-122"/>
                <a:ea typeface="Arial Unicode MS" pitchFamily="34" charset="-122"/>
                <a:cs typeface="Arial Unicode MS" pitchFamily="34" charset="-122"/>
                <a:sym typeface="Monotype Sorts" pitchFamily="2" charset="2"/>
              </a:rPr>
              <a:t>;</a:t>
            </a:r>
            <a:br>
              <a:rPr lang="en-US" altLang="zh-CN" sz="2000" b="1" dirty="0">
                <a:solidFill>
                  <a:srgbClr val="FFC000"/>
                </a:solidFill>
                <a:latin typeface="Arial Unicode MS" pitchFamily="34" charset="-122"/>
                <a:ea typeface="Arial Unicode MS" pitchFamily="34" charset="-122"/>
                <a:cs typeface="Arial Unicode MS" pitchFamily="34" charset="-122"/>
                <a:sym typeface="Monotype Sorts" pitchFamily="2" charset="2"/>
              </a:rPr>
            </a:br>
            <a:r>
              <a:rPr lang="en-US" altLang="zh-CN" sz="2000" b="1" dirty="0">
                <a:solidFill>
                  <a:schemeClr val="tx1"/>
                </a:solidFill>
                <a:latin typeface="Arial Unicode MS" pitchFamily="34" charset="-122"/>
                <a:ea typeface="Arial Unicode MS" pitchFamily="34" charset="-122"/>
                <a:cs typeface="Arial Unicode MS" pitchFamily="34" charset="-122"/>
                <a:sym typeface="Monotype Sorts" pitchFamily="2" charset="2"/>
              </a:rPr>
              <a:t>	Main Store(</a:t>
            </a:r>
            <a:r>
              <a:rPr lang="en-US" altLang="zh-CN" sz="2000" b="1" dirty="0" err="1">
                <a:solidFill>
                  <a:schemeClr val="tx1"/>
                </a:solidFill>
                <a:latin typeface="Arial Unicode MS" pitchFamily="34" charset="-122"/>
                <a:ea typeface="Arial Unicode MS" pitchFamily="34" charset="-122"/>
                <a:cs typeface="Arial Unicode MS" pitchFamily="34" charset="-122"/>
                <a:sym typeface="Monotype Sorts" pitchFamily="2" charset="2"/>
              </a:rPr>
              <a:t>i</a:t>
            </a:r>
            <a:r>
              <a:rPr lang="en-US" altLang="zh-CN" sz="2000" b="1" dirty="0">
                <a:solidFill>
                  <a:schemeClr val="tx1"/>
                </a:solidFill>
                <a:latin typeface="Arial Unicode MS" pitchFamily="34" charset="-122"/>
                <a:ea typeface="Arial Unicode MS" pitchFamily="34" charset="-122"/>
                <a:cs typeface="Arial Unicode MS" pitchFamily="34" charset="-122"/>
                <a:sym typeface="Monotype Sorts" pitchFamily="2" charset="2"/>
              </a:rPr>
              <a:t>) : = M</a:t>
            </a:r>
            <a:r>
              <a:rPr lang="en-US" altLang="zh-CN" sz="2000" b="1" baseline="-25000" dirty="0">
                <a:solidFill>
                  <a:schemeClr val="tx1"/>
                </a:solidFill>
                <a:latin typeface="Arial Unicode MS" pitchFamily="34" charset="-122"/>
                <a:ea typeface="Arial Unicode MS" pitchFamily="34" charset="-122"/>
                <a:cs typeface="Arial Unicode MS" pitchFamily="34" charset="-122"/>
                <a:sym typeface="Monotype Sorts" pitchFamily="2" charset="2"/>
              </a:rPr>
              <a:t>0</a:t>
            </a:r>
            <a:r>
              <a:rPr lang="en-US" altLang="zh-CN" sz="2000" b="1" dirty="0">
                <a:solidFill>
                  <a:schemeClr val="tx1"/>
                </a:solidFill>
                <a:latin typeface="Arial Unicode MS" pitchFamily="34" charset="-122"/>
                <a:ea typeface="Arial Unicode MS" pitchFamily="34" charset="-122"/>
                <a:cs typeface="Arial Unicode MS" pitchFamily="34" charset="-122"/>
                <a:sym typeface="Monotype Sorts" pitchFamily="2" charset="2"/>
              </a:rPr>
              <a:t>;</a:t>
            </a:r>
            <a:br>
              <a:rPr lang="en-US" altLang="zh-CN" sz="2000" b="1" dirty="0">
                <a:solidFill>
                  <a:schemeClr val="tx1"/>
                </a:solidFill>
                <a:latin typeface="Arial Unicode MS" pitchFamily="34" charset="-122"/>
                <a:ea typeface="Arial Unicode MS" pitchFamily="34" charset="-122"/>
                <a:cs typeface="Arial Unicode MS" pitchFamily="34" charset="-122"/>
                <a:sym typeface="Monotype Sorts" pitchFamily="2" charset="2"/>
              </a:rPr>
            </a:br>
            <a:r>
              <a:rPr lang="en-US" altLang="zh-CN" sz="2000" b="1" dirty="0">
                <a:solidFill>
                  <a:schemeClr val="tx1"/>
                </a:solidFill>
                <a:latin typeface="Arial Unicode MS" pitchFamily="34" charset="-122"/>
                <a:ea typeface="Arial Unicode MS" pitchFamily="34" charset="-122"/>
                <a:cs typeface="Arial Unicode MS" pitchFamily="34" charset="-122"/>
                <a:sym typeface="Monotype Sorts" pitchFamily="2" charset="2"/>
              </a:rPr>
              <a:t>	Resources(</a:t>
            </a:r>
            <a:r>
              <a:rPr lang="en-US" altLang="zh-CN" sz="2000" b="1" dirty="0" err="1">
                <a:solidFill>
                  <a:schemeClr val="tx1"/>
                </a:solidFill>
                <a:latin typeface="Arial Unicode MS" pitchFamily="34" charset="-122"/>
                <a:ea typeface="Arial Unicode MS" pitchFamily="34" charset="-122"/>
                <a:cs typeface="Arial Unicode MS" pitchFamily="34" charset="-122"/>
                <a:sym typeface="Monotype Sorts" pitchFamily="2" charset="2"/>
              </a:rPr>
              <a:t>i</a:t>
            </a:r>
            <a:r>
              <a:rPr lang="en-US" altLang="zh-CN" sz="2000" b="1" dirty="0">
                <a:solidFill>
                  <a:schemeClr val="tx1"/>
                </a:solidFill>
                <a:latin typeface="Arial Unicode MS" pitchFamily="34" charset="-122"/>
                <a:ea typeface="Arial Unicode MS" pitchFamily="34" charset="-122"/>
                <a:cs typeface="Arial Unicode MS" pitchFamily="34" charset="-122"/>
                <a:sym typeface="Monotype Sorts" pitchFamily="2" charset="2"/>
              </a:rPr>
              <a:t>) : = R</a:t>
            </a:r>
            <a:r>
              <a:rPr lang="en-US" altLang="zh-CN" sz="2000" b="1" baseline="-25000" dirty="0">
                <a:solidFill>
                  <a:schemeClr val="tx1"/>
                </a:solidFill>
                <a:latin typeface="Arial Unicode MS" pitchFamily="34" charset="-122"/>
                <a:ea typeface="Arial Unicode MS" pitchFamily="34" charset="-122"/>
                <a:cs typeface="Arial Unicode MS" pitchFamily="34" charset="-122"/>
                <a:sym typeface="Monotype Sorts" pitchFamily="2" charset="2"/>
              </a:rPr>
              <a:t>0</a:t>
            </a:r>
            <a:r>
              <a:rPr lang="en-US" altLang="zh-CN" sz="2000" b="1" dirty="0">
                <a:solidFill>
                  <a:schemeClr val="tx1"/>
                </a:solidFill>
                <a:latin typeface="Arial Unicode MS" pitchFamily="34" charset="-122"/>
                <a:ea typeface="Arial Unicode MS" pitchFamily="34" charset="-122"/>
                <a:cs typeface="Arial Unicode MS" pitchFamily="34" charset="-122"/>
                <a:sym typeface="Monotype Sorts" pitchFamily="2" charset="2"/>
              </a:rPr>
              <a:t>;</a:t>
            </a:r>
            <a:br>
              <a:rPr lang="en-US" altLang="zh-CN" sz="2000" b="1" dirty="0">
                <a:solidFill>
                  <a:schemeClr val="tx1"/>
                </a:solidFill>
                <a:latin typeface="Arial Unicode MS" pitchFamily="34" charset="-122"/>
                <a:ea typeface="Arial Unicode MS" pitchFamily="34" charset="-122"/>
                <a:cs typeface="Arial Unicode MS" pitchFamily="34" charset="-122"/>
                <a:sym typeface="Monotype Sorts" pitchFamily="2" charset="2"/>
              </a:rPr>
            </a:br>
            <a:r>
              <a:rPr lang="en-US" altLang="zh-CN" sz="2000" b="1" dirty="0">
                <a:solidFill>
                  <a:schemeClr val="tx1"/>
                </a:solidFill>
                <a:latin typeface="Arial Unicode MS" pitchFamily="34" charset="-122"/>
                <a:ea typeface="Arial Unicode MS" pitchFamily="34" charset="-122"/>
                <a:cs typeface="Arial Unicode MS" pitchFamily="34" charset="-122"/>
                <a:sym typeface="Monotype Sorts" pitchFamily="2" charset="2"/>
              </a:rPr>
              <a:t>	Status(</a:t>
            </a:r>
            <a:r>
              <a:rPr lang="en-US" altLang="zh-CN" sz="2000" b="1" dirty="0" err="1">
                <a:solidFill>
                  <a:schemeClr val="tx1"/>
                </a:solidFill>
                <a:latin typeface="Arial Unicode MS" pitchFamily="34" charset="-122"/>
                <a:ea typeface="Arial Unicode MS" pitchFamily="34" charset="-122"/>
                <a:cs typeface="Arial Unicode MS" pitchFamily="34" charset="-122"/>
                <a:sym typeface="Monotype Sorts" pitchFamily="2" charset="2"/>
              </a:rPr>
              <a:t>i</a:t>
            </a:r>
            <a:r>
              <a:rPr lang="en-US" altLang="zh-CN" sz="2000" b="1" dirty="0">
                <a:solidFill>
                  <a:schemeClr val="tx1"/>
                </a:solidFill>
                <a:latin typeface="Arial Unicode MS" pitchFamily="34" charset="-122"/>
                <a:ea typeface="Arial Unicode MS" pitchFamily="34" charset="-122"/>
                <a:cs typeface="Arial Unicode MS" pitchFamily="34" charset="-122"/>
                <a:sym typeface="Monotype Sorts" pitchFamily="2" charset="2"/>
              </a:rPr>
              <a:t>) : = </a:t>
            </a:r>
            <a:r>
              <a:rPr lang="en-US" altLang="zh-CN" sz="2000" b="1" dirty="0">
                <a:solidFill>
                  <a:schemeClr val="tx1"/>
                </a:solidFill>
                <a:latin typeface="Arial Unicode MS" pitchFamily="34" charset="-122"/>
                <a:ea typeface="Arial Unicode MS" pitchFamily="34" charset="-122"/>
                <a:cs typeface="Arial Unicode MS" pitchFamily="34" charset="-122"/>
                <a:sym typeface="Symbol" pitchFamily="18" charset="2"/>
              </a:rPr>
              <a:t></a:t>
            </a:r>
            <a:r>
              <a:rPr lang="en-US" altLang="zh-CN" sz="2000" b="1" dirty="0" err="1">
                <a:solidFill>
                  <a:schemeClr val="tx1"/>
                </a:solidFill>
                <a:latin typeface="Arial Unicode MS" pitchFamily="34" charset="-122"/>
                <a:ea typeface="Arial Unicode MS" pitchFamily="34" charset="-122"/>
                <a:cs typeface="Arial Unicode MS" pitchFamily="34" charset="-122"/>
                <a:sym typeface="Symbol" pitchFamily="18" charset="2"/>
              </a:rPr>
              <a:t>Readys</a:t>
            </a:r>
            <a:r>
              <a:rPr lang="en-US" altLang="zh-CN" sz="2000" b="1" dirty="0">
                <a:solidFill>
                  <a:schemeClr val="tx1"/>
                </a:solidFill>
                <a:latin typeface="Arial Unicode MS" pitchFamily="34" charset="-122"/>
                <a:ea typeface="Arial Unicode MS" pitchFamily="34" charset="-122"/>
                <a:cs typeface="Arial Unicode MS" pitchFamily="34" charset="-122"/>
                <a:sym typeface="Symbol" pitchFamily="18" charset="2"/>
              </a:rPr>
              <a:t></a:t>
            </a:r>
            <a:br>
              <a:rPr lang="en-US" altLang="zh-CN" sz="2000" b="1" dirty="0">
                <a:solidFill>
                  <a:schemeClr val="tx1"/>
                </a:solidFill>
                <a:latin typeface="Arial Unicode MS" pitchFamily="34" charset="-122"/>
                <a:ea typeface="Arial Unicode MS" pitchFamily="34" charset="-122"/>
                <a:cs typeface="Arial Unicode MS" pitchFamily="34" charset="-122"/>
                <a:sym typeface="Symbol" pitchFamily="18" charset="2"/>
              </a:rPr>
            </a:br>
            <a:r>
              <a:rPr lang="en-US" altLang="zh-CN" sz="2000" b="1" dirty="0">
                <a:solidFill>
                  <a:schemeClr val="tx1"/>
                </a:solidFill>
                <a:latin typeface="Arial Unicode MS" pitchFamily="34" charset="-122"/>
                <a:ea typeface="Arial Unicode MS" pitchFamily="34" charset="-122"/>
                <a:cs typeface="Arial Unicode MS" pitchFamily="34" charset="-122"/>
                <a:sym typeface="Monotype Sorts" pitchFamily="2" charset="2"/>
              </a:rPr>
              <a:t>	Parent(</a:t>
            </a:r>
            <a:r>
              <a:rPr lang="en-US" altLang="zh-CN" sz="2000" b="1" dirty="0" err="1">
                <a:solidFill>
                  <a:schemeClr val="tx1"/>
                </a:solidFill>
                <a:latin typeface="Arial Unicode MS" pitchFamily="34" charset="-122"/>
                <a:ea typeface="Arial Unicode MS" pitchFamily="34" charset="-122"/>
                <a:cs typeface="Arial Unicode MS" pitchFamily="34" charset="-122"/>
                <a:sym typeface="Monotype Sorts" pitchFamily="2" charset="2"/>
              </a:rPr>
              <a:t>i</a:t>
            </a:r>
            <a:r>
              <a:rPr lang="en-US" altLang="zh-CN" sz="2000" b="1" dirty="0">
                <a:solidFill>
                  <a:schemeClr val="tx1"/>
                </a:solidFill>
                <a:latin typeface="Arial Unicode MS" pitchFamily="34" charset="-122"/>
                <a:ea typeface="Arial Unicode MS" pitchFamily="34" charset="-122"/>
                <a:cs typeface="Arial Unicode MS" pitchFamily="34" charset="-122"/>
                <a:sym typeface="Monotype Sorts" pitchFamily="2" charset="2"/>
              </a:rPr>
              <a:t>) : = CALLER</a:t>
            </a:r>
            <a:br>
              <a:rPr lang="en-US" altLang="zh-CN" sz="2000" b="1" dirty="0">
                <a:solidFill>
                  <a:schemeClr val="tx1"/>
                </a:solidFill>
                <a:latin typeface="Arial Unicode MS" pitchFamily="34" charset="-122"/>
                <a:ea typeface="Arial Unicode MS" pitchFamily="34" charset="-122"/>
                <a:cs typeface="Arial Unicode MS" pitchFamily="34" charset="-122"/>
                <a:sym typeface="Monotype Sorts" pitchFamily="2" charset="2"/>
              </a:rPr>
            </a:br>
            <a:r>
              <a:rPr lang="en-US" altLang="zh-CN" sz="2000" b="1" dirty="0">
                <a:solidFill>
                  <a:schemeClr val="tx1"/>
                </a:solidFill>
                <a:latin typeface="Arial Unicode MS" pitchFamily="34" charset="-122"/>
                <a:ea typeface="Arial Unicode MS" pitchFamily="34" charset="-122"/>
                <a:cs typeface="Arial Unicode MS" pitchFamily="34" charset="-122"/>
                <a:sym typeface="Monotype Sorts" pitchFamily="2" charset="2"/>
              </a:rPr>
              <a:t>	 / </a:t>
            </a:r>
            <a:r>
              <a:rPr lang="en-US" altLang="zh-CN" sz="2000" b="1" dirty="0">
                <a:solidFill>
                  <a:schemeClr val="tx1"/>
                </a:solidFill>
                <a:latin typeface="Arial Unicode MS" pitchFamily="34" charset="-122"/>
                <a:ea typeface="Arial Unicode MS" pitchFamily="34" charset="-122"/>
                <a:cs typeface="Arial Unicode MS" pitchFamily="34" charset="-122"/>
                <a:sym typeface="Symbol" pitchFamily="18" charset="2"/>
              </a:rPr>
              <a:t>  </a:t>
            </a:r>
            <a:r>
              <a:rPr lang="zh-CN" altLang="zh-CN" sz="2000" b="1" dirty="0">
                <a:solidFill>
                  <a:schemeClr val="tx1"/>
                </a:solidFill>
                <a:latin typeface="Arial Unicode MS" pitchFamily="34" charset="-122"/>
                <a:ea typeface="Arial Unicode MS" pitchFamily="34" charset="-122"/>
                <a:cs typeface="Arial Unicode MS" pitchFamily="34" charset="-122"/>
                <a:sym typeface="Monotype Sorts" pitchFamily="2" charset="2"/>
              </a:rPr>
              <a:t>插入就绪队列</a:t>
            </a:r>
            <a:br>
              <a:rPr lang="zh-CN" altLang="zh-CN" sz="2000" b="1" dirty="0">
                <a:solidFill>
                  <a:schemeClr val="tx1"/>
                </a:solidFill>
                <a:latin typeface="Arial Unicode MS" pitchFamily="34" charset="-122"/>
                <a:ea typeface="Arial Unicode MS" pitchFamily="34" charset="-122"/>
                <a:cs typeface="Arial Unicode MS" pitchFamily="34" charset="-122"/>
                <a:sym typeface="Monotype Sorts" pitchFamily="2" charset="2"/>
              </a:rPr>
            </a:br>
            <a:r>
              <a:rPr lang="zh-CN" altLang="en-US" sz="2000" b="1" dirty="0">
                <a:solidFill>
                  <a:schemeClr val="tx1"/>
                </a:solidFill>
                <a:latin typeface="Arial Unicode MS" pitchFamily="34" charset="-122"/>
                <a:ea typeface="Arial Unicode MS" pitchFamily="34" charset="-122"/>
                <a:cs typeface="Arial Unicode MS" pitchFamily="34" charset="-122"/>
                <a:sym typeface="Monotype Sorts" pitchFamily="2" charset="2"/>
              </a:rPr>
              <a:t>	</a:t>
            </a:r>
            <a:r>
              <a:rPr lang="en-US" altLang="zh-CN" sz="2000" b="1" dirty="0">
                <a:solidFill>
                  <a:schemeClr val="tx1"/>
                </a:solidFill>
                <a:latin typeface="Arial Unicode MS" pitchFamily="34" charset="-122"/>
                <a:ea typeface="Arial Unicode MS" pitchFamily="34" charset="-122"/>
                <a:cs typeface="Arial Unicode MS" pitchFamily="34" charset="-122"/>
                <a:sym typeface="Monotype Sorts" pitchFamily="2" charset="2"/>
              </a:rPr>
              <a:t>Insert(</a:t>
            </a:r>
            <a:r>
              <a:rPr lang="en-US" altLang="zh-CN" sz="2000" b="1" dirty="0" err="1">
                <a:solidFill>
                  <a:schemeClr val="tx1"/>
                </a:solidFill>
                <a:latin typeface="Arial Unicode MS" pitchFamily="34" charset="-122"/>
                <a:ea typeface="Arial Unicode MS" pitchFamily="34" charset="-122"/>
                <a:cs typeface="Arial Unicode MS" pitchFamily="34" charset="-122"/>
                <a:sym typeface="Monotype Sorts" pitchFamily="2" charset="2"/>
              </a:rPr>
              <a:t>RL,i</a:t>
            </a:r>
            <a:r>
              <a:rPr lang="en-US" altLang="zh-CN" sz="2000" b="1" dirty="0">
                <a:solidFill>
                  <a:schemeClr val="tx1"/>
                </a:solidFill>
                <a:latin typeface="Arial Unicode MS" pitchFamily="34" charset="-122"/>
                <a:ea typeface="Arial Unicode MS" pitchFamily="34" charset="-122"/>
                <a:cs typeface="Arial Unicode MS" pitchFamily="34" charset="-122"/>
                <a:sym typeface="Monotype Sorts" pitchFamily="2" charset="2"/>
              </a:rPr>
              <a:t>);</a:t>
            </a:r>
          </a:p>
        </p:txBody>
      </p:sp>
      <p:sp>
        <p:nvSpPr>
          <p:cNvPr id="8" name="Text Box 7"/>
          <p:cNvSpPr txBox="1">
            <a:spLocks noChangeArrowheads="1"/>
          </p:cNvSpPr>
          <p:nvPr/>
        </p:nvSpPr>
        <p:spPr bwMode="auto">
          <a:xfrm>
            <a:off x="140548" y="6367727"/>
            <a:ext cx="687036" cy="395901"/>
          </a:xfrm>
          <a:prstGeom prst="rect">
            <a:avLst/>
          </a:prstGeom>
          <a:noFill/>
          <a:ln w="9525">
            <a:noFill/>
            <a:miter lim="800000"/>
            <a:headEnd/>
            <a:tailEnd/>
          </a:ln>
        </p:spPr>
        <p:txBody>
          <a:bodyPr wrap="square" lIns="87273" tIns="43636" rIns="87273" bIns="43636">
            <a:spAutoFit/>
          </a:bodyPr>
          <a:lstStyle/>
          <a:p>
            <a:pPr algn="l" defTabSz="873125"/>
            <a:r>
              <a:rPr lang="en-US" altLang="zh-CN" sz="2000" b="1" dirty="0">
                <a:solidFill>
                  <a:srgbClr val="FFFF00"/>
                </a:solidFill>
                <a:latin typeface="Arial Unicode MS" pitchFamily="34" charset="-122"/>
                <a:ea typeface="Arial Unicode MS" pitchFamily="34" charset="-122"/>
                <a:cs typeface="Arial Unicode MS" pitchFamily="34" charset="-122"/>
              </a:rPr>
              <a:t>end</a:t>
            </a:r>
          </a:p>
        </p:txBody>
      </p:sp>
      <p:sp>
        <p:nvSpPr>
          <p:cNvPr id="9" name="Text Box 8"/>
          <p:cNvSpPr txBox="1">
            <a:spLocks noChangeArrowheads="1"/>
          </p:cNvSpPr>
          <p:nvPr/>
        </p:nvSpPr>
        <p:spPr bwMode="auto">
          <a:xfrm>
            <a:off x="-73195" y="675820"/>
            <a:ext cx="5509291" cy="519011"/>
          </a:xfrm>
          <a:prstGeom prst="rect">
            <a:avLst/>
          </a:prstGeom>
          <a:noFill/>
          <a:ln w="9525">
            <a:noFill/>
            <a:miter lim="800000"/>
            <a:headEnd/>
            <a:tailEnd/>
          </a:ln>
        </p:spPr>
        <p:txBody>
          <a:bodyPr wrap="square" lIns="87273" tIns="43636" rIns="87273" bIns="43636">
            <a:spAutoFit/>
          </a:bodyPr>
          <a:lstStyle/>
          <a:p>
            <a:pPr algn="l" defTabSz="873125"/>
            <a:r>
              <a:rPr lang="zh-CN" altLang="en-US" sz="2800" b="1" dirty="0">
                <a:solidFill>
                  <a:schemeClr val="accent3"/>
                </a:solidFill>
                <a:latin typeface="微软雅黑" panose="020B0503020204020204" pitchFamily="34" charset="-122"/>
                <a:ea typeface="微软雅黑" panose="020B0503020204020204" pitchFamily="34" charset="-122"/>
              </a:rPr>
              <a:t>建立进程原语的工作大致描述为</a:t>
            </a:r>
            <a:r>
              <a:rPr lang="zh-CN" altLang="en-US" sz="2800" b="1" dirty="0">
                <a:solidFill>
                  <a:srgbClr val="FFC0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419209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进程</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75902" y="3115010"/>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5904656"/>
          </a:xfrm>
          <a:prstGeom prst="wedgeRectCallout">
            <a:avLst>
              <a:gd name="adj1" fmla="val -56132"/>
              <a:gd name="adj2" fmla="val -6232"/>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auto">
              <a:lnSpc>
                <a:spcPct val="150000"/>
              </a:lnSpc>
              <a:spcBef>
                <a:spcPts val="400"/>
              </a:spcBef>
              <a:spcAft>
                <a:spcPts val="0"/>
              </a:spcAft>
              <a:buClr>
                <a:srgbClr val="2DA2BF"/>
              </a:buClr>
              <a:buSzPct val="68000"/>
            </a:pPr>
            <a:r>
              <a:rPr kumimoji="0" lang="zh-CN" altLang="en-US" sz="28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rPr>
              <a:t>进程的创建与终止</a:t>
            </a:r>
            <a:r>
              <a:rPr kumimoji="0" lang="en-US" altLang="zh-CN" b="1" dirty="0">
                <a:solidFill>
                  <a:srgbClr val="FFFF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rPr>
              <a:t>-</a:t>
            </a:r>
            <a:r>
              <a:rPr kumimoji="0" lang="zh-CN" altLang="en-US" b="1" dirty="0">
                <a:solidFill>
                  <a:srgbClr val="FFFF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rPr>
              <a:t>终止</a:t>
            </a:r>
            <a:endParaRPr kumimoji="0" lang="en-US" altLang="zh-CN" b="1" dirty="0">
              <a:solidFill>
                <a:srgbClr val="FFFF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endParaRPr>
          </a:p>
          <a:p>
            <a:pPr lvl="0" algn="just">
              <a:lnSpc>
                <a:spcPct val="150000"/>
              </a:lnSpc>
              <a:spcBef>
                <a:spcPct val="50000"/>
              </a:spcBef>
              <a:buFont typeface="Wingdings" pitchFamily="2" charset="2"/>
              <a:buChar char="l"/>
            </a:pPr>
            <a:r>
              <a:rPr lang="zh-CN" altLang="en-US" sz="1800" b="1" dirty="0">
                <a:solidFill>
                  <a:schemeClr val="tx1"/>
                </a:solidFill>
                <a:latin typeface="微软雅黑" panose="020B0503020204020204" pitchFamily="34" charset="-122"/>
                <a:ea typeface="微软雅黑" panose="020B0503020204020204" pitchFamily="34" charset="-122"/>
              </a:rPr>
              <a:t>根据被终止进程的</a:t>
            </a:r>
            <a:r>
              <a:rPr lang="zh-CN" altLang="en-US" sz="1800" b="1" dirty="0">
                <a:solidFill>
                  <a:srgbClr val="FFFF00"/>
                </a:solidFill>
                <a:latin typeface="微软雅黑" panose="020B0503020204020204" pitchFamily="34" charset="-122"/>
                <a:ea typeface="微软雅黑" panose="020B0503020204020204" pitchFamily="34" charset="-122"/>
              </a:rPr>
              <a:t>标识符</a:t>
            </a:r>
            <a:r>
              <a:rPr lang="zh-CN" altLang="en-US" sz="1800" b="1" dirty="0">
                <a:solidFill>
                  <a:schemeClr val="tx1"/>
                </a:solidFill>
                <a:latin typeface="微软雅黑" panose="020B0503020204020204" pitchFamily="34" charset="-122"/>
                <a:ea typeface="微软雅黑" panose="020B0503020204020204" pitchFamily="34" charset="-122"/>
              </a:rPr>
              <a:t>，从</a:t>
            </a:r>
            <a:r>
              <a:rPr lang="en-US" altLang="zh-CN" sz="1800" b="1" dirty="0">
                <a:solidFill>
                  <a:srgbClr val="FFFF00"/>
                </a:solidFill>
                <a:latin typeface="微软雅黑" panose="020B0503020204020204" pitchFamily="34" charset="-122"/>
                <a:ea typeface="微软雅黑" panose="020B0503020204020204" pitchFamily="34" charset="-122"/>
              </a:rPr>
              <a:t>PCB</a:t>
            </a:r>
            <a:r>
              <a:rPr lang="zh-CN" altLang="en-US" sz="1800" b="1" dirty="0">
                <a:solidFill>
                  <a:schemeClr val="tx1"/>
                </a:solidFill>
                <a:latin typeface="微软雅黑" panose="020B0503020204020204" pitchFamily="34" charset="-122"/>
                <a:ea typeface="微软雅黑" panose="020B0503020204020204" pitchFamily="34" charset="-122"/>
              </a:rPr>
              <a:t>集合中</a:t>
            </a:r>
            <a:r>
              <a:rPr lang="zh-CN" altLang="en-US" sz="1800" b="1" dirty="0">
                <a:solidFill>
                  <a:srgbClr val="FFFF00"/>
                </a:solidFill>
                <a:latin typeface="微软雅黑" panose="020B0503020204020204" pitchFamily="34" charset="-122"/>
                <a:ea typeface="微软雅黑" panose="020B0503020204020204" pitchFamily="34" charset="-122"/>
              </a:rPr>
              <a:t>检索</a:t>
            </a:r>
            <a:r>
              <a:rPr lang="zh-CN" altLang="en-US" sz="1800" b="1" dirty="0">
                <a:solidFill>
                  <a:schemeClr val="tx1"/>
                </a:solidFill>
                <a:latin typeface="微软雅黑" panose="020B0503020204020204" pitchFamily="34" charset="-122"/>
                <a:ea typeface="微软雅黑" panose="020B0503020204020204" pitchFamily="34" charset="-122"/>
              </a:rPr>
              <a:t>出该进程的</a:t>
            </a:r>
            <a:r>
              <a:rPr lang="en-US" altLang="zh-CN" sz="1800" b="1" dirty="0">
                <a:solidFill>
                  <a:schemeClr val="tx1"/>
                </a:solidFill>
                <a:latin typeface="微软雅黑" panose="020B0503020204020204" pitchFamily="34" charset="-122"/>
                <a:ea typeface="微软雅黑" panose="020B0503020204020204" pitchFamily="34" charset="-122"/>
              </a:rPr>
              <a:t>PCB</a:t>
            </a:r>
            <a:r>
              <a:rPr lang="zh-CN" altLang="en-US" sz="1800" b="1" dirty="0">
                <a:solidFill>
                  <a:schemeClr val="tx1"/>
                </a:solidFill>
                <a:latin typeface="微软雅黑" panose="020B0503020204020204" pitchFamily="34" charset="-122"/>
                <a:ea typeface="微软雅黑" panose="020B0503020204020204" pitchFamily="34" charset="-122"/>
              </a:rPr>
              <a:t>，从中读出该进程的</a:t>
            </a:r>
            <a:r>
              <a:rPr lang="zh-CN" altLang="en-US" sz="1800" b="1" dirty="0">
                <a:solidFill>
                  <a:srgbClr val="FFFF00"/>
                </a:solidFill>
                <a:latin typeface="微软雅黑" panose="020B0503020204020204" pitchFamily="34" charset="-122"/>
                <a:ea typeface="微软雅黑" panose="020B0503020204020204" pitchFamily="34" charset="-122"/>
              </a:rPr>
              <a:t>状态</a:t>
            </a:r>
          </a:p>
          <a:p>
            <a:pPr lvl="0" algn="just">
              <a:lnSpc>
                <a:spcPct val="150000"/>
              </a:lnSpc>
              <a:spcBef>
                <a:spcPct val="50000"/>
              </a:spcBef>
              <a:buFont typeface="Wingdings" pitchFamily="2" charset="2"/>
              <a:buChar char="l"/>
            </a:pPr>
            <a:r>
              <a:rPr lang="zh-CN" altLang="en-US" sz="1800" b="1" dirty="0">
                <a:solidFill>
                  <a:schemeClr val="tx1"/>
                </a:solidFill>
                <a:latin typeface="微软雅黑" panose="020B0503020204020204" pitchFamily="34" charset="-122"/>
                <a:ea typeface="微软雅黑" panose="020B0503020204020204" pitchFamily="34" charset="-122"/>
              </a:rPr>
              <a:t> 若被终止进程正处于</a:t>
            </a:r>
            <a:r>
              <a:rPr lang="zh-CN" altLang="en-US" sz="1800" b="1" dirty="0">
                <a:solidFill>
                  <a:srgbClr val="FFFF00"/>
                </a:solidFill>
                <a:latin typeface="微软雅黑" panose="020B0503020204020204" pitchFamily="34" charset="-122"/>
                <a:ea typeface="微软雅黑" panose="020B0503020204020204" pitchFamily="34" charset="-122"/>
              </a:rPr>
              <a:t>执行状态</a:t>
            </a:r>
            <a:r>
              <a:rPr lang="zh-CN" altLang="en-US" sz="1800" b="1" dirty="0">
                <a:solidFill>
                  <a:schemeClr val="tx1"/>
                </a:solidFill>
                <a:latin typeface="微软雅黑" panose="020B0503020204020204" pitchFamily="34" charset="-122"/>
                <a:ea typeface="微软雅黑" panose="020B0503020204020204" pitchFamily="34" charset="-122"/>
              </a:rPr>
              <a:t>，应</a:t>
            </a:r>
            <a:r>
              <a:rPr lang="zh-CN" altLang="en-US" sz="1800" b="1" dirty="0">
                <a:solidFill>
                  <a:srgbClr val="FFFF00"/>
                </a:solidFill>
                <a:latin typeface="微软雅黑" panose="020B0503020204020204" pitchFamily="34" charset="-122"/>
                <a:ea typeface="微软雅黑" panose="020B0503020204020204" pitchFamily="34" charset="-122"/>
              </a:rPr>
              <a:t>立即终止</a:t>
            </a:r>
            <a:r>
              <a:rPr lang="zh-CN" altLang="en-US" sz="1800" b="1" dirty="0">
                <a:solidFill>
                  <a:schemeClr val="tx1"/>
                </a:solidFill>
                <a:latin typeface="微软雅黑" panose="020B0503020204020204" pitchFamily="34" charset="-122"/>
                <a:ea typeface="微软雅黑" panose="020B0503020204020204" pitchFamily="34" charset="-122"/>
              </a:rPr>
              <a:t>该进程的执行，并置调度标志为真，用于指示该进程被终止后应重新进行调度</a:t>
            </a:r>
          </a:p>
          <a:p>
            <a:pPr lvl="0" algn="just">
              <a:lnSpc>
                <a:spcPct val="150000"/>
              </a:lnSpc>
              <a:spcBef>
                <a:spcPct val="50000"/>
              </a:spcBef>
              <a:buFont typeface="Wingdings" pitchFamily="2" charset="2"/>
              <a:buChar char="l"/>
            </a:pPr>
            <a:r>
              <a:rPr lang="zh-CN" altLang="en-US" sz="1800" b="1" dirty="0">
                <a:solidFill>
                  <a:schemeClr val="tx1"/>
                </a:solidFill>
                <a:latin typeface="微软雅黑" panose="020B0503020204020204" pitchFamily="34" charset="-122"/>
                <a:ea typeface="微软雅黑" panose="020B0503020204020204" pitchFamily="34" charset="-122"/>
              </a:rPr>
              <a:t> 若该进程</a:t>
            </a:r>
            <a:r>
              <a:rPr lang="zh-CN" altLang="en-US" sz="1800" b="1" dirty="0">
                <a:solidFill>
                  <a:srgbClr val="FFFF00"/>
                </a:solidFill>
                <a:latin typeface="微软雅黑" panose="020B0503020204020204" pitchFamily="34" charset="-122"/>
                <a:ea typeface="微软雅黑" panose="020B0503020204020204" pitchFamily="34" charset="-122"/>
              </a:rPr>
              <a:t>还有子孙进程</a:t>
            </a:r>
            <a:r>
              <a:rPr lang="zh-CN" altLang="en-US" sz="1800" b="1" dirty="0">
                <a:solidFill>
                  <a:schemeClr val="tx1"/>
                </a:solidFill>
                <a:latin typeface="微软雅黑" panose="020B0503020204020204" pitchFamily="34" charset="-122"/>
                <a:ea typeface="微软雅黑" panose="020B0503020204020204" pitchFamily="34" charset="-122"/>
              </a:rPr>
              <a:t>，还应将其所有子孙进程予以终止，以防他们成为不可控的进程</a:t>
            </a:r>
          </a:p>
          <a:p>
            <a:pPr lvl="0" algn="just">
              <a:lnSpc>
                <a:spcPct val="150000"/>
              </a:lnSpc>
              <a:spcBef>
                <a:spcPct val="50000"/>
              </a:spcBef>
              <a:buFont typeface="Wingdings" pitchFamily="2" charset="2"/>
              <a:buChar char="l"/>
            </a:pPr>
            <a:r>
              <a:rPr lang="zh-CN" altLang="en-US" sz="1800" b="1" dirty="0">
                <a:solidFill>
                  <a:schemeClr val="tx1"/>
                </a:solidFill>
                <a:latin typeface="微软雅黑" panose="020B0503020204020204" pitchFamily="34" charset="-122"/>
                <a:ea typeface="微软雅黑" panose="020B0503020204020204" pitchFamily="34" charset="-122"/>
              </a:rPr>
              <a:t> 将被终止进程所拥有的</a:t>
            </a:r>
            <a:r>
              <a:rPr lang="zh-CN" altLang="en-US" sz="1800" b="1" dirty="0">
                <a:solidFill>
                  <a:srgbClr val="FFFF00"/>
                </a:solidFill>
                <a:latin typeface="微软雅黑" panose="020B0503020204020204" pitchFamily="34" charset="-122"/>
                <a:ea typeface="微软雅黑" panose="020B0503020204020204" pitchFamily="34" charset="-122"/>
              </a:rPr>
              <a:t>全部资源</a:t>
            </a:r>
            <a:r>
              <a:rPr lang="zh-CN" altLang="en-US" sz="1800" b="1" dirty="0">
                <a:solidFill>
                  <a:schemeClr val="tx1"/>
                </a:solidFill>
                <a:latin typeface="微软雅黑" panose="020B0503020204020204" pitchFamily="34" charset="-122"/>
                <a:ea typeface="微软雅黑" panose="020B0503020204020204" pitchFamily="34" charset="-122"/>
              </a:rPr>
              <a:t>，</a:t>
            </a:r>
            <a:r>
              <a:rPr lang="zh-CN" altLang="en-US" sz="1800" b="1" dirty="0">
                <a:solidFill>
                  <a:srgbClr val="FFC000"/>
                </a:solidFill>
                <a:latin typeface="微软雅黑" panose="020B0503020204020204" pitchFamily="34" charset="-122"/>
                <a:ea typeface="微软雅黑" panose="020B0503020204020204" pitchFamily="34" charset="-122"/>
              </a:rPr>
              <a:t>或者归还给其父进程， 或者归还给系统</a:t>
            </a:r>
            <a:endParaRPr lang="en-US" altLang="zh-CN" sz="1800" b="1" dirty="0">
              <a:solidFill>
                <a:srgbClr val="FFC000"/>
              </a:solidFill>
              <a:latin typeface="微软雅黑" panose="020B0503020204020204" pitchFamily="34" charset="-122"/>
              <a:ea typeface="微软雅黑" panose="020B0503020204020204" pitchFamily="34" charset="-122"/>
            </a:endParaRPr>
          </a:p>
          <a:p>
            <a:pPr lvl="0" algn="just">
              <a:lnSpc>
                <a:spcPct val="150000"/>
              </a:lnSpc>
              <a:spcBef>
                <a:spcPct val="50000"/>
              </a:spcBef>
              <a:buFont typeface="Wingdings" pitchFamily="2" charset="2"/>
              <a:buChar char="l"/>
            </a:pPr>
            <a:r>
              <a:rPr lang="zh-CN" altLang="en-US" sz="1800" b="1" dirty="0">
                <a:solidFill>
                  <a:schemeClr val="tx1"/>
                </a:solidFill>
                <a:latin typeface="微软雅黑" panose="020B0503020204020204" pitchFamily="34" charset="-122"/>
                <a:ea typeface="微软雅黑" panose="020B0503020204020204" pitchFamily="34" charset="-122"/>
              </a:rPr>
              <a:t> 将被终止进程</a:t>
            </a:r>
            <a:r>
              <a:rPr lang="en-US" altLang="zh-CN" sz="1800" b="1" dirty="0">
                <a:solidFill>
                  <a:schemeClr val="tx1"/>
                </a:solidFill>
                <a:latin typeface="微软雅黑" panose="020B0503020204020204" pitchFamily="34" charset="-122"/>
                <a:ea typeface="微软雅黑" panose="020B0503020204020204" pitchFamily="34" charset="-122"/>
              </a:rPr>
              <a:t>(</a:t>
            </a:r>
            <a:r>
              <a:rPr lang="zh-CN" altLang="en-US" sz="1800" b="1" dirty="0">
                <a:solidFill>
                  <a:schemeClr val="tx1"/>
                </a:solidFill>
                <a:latin typeface="微软雅黑" panose="020B0503020204020204" pitchFamily="34" charset="-122"/>
                <a:ea typeface="微软雅黑" panose="020B0503020204020204" pitchFamily="34" charset="-122"/>
              </a:rPr>
              <a:t>它的</a:t>
            </a:r>
            <a:r>
              <a:rPr lang="en-US" altLang="zh-CN" sz="1800" b="1" dirty="0">
                <a:solidFill>
                  <a:schemeClr val="tx1"/>
                </a:solidFill>
                <a:latin typeface="微软雅黑" panose="020B0503020204020204" pitchFamily="34" charset="-122"/>
                <a:ea typeface="微软雅黑" panose="020B0503020204020204" pitchFamily="34" charset="-122"/>
              </a:rPr>
              <a:t>PCB)</a:t>
            </a:r>
            <a:r>
              <a:rPr lang="zh-CN" altLang="en-US" sz="1800" b="1" dirty="0">
                <a:solidFill>
                  <a:schemeClr val="tx1"/>
                </a:solidFill>
                <a:latin typeface="微软雅黑" panose="020B0503020204020204" pitchFamily="34" charset="-122"/>
                <a:ea typeface="微软雅黑" panose="020B0503020204020204" pitchFamily="34" charset="-122"/>
              </a:rPr>
              <a:t>从所在队列</a:t>
            </a:r>
            <a:r>
              <a:rPr lang="en-US" altLang="zh-CN" sz="1800" b="1" dirty="0">
                <a:solidFill>
                  <a:schemeClr val="tx1"/>
                </a:solidFill>
                <a:latin typeface="微软雅黑" panose="020B0503020204020204" pitchFamily="34" charset="-122"/>
                <a:ea typeface="微软雅黑" panose="020B0503020204020204" pitchFamily="34" charset="-122"/>
              </a:rPr>
              <a:t>(</a:t>
            </a:r>
            <a:r>
              <a:rPr lang="zh-CN" altLang="en-US" sz="1800" b="1" dirty="0">
                <a:solidFill>
                  <a:schemeClr val="tx1"/>
                </a:solidFill>
                <a:latin typeface="微软雅黑" panose="020B0503020204020204" pitchFamily="34" charset="-122"/>
                <a:ea typeface="微软雅黑" panose="020B0503020204020204" pitchFamily="34" charset="-122"/>
              </a:rPr>
              <a:t>或链表</a:t>
            </a:r>
            <a:r>
              <a:rPr lang="en-US" altLang="zh-CN" sz="1800" b="1" dirty="0">
                <a:solidFill>
                  <a:schemeClr val="tx1"/>
                </a:solidFill>
                <a:latin typeface="微软雅黑" panose="020B0503020204020204" pitchFamily="34" charset="-122"/>
                <a:ea typeface="微软雅黑" panose="020B0503020204020204" pitchFamily="34" charset="-122"/>
              </a:rPr>
              <a:t>)</a:t>
            </a:r>
            <a:r>
              <a:rPr lang="zh-CN" altLang="en-US" sz="1800" b="1" dirty="0">
                <a:solidFill>
                  <a:schemeClr val="tx1"/>
                </a:solidFill>
                <a:latin typeface="微软雅黑" panose="020B0503020204020204" pitchFamily="34" charset="-122"/>
                <a:ea typeface="微软雅黑" panose="020B0503020204020204" pitchFamily="34" charset="-122"/>
              </a:rPr>
              <a:t>中</a:t>
            </a:r>
            <a:r>
              <a:rPr lang="zh-CN" altLang="en-US" sz="1800" b="1" dirty="0">
                <a:solidFill>
                  <a:srgbClr val="FFFF00"/>
                </a:solidFill>
                <a:latin typeface="微软雅黑" panose="020B0503020204020204" pitchFamily="34" charset="-122"/>
                <a:ea typeface="微软雅黑" panose="020B0503020204020204" pitchFamily="34" charset="-122"/>
              </a:rPr>
              <a:t>移出</a:t>
            </a:r>
            <a:endParaRPr kumimoji="0" lang="en-US" altLang="zh-CN" sz="2800" b="1" dirty="0">
              <a:solidFill>
                <a:srgbClr val="FFFF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p:txBody>
      </p:sp>
      <p:sp>
        <p:nvSpPr>
          <p:cNvPr id="17" name="Rectangle 3"/>
          <p:cNvSpPr txBox="1">
            <a:spLocks noChangeArrowheads="1"/>
          </p:cNvSpPr>
          <p:nvPr/>
        </p:nvSpPr>
        <p:spPr>
          <a:xfrm>
            <a:off x="-87014" y="3562235"/>
            <a:ext cx="3938934" cy="3295766"/>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lnSpc>
                <a:spcPct val="150000"/>
              </a:lnSpc>
            </a:pPr>
            <a:r>
              <a:rPr kumimoji="1" lang="zh-CN" altLang="en-US" sz="1600" b="1" dirty="0">
                <a:solidFill>
                  <a:srgbClr val="FFFF00"/>
                </a:solidFill>
                <a:latin typeface="微软雅黑" panose="020B0503020204020204" pitchFamily="34" charset="-122"/>
                <a:ea typeface="微软雅黑" panose="020B0503020204020204" pitchFamily="34" charset="-122"/>
              </a:rPr>
              <a:t>引起进程终止</a:t>
            </a:r>
            <a:r>
              <a:rPr kumimoji="1" lang="en-US" altLang="zh-CN" sz="1600" b="1" dirty="0">
                <a:solidFill>
                  <a:srgbClr val="FFFF00"/>
                </a:solidFill>
                <a:latin typeface="微软雅黑" panose="020B0503020204020204" pitchFamily="34" charset="-122"/>
                <a:ea typeface="微软雅黑" panose="020B0503020204020204" pitchFamily="34" charset="-122"/>
              </a:rPr>
              <a:t>(Termination  of  Process)</a:t>
            </a:r>
            <a:r>
              <a:rPr kumimoji="1" lang="zh-CN" altLang="en-US" sz="1600" b="1" dirty="0">
                <a:solidFill>
                  <a:srgbClr val="FFFF00"/>
                </a:solidFill>
                <a:latin typeface="微软雅黑" panose="020B0503020204020204" pitchFamily="34" charset="-122"/>
                <a:ea typeface="微软雅黑" panose="020B0503020204020204" pitchFamily="34" charset="-122"/>
              </a:rPr>
              <a:t>的事件</a:t>
            </a:r>
          </a:p>
          <a:p>
            <a:pPr lvl="2" fontAlgn="auto">
              <a:lnSpc>
                <a:spcPct val="150000"/>
              </a:lnSpc>
              <a:spcAft>
                <a:spcPts val="0"/>
              </a:spcAft>
              <a:buFont typeface="Wingdings" pitchFamily="2" charset="2"/>
              <a:buChar char="l"/>
            </a:pPr>
            <a:r>
              <a:rPr kumimoji="1" lang="zh-CN" altLang="en-US" sz="1600" b="1" dirty="0">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正常结束</a:t>
            </a:r>
          </a:p>
          <a:p>
            <a:pPr lvl="2" fontAlgn="auto">
              <a:lnSpc>
                <a:spcPct val="150000"/>
              </a:lnSpc>
              <a:spcAft>
                <a:spcPts val="0"/>
              </a:spcAft>
              <a:buFont typeface="Wingdings" pitchFamily="2" charset="2"/>
              <a:buChar char="l"/>
            </a:pPr>
            <a:r>
              <a:rPr kumimoji="1" lang="zh-CN" altLang="en-US" sz="1600" b="1" dirty="0">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异常结束：</a:t>
            </a:r>
            <a:r>
              <a:rPr kumimoji="1" lang="zh-CN" altLang="en-US" sz="1400" b="1" dirty="0">
                <a:latin typeface="微软雅黑" panose="020B0503020204020204" pitchFamily="34" charset="-122"/>
                <a:ea typeface="微软雅黑" panose="020B0503020204020204" pitchFamily="34" charset="-122"/>
              </a:rPr>
              <a:t>越界错误、保护错、非法指令、特权指令错、运行超时、等待超时、算术运算错、</a:t>
            </a:r>
            <a:r>
              <a:rPr kumimoji="1" lang="en-US" altLang="zh-CN" sz="1400" b="1" dirty="0">
                <a:latin typeface="微软雅黑" panose="020B0503020204020204" pitchFamily="34" charset="-122"/>
                <a:ea typeface="微软雅黑" panose="020B0503020204020204" pitchFamily="34" charset="-122"/>
              </a:rPr>
              <a:t>I/O</a:t>
            </a:r>
            <a:r>
              <a:rPr kumimoji="1" lang="zh-CN" altLang="en-US" sz="1400" b="1" dirty="0">
                <a:latin typeface="微软雅黑" panose="020B0503020204020204" pitchFamily="34" charset="-122"/>
                <a:ea typeface="微软雅黑" panose="020B0503020204020204" pitchFamily="34" charset="-122"/>
              </a:rPr>
              <a:t>故障</a:t>
            </a:r>
          </a:p>
          <a:p>
            <a:pPr lvl="2" fontAlgn="auto">
              <a:lnSpc>
                <a:spcPct val="150000"/>
              </a:lnSpc>
              <a:spcAft>
                <a:spcPts val="0"/>
              </a:spcAft>
              <a:buFont typeface="Wingdings" pitchFamily="2" charset="2"/>
              <a:buChar char="l"/>
            </a:pPr>
            <a:r>
              <a:rPr kumimoji="1" lang="zh-CN" altLang="en-US" sz="1600" b="1" dirty="0">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外界干预：</a:t>
            </a:r>
            <a:r>
              <a:rPr kumimoji="1" lang="zh-CN" altLang="en-US" sz="1400" b="1" dirty="0">
                <a:latin typeface="微软雅黑" panose="020B0503020204020204" pitchFamily="34" charset="-122"/>
                <a:ea typeface="微软雅黑" panose="020B0503020204020204" pitchFamily="34" charset="-122"/>
              </a:rPr>
              <a:t>操作员或操作系统干预（如死锁）、父进程请求、父进程中止 </a:t>
            </a:r>
          </a:p>
        </p:txBody>
      </p:sp>
    </p:spTree>
    <p:extLst>
      <p:ext uri="{BB962C8B-B14F-4D97-AF65-F5344CB8AC3E}">
        <p14:creationId xmlns:p14="http://schemas.microsoft.com/office/powerpoint/2010/main" val="233028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进程</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75902" y="3115010"/>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5904656"/>
          </a:xfrm>
          <a:prstGeom prst="wedgeRectCallout">
            <a:avLst>
              <a:gd name="adj1" fmla="val -56132"/>
              <a:gd name="adj2" fmla="val -6232"/>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auto">
              <a:lnSpc>
                <a:spcPct val="150000"/>
              </a:lnSpc>
              <a:spcBef>
                <a:spcPts val="400"/>
              </a:spcBef>
              <a:spcAft>
                <a:spcPts val="0"/>
              </a:spcAft>
              <a:buClr>
                <a:srgbClr val="2DA2BF"/>
              </a:buClr>
              <a:buSzPct val="68000"/>
            </a:pPr>
            <a:r>
              <a:rPr kumimoji="0" lang="zh-CN" altLang="en-US" sz="28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rPr>
              <a:t>进程的阻塞与唤醒</a:t>
            </a:r>
            <a:endParaRPr kumimoji="0" lang="en-US" altLang="zh-CN" sz="28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lvl="0" algn="l" fontAlgn="auto">
              <a:lnSpc>
                <a:spcPct val="150000"/>
              </a:lnSpc>
              <a:spcBef>
                <a:spcPts val="400"/>
              </a:spcBef>
              <a:spcAft>
                <a:spcPts val="0"/>
              </a:spcAft>
              <a:buClr>
                <a:srgbClr val="2DA2BF"/>
              </a:buClr>
              <a:buSzPct val="68000"/>
            </a:pPr>
            <a:r>
              <a:rPr kumimoji="0" lang="zh-CN" altLang="en-US" b="1" dirty="0">
                <a:solidFill>
                  <a:srgbClr val="FFFF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进程的阻塞</a:t>
            </a:r>
            <a:endParaRPr kumimoji="0" lang="en-US" altLang="zh-CN" b="1" dirty="0">
              <a:solidFill>
                <a:srgbClr val="FFFF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marL="365760" lvl="0" indent="-256032" algn="l" fontAlgn="auto">
              <a:lnSpc>
                <a:spcPct val="150000"/>
              </a:lnSpc>
              <a:spcBef>
                <a:spcPts val="400"/>
              </a:spcBef>
              <a:spcAft>
                <a:spcPts val="0"/>
              </a:spcAft>
              <a:buClr>
                <a:srgbClr val="2DA2BF"/>
              </a:buClr>
              <a:buSzPct val="68000"/>
            </a:pPr>
            <a:r>
              <a:rPr lang="zh-CN" altLang="en-US" dirty="0">
                <a:solidFill>
                  <a:prstClr val="black"/>
                </a:solidFill>
                <a:latin typeface="Lucida Sans Unicode"/>
                <a:ea typeface="黑体" panose="02010609060101010101" pitchFamily="49" charset="-122"/>
              </a:rPr>
              <a:t> </a:t>
            </a:r>
            <a:r>
              <a:rPr lang="zh-CN" altLang="en-US" sz="2000" b="1" dirty="0">
                <a:solidFill>
                  <a:schemeClr val="tx1"/>
                </a:solidFill>
                <a:latin typeface="微软雅黑" panose="020B0503020204020204" pitchFamily="34" charset="-122"/>
                <a:ea typeface="微软雅黑" panose="020B0503020204020204" pitchFamily="34" charset="-122"/>
              </a:rPr>
              <a:t>正在执行的进程，当发现上述某事件时，由于无法继续执行，于是进程便通过</a:t>
            </a:r>
            <a:r>
              <a:rPr lang="zh-CN" altLang="en-US" sz="2000" b="1" dirty="0">
                <a:solidFill>
                  <a:srgbClr val="FF0000"/>
                </a:solidFill>
                <a:latin typeface="微软雅黑" panose="020B0503020204020204" pitchFamily="34" charset="-122"/>
                <a:ea typeface="微软雅黑" panose="020B0503020204020204" pitchFamily="34" charset="-122"/>
              </a:rPr>
              <a:t>调用阻塞原语</a:t>
            </a:r>
            <a:r>
              <a:rPr lang="en-US" altLang="zh-CN" sz="2000" b="1" dirty="0">
                <a:solidFill>
                  <a:schemeClr val="tx1"/>
                </a:solidFill>
                <a:latin typeface="微软雅黑" panose="020B0503020204020204" pitchFamily="34" charset="-122"/>
                <a:ea typeface="微软雅黑" panose="020B0503020204020204" pitchFamily="34" charset="-122"/>
              </a:rPr>
              <a:t>block</a:t>
            </a:r>
            <a:r>
              <a:rPr lang="zh-CN" altLang="en-US" sz="2000" b="1" dirty="0">
                <a:solidFill>
                  <a:schemeClr val="tx1"/>
                </a:solidFill>
                <a:latin typeface="微软雅黑" panose="020B0503020204020204" pitchFamily="34" charset="-122"/>
                <a:ea typeface="微软雅黑" panose="020B0503020204020204" pitchFamily="34" charset="-122"/>
              </a:rPr>
              <a:t>把自己</a:t>
            </a:r>
            <a:r>
              <a:rPr lang="zh-CN" altLang="en-US" sz="2000" b="1" dirty="0">
                <a:solidFill>
                  <a:srgbClr val="FF0000"/>
                </a:solidFill>
                <a:latin typeface="微软雅黑" panose="020B0503020204020204" pitchFamily="34" charset="-122"/>
                <a:ea typeface="微软雅黑" panose="020B0503020204020204" pitchFamily="34" charset="-122"/>
              </a:rPr>
              <a:t>阻塞</a:t>
            </a:r>
            <a:r>
              <a:rPr lang="zh-CN" altLang="en-US" sz="2000" b="1" dirty="0">
                <a:solidFill>
                  <a:schemeClr val="tx1"/>
                </a:solidFill>
                <a:latin typeface="微软雅黑" panose="020B0503020204020204" pitchFamily="34" charset="-122"/>
                <a:ea typeface="微软雅黑" panose="020B0503020204020204" pitchFamily="34" charset="-122"/>
              </a:rPr>
              <a:t>。</a:t>
            </a:r>
            <a:endParaRPr lang="en-US" altLang="zh-CN" sz="2000" b="1" dirty="0">
              <a:solidFill>
                <a:schemeClr val="tx1"/>
              </a:solidFill>
              <a:latin typeface="微软雅黑" panose="020B0503020204020204" pitchFamily="34" charset="-122"/>
              <a:ea typeface="微软雅黑" panose="020B0503020204020204" pitchFamily="34" charset="-122"/>
            </a:endParaRPr>
          </a:p>
          <a:p>
            <a:pPr marL="566928" lvl="0" indent="-457200" algn="l" fontAlgn="auto">
              <a:lnSpc>
                <a:spcPct val="150000"/>
              </a:lnSpc>
              <a:spcBef>
                <a:spcPts val="400"/>
              </a:spcBef>
              <a:spcAft>
                <a:spcPts val="0"/>
              </a:spcAft>
              <a:buClr>
                <a:srgbClr val="2DA2BF"/>
              </a:buClr>
              <a:buSzPct val="68000"/>
              <a:buFont typeface="+mj-lt"/>
              <a:buAutoNum type="arabicPeriod"/>
            </a:pPr>
            <a:r>
              <a:rPr lang="zh-CN" altLang="en-US" sz="2000" b="1" dirty="0">
                <a:solidFill>
                  <a:srgbClr val="00CC66"/>
                </a:solidFill>
                <a:latin typeface="微软雅黑" panose="020B0503020204020204" pitchFamily="34" charset="-122"/>
                <a:ea typeface="微软雅黑" panose="020B0503020204020204" pitchFamily="34" charset="-122"/>
              </a:rPr>
              <a:t>立即停止执行，把进程控制块中的现行状态由“执行”改为阻塞；</a:t>
            </a:r>
          </a:p>
          <a:p>
            <a:pPr marL="566928" lvl="0" indent="-457200" algn="l" fontAlgn="auto">
              <a:lnSpc>
                <a:spcPct val="150000"/>
              </a:lnSpc>
              <a:spcBef>
                <a:spcPts val="400"/>
              </a:spcBef>
              <a:spcAft>
                <a:spcPts val="0"/>
              </a:spcAft>
              <a:buClr>
                <a:srgbClr val="2DA2BF"/>
              </a:buClr>
              <a:buSzPct val="68000"/>
              <a:buFont typeface="+mj-lt"/>
              <a:buAutoNum type="arabicPeriod"/>
            </a:pPr>
            <a:r>
              <a:rPr lang="zh-CN" altLang="en-US" sz="2000" b="1" dirty="0">
                <a:solidFill>
                  <a:srgbClr val="00CC66"/>
                </a:solidFill>
                <a:latin typeface="微软雅黑" panose="020B0503020204020204" pitchFamily="34" charset="-122"/>
                <a:ea typeface="微软雅黑" panose="020B0503020204020204" pitchFamily="34" charset="-122"/>
              </a:rPr>
              <a:t>将</a:t>
            </a:r>
            <a:r>
              <a:rPr lang="en-US" altLang="zh-CN" sz="2000" b="1" dirty="0">
                <a:solidFill>
                  <a:srgbClr val="00CC66"/>
                </a:solidFill>
                <a:latin typeface="微软雅黑" panose="020B0503020204020204" pitchFamily="34" charset="-122"/>
                <a:ea typeface="微软雅黑" panose="020B0503020204020204" pitchFamily="34" charset="-122"/>
              </a:rPr>
              <a:t>PCB</a:t>
            </a:r>
            <a:r>
              <a:rPr lang="zh-CN" altLang="en-US" sz="2000" b="1" dirty="0">
                <a:solidFill>
                  <a:srgbClr val="00CC66"/>
                </a:solidFill>
                <a:latin typeface="微软雅黑" panose="020B0503020204020204" pitchFamily="34" charset="-122"/>
                <a:ea typeface="微软雅黑" panose="020B0503020204020204" pitchFamily="34" charset="-122"/>
              </a:rPr>
              <a:t>插入阻塞队列；</a:t>
            </a:r>
          </a:p>
          <a:p>
            <a:pPr marL="566928" lvl="0" indent="-457200" algn="l" fontAlgn="auto">
              <a:lnSpc>
                <a:spcPct val="150000"/>
              </a:lnSpc>
              <a:spcBef>
                <a:spcPts val="400"/>
              </a:spcBef>
              <a:spcAft>
                <a:spcPts val="0"/>
              </a:spcAft>
              <a:buClr>
                <a:srgbClr val="2DA2BF"/>
              </a:buClr>
              <a:buSzPct val="68000"/>
              <a:buFont typeface="+mj-lt"/>
              <a:buAutoNum type="arabicPeriod"/>
            </a:pPr>
            <a:r>
              <a:rPr lang="zh-CN" altLang="en-US" sz="2000" b="1" dirty="0">
                <a:solidFill>
                  <a:srgbClr val="00CC66"/>
                </a:solidFill>
                <a:latin typeface="微软雅黑" panose="020B0503020204020204" pitchFamily="34" charset="-122"/>
                <a:ea typeface="微软雅黑" panose="020B0503020204020204" pitchFamily="34" charset="-122"/>
              </a:rPr>
              <a:t> 转调度程序进行重新调度，将处理机分配给另一就绪进程，并进行切换。</a:t>
            </a:r>
            <a:endParaRPr kumimoji="0" lang="en-US" altLang="zh-CN" b="1" dirty="0">
              <a:solidFill>
                <a:srgbClr val="00CC66"/>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p:txBody>
      </p:sp>
      <p:sp>
        <p:nvSpPr>
          <p:cNvPr id="16" name="Rectangle 3"/>
          <p:cNvSpPr txBox="1">
            <a:spLocks noChangeArrowheads="1"/>
          </p:cNvSpPr>
          <p:nvPr/>
        </p:nvSpPr>
        <p:spPr>
          <a:xfrm>
            <a:off x="287653" y="3789040"/>
            <a:ext cx="3219400" cy="2731219"/>
          </a:xfrm>
          <a:prstGeom prst="rect">
            <a:avLst/>
          </a:prstGeom>
        </p:spPr>
        <p:txBody>
          <a:bodyPr vert="horz">
            <a:normAutofit fontScale="92500" lnSpcReduction="2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fontAlgn="auto">
              <a:lnSpc>
                <a:spcPct val="150000"/>
              </a:lnSpc>
              <a:buNone/>
            </a:pPr>
            <a:r>
              <a:rPr kumimoji="1" lang="zh-CN" altLang="en-US" sz="2000" b="1" dirty="0">
                <a:solidFill>
                  <a:srgbClr val="FFFF00"/>
                </a:solidFill>
                <a:latin typeface="微软雅黑" panose="020B0503020204020204" pitchFamily="34" charset="-122"/>
                <a:ea typeface="微软雅黑" panose="020B0503020204020204" pitchFamily="34" charset="-122"/>
              </a:rPr>
              <a:t>引起进程阻塞与唤醒的事件</a:t>
            </a:r>
          </a:p>
          <a:p>
            <a:pPr marL="594360" indent="-457200" fontAlgn="auto">
              <a:lnSpc>
                <a:spcPct val="150000"/>
              </a:lnSpc>
              <a:buFont typeface="+mj-lt"/>
              <a:buAutoNum type="arabicPeriod"/>
            </a:pPr>
            <a:r>
              <a:rPr kumimoji="1" lang="zh-CN" altLang="en-US" sz="2600" b="1" dirty="0">
                <a:solidFill>
                  <a:srgbClr val="FFFF00"/>
                </a:solidFill>
                <a:latin typeface="微软雅黑" panose="020B0503020204020204" pitchFamily="34" charset="-122"/>
                <a:ea typeface="微软雅黑" panose="020B0503020204020204" pitchFamily="34" charset="-122"/>
              </a:rPr>
              <a:t> </a:t>
            </a:r>
            <a:r>
              <a:rPr kumimoji="1" lang="zh-CN" altLang="en-US" sz="2600" b="1" dirty="0">
                <a:solidFill>
                  <a:srgbClr val="FFC000"/>
                </a:solidFill>
                <a:latin typeface="微软雅黑" panose="020B0503020204020204" pitchFamily="34" charset="-122"/>
                <a:ea typeface="微软雅黑" panose="020B0503020204020204" pitchFamily="34" charset="-122"/>
              </a:rPr>
              <a:t>请求系统服务 </a:t>
            </a:r>
          </a:p>
          <a:p>
            <a:pPr marL="594360" indent="-457200" fontAlgn="auto">
              <a:lnSpc>
                <a:spcPct val="150000"/>
              </a:lnSpc>
              <a:buFont typeface="+mj-lt"/>
              <a:buAutoNum type="arabicPeriod"/>
            </a:pPr>
            <a:r>
              <a:rPr kumimoji="1" lang="zh-CN" altLang="en-US" sz="2600" b="1" dirty="0">
                <a:solidFill>
                  <a:srgbClr val="FFC000"/>
                </a:solidFill>
                <a:latin typeface="微软雅黑" panose="020B0503020204020204" pitchFamily="34" charset="-122"/>
                <a:ea typeface="微软雅黑" panose="020B0503020204020204" pitchFamily="34" charset="-122"/>
              </a:rPr>
              <a:t> 启动某种操作 </a:t>
            </a:r>
          </a:p>
          <a:p>
            <a:pPr marL="594360" indent="-457200" fontAlgn="auto">
              <a:lnSpc>
                <a:spcPct val="150000"/>
              </a:lnSpc>
              <a:buFont typeface="+mj-lt"/>
              <a:buAutoNum type="arabicPeriod"/>
            </a:pPr>
            <a:r>
              <a:rPr kumimoji="1" lang="zh-CN" altLang="en-US" sz="2600" b="1" dirty="0">
                <a:solidFill>
                  <a:srgbClr val="FFC000"/>
                </a:solidFill>
                <a:latin typeface="微软雅黑" panose="020B0503020204020204" pitchFamily="34" charset="-122"/>
                <a:ea typeface="微软雅黑" panose="020B0503020204020204" pitchFamily="34" charset="-122"/>
              </a:rPr>
              <a:t> 新数据尚未到达</a:t>
            </a:r>
          </a:p>
          <a:p>
            <a:pPr marL="594360" indent="-457200" fontAlgn="auto">
              <a:lnSpc>
                <a:spcPct val="150000"/>
              </a:lnSpc>
              <a:buFont typeface="+mj-lt"/>
              <a:buAutoNum type="arabicPeriod"/>
            </a:pPr>
            <a:r>
              <a:rPr kumimoji="1" lang="zh-CN" altLang="en-US" sz="2600" b="1" dirty="0">
                <a:solidFill>
                  <a:srgbClr val="FFC000"/>
                </a:solidFill>
                <a:latin typeface="微软雅黑" panose="020B0503020204020204" pitchFamily="34" charset="-122"/>
                <a:ea typeface="微软雅黑" panose="020B0503020204020204" pitchFamily="34" charset="-122"/>
              </a:rPr>
              <a:t> 无新工作可做</a:t>
            </a:r>
          </a:p>
          <a:p>
            <a:pPr lvl="2" fontAlgn="auto">
              <a:lnSpc>
                <a:spcPct val="150000"/>
              </a:lnSpc>
              <a:spcAft>
                <a:spcPts val="0"/>
              </a:spcAft>
              <a:buFont typeface="Wingdings" pitchFamily="2" charset="2"/>
              <a:buChar char="l"/>
            </a:pPr>
            <a:endParaRPr lang="zh-CN" altLang="en-US" sz="2400" dirty="0">
              <a:latin typeface="黑体" pitchFamily="2" charset="-122"/>
              <a:ea typeface="黑体" pitchFamily="2" charset="-122"/>
            </a:endParaRPr>
          </a:p>
        </p:txBody>
      </p:sp>
    </p:spTree>
    <p:extLst>
      <p:ext uri="{BB962C8B-B14F-4D97-AF65-F5344CB8AC3E}">
        <p14:creationId xmlns:p14="http://schemas.microsoft.com/office/powerpoint/2010/main" val="129196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进程</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75902" y="3115010"/>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5904656"/>
          </a:xfrm>
          <a:prstGeom prst="wedgeRectCallout">
            <a:avLst>
              <a:gd name="adj1" fmla="val -56132"/>
              <a:gd name="adj2" fmla="val -6232"/>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auto">
              <a:lnSpc>
                <a:spcPct val="150000"/>
              </a:lnSpc>
              <a:spcBef>
                <a:spcPts val="400"/>
              </a:spcBef>
              <a:spcAft>
                <a:spcPts val="0"/>
              </a:spcAft>
              <a:buClr>
                <a:srgbClr val="2DA2BF"/>
              </a:buClr>
              <a:buSzPct val="68000"/>
            </a:pPr>
            <a:r>
              <a:rPr kumimoji="0" lang="zh-CN" altLang="en-US" sz="28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rPr>
              <a:t>进程的阻塞与唤醒</a:t>
            </a:r>
            <a:endParaRPr kumimoji="0" lang="en-US" altLang="zh-CN" sz="28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lvl="0" algn="l" fontAlgn="auto">
              <a:lnSpc>
                <a:spcPct val="150000"/>
              </a:lnSpc>
              <a:spcBef>
                <a:spcPts val="400"/>
              </a:spcBef>
              <a:spcAft>
                <a:spcPts val="0"/>
              </a:spcAft>
              <a:buClr>
                <a:srgbClr val="2DA2BF"/>
              </a:buClr>
              <a:buSzPct val="68000"/>
            </a:pPr>
            <a:r>
              <a:rPr kumimoji="0" lang="zh-CN" altLang="en-US" b="1" dirty="0">
                <a:solidFill>
                  <a:srgbClr val="FFFF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进程的唤醒</a:t>
            </a:r>
            <a:endParaRPr kumimoji="0" lang="en-US" altLang="zh-CN" sz="2000" b="1" dirty="0">
              <a:solidFill>
                <a:srgbClr val="FFFF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marL="365760" lvl="0" indent="-256032" algn="l" fontAlgn="auto">
              <a:lnSpc>
                <a:spcPct val="150000"/>
              </a:lnSpc>
              <a:spcBef>
                <a:spcPts val="400"/>
              </a:spcBef>
              <a:spcAft>
                <a:spcPts val="0"/>
              </a:spcAft>
              <a:buClr>
                <a:srgbClr val="2DA2BF"/>
              </a:buClr>
              <a:buSzPct val="68000"/>
            </a:pPr>
            <a:r>
              <a:rPr lang="zh-CN" altLang="en-US" sz="2000" b="1" dirty="0">
                <a:solidFill>
                  <a:schemeClr val="tx1"/>
                </a:solidFill>
                <a:latin typeface="微软雅黑" panose="020B0503020204020204" pitchFamily="34" charset="-122"/>
                <a:ea typeface="微软雅黑" panose="020B0503020204020204" pitchFamily="34" charset="-122"/>
              </a:rPr>
              <a:t>当被阻塞进程所期待的事件出现时，则由有关进程</a:t>
            </a:r>
            <a:r>
              <a:rPr lang="zh-CN" altLang="en-US" sz="2000" b="1" dirty="0">
                <a:solidFill>
                  <a:srgbClr val="FF0000"/>
                </a:solidFill>
                <a:latin typeface="微软雅黑" panose="020B0503020204020204" pitchFamily="34" charset="-122"/>
                <a:ea typeface="微软雅黑" panose="020B0503020204020204" pitchFamily="34" charset="-122"/>
              </a:rPr>
              <a:t>调用唤醒原语</a:t>
            </a:r>
            <a:r>
              <a:rPr lang="en-US" altLang="zh-CN" sz="2000" b="1" dirty="0">
                <a:solidFill>
                  <a:schemeClr val="tx1"/>
                </a:solidFill>
                <a:latin typeface="微软雅黑" panose="020B0503020204020204" pitchFamily="34" charset="-122"/>
                <a:ea typeface="微软雅黑" panose="020B0503020204020204" pitchFamily="34" charset="-122"/>
              </a:rPr>
              <a:t>wakeup( )</a:t>
            </a:r>
            <a:r>
              <a:rPr lang="zh-CN" altLang="en-US" sz="2000" b="1" dirty="0">
                <a:solidFill>
                  <a:schemeClr val="tx1"/>
                </a:solidFill>
                <a:latin typeface="微软雅黑" panose="020B0503020204020204" pitchFamily="34" charset="-122"/>
                <a:ea typeface="微软雅黑" panose="020B0503020204020204" pitchFamily="34" charset="-122"/>
              </a:rPr>
              <a:t>，将等待该事件的进程</a:t>
            </a:r>
            <a:r>
              <a:rPr lang="zh-CN" altLang="en-US" sz="2000" b="1" dirty="0">
                <a:solidFill>
                  <a:srgbClr val="FF0000"/>
                </a:solidFill>
                <a:latin typeface="微软雅黑" panose="020B0503020204020204" pitchFamily="34" charset="-122"/>
                <a:ea typeface="微软雅黑" panose="020B0503020204020204" pitchFamily="34" charset="-122"/>
              </a:rPr>
              <a:t>唤醒</a:t>
            </a:r>
            <a:r>
              <a:rPr lang="zh-CN" altLang="en-US" sz="2000" b="1" dirty="0">
                <a:solidFill>
                  <a:schemeClr val="tx1"/>
                </a:solidFill>
                <a:latin typeface="微软雅黑" panose="020B0503020204020204" pitchFamily="34" charset="-122"/>
                <a:ea typeface="微软雅黑" panose="020B0503020204020204" pitchFamily="34" charset="-122"/>
              </a:rPr>
              <a:t>。</a:t>
            </a:r>
          </a:p>
          <a:p>
            <a:pPr marL="859536" lvl="2" indent="-228600" algn="l" fontAlgn="auto">
              <a:lnSpc>
                <a:spcPct val="150000"/>
              </a:lnSpc>
              <a:spcBef>
                <a:spcPts val="350"/>
              </a:spcBef>
              <a:spcAft>
                <a:spcPts val="0"/>
              </a:spcAft>
              <a:buClr>
                <a:srgbClr val="DA1F28"/>
              </a:buClr>
              <a:buSzPct val="100000"/>
            </a:pPr>
            <a:r>
              <a:rPr lang="en-US" altLang="zh-CN" sz="2000" b="1" dirty="0">
                <a:solidFill>
                  <a:srgbClr val="00CC66"/>
                </a:solidFill>
                <a:latin typeface="微软雅黑" panose="020B0503020204020204" pitchFamily="34" charset="-122"/>
                <a:ea typeface="微软雅黑" panose="020B0503020204020204" pitchFamily="34" charset="-122"/>
              </a:rPr>
              <a:t>1</a:t>
            </a:r>
            <a:r>
              <a:rPr lang="zh-CN" altLang="en-US" sz="2000" b="1" dirty="0">
                <a:solidFill>
                  <a:srgbClr val="00CC66"/>
                </a:solidFill>
                <a:latin typeface="微软雅黑" panose="020B0503020204020204" pitchFamily="34" charset="-122"/>
                <a:ea typeface="微软雅黑" panose="020B0503020204020204" pitchFamily="34" charset="-122"/>
              </a:rPr>
              <a:t>、把被阻塞的进程从阻塞队列中移出</a:t>
            </a:r>
          </a:p>
          <a:p>
            <a:pPr marL="859536" lvl="2" indent="-228600" algn="l" fontAlgn="auto">
              <a:lnSpc>
                <a:spcPct val="150000"/>
              </a:lnSpc>
              <a:spcBef>
                <a:spcPts val="350"/>
              </a:spcBef>
              <a:spcAft>
                <a:spcPts val="0"/>
              </a:spcAft>
              <a:buClr>
                <a:srgbClr val="DA1F28"/>
              </a:buClr>
              <a:buSzPct val="100000"/>
            </a:pPr>
            <a:r>
              <a:rPr lang="en-US" altLang="zh-CN" sz="2000" b="1" dirty="0">
                <a:solidFill>
                  <a:srgbClr val="00CC66"/>
                </a:solidFill>
                <a:latin typeface="微软雅黑" panose="020B0503020204020204" pitchFamily="34" charset="-122"/>
                <a:ea typeface="微软雅黑" panose="020B0503020204020204" pitchFamily="34" charset="-122"/>
              </a:rPr>
              <a:t>2</a:t>
            </a:r>
            <a:r>
              <a:rPr lang="zh-CN" altLang="en-US" sz="2000" b="1" dirty="0">
                <a:solidFill>
                  <a:srgbClr val="00CC66"/>
                </a:solidFill>
                <a:latin typeface="微软雅黑" panose="020B0503020204020204" pitchFamily="34" charset="-122"/>
                <a:ea typeface="微软雅黑" panose="020B0503020204020204" pitchFamily="34" charset="-122"/>
              </a:rPr>
              <a:t>、将其</a:t>
            </a:r>
            <a:r>
              <a:rPr lang="en-US" altLang="zh-CN" sz="2000" b="1" dirty="0">
                <a:solidFill>
                  <a:srgbClr val="00CC66"/>
                </a:solidFill>
                <a:latin typeface="微软雅黑" panose="020B0503020204020204" pitchFamily="34" charset="-122"/>
                <a:ea typeface="微软雅黑" panose="020B0503020204020204" pitchFamily="34" charset="-122"/>
              </a:rPr>
              <a:t>PCB</a:t>
            </a:r>
            <a:r>
              <a:rPr lang="zh-CN" altLang="en-US" sz="2000" b="1" dirty="0">
                <a:solidFill>
                  <a:srgbClr val="00CC66"/>
                </a:solidFill>
                <a:latin typeface="微软雅黑" panose="020B0503020204020204" pitchFamily="34" charset="-122"/>
                <a:ea typeface="微软雅黑" panose="020B0503020204020204" pitchFamily="34" charset="-122"/>
              </a:rPr>
              <a:t>中的现行状态由阻塞改为就绪</a:t>
            </a:r>
          </a:p>
          <a:p>
            <a:pPr marL="859536" lvl="2" indent="-228600" algn="l" fontAlgn="auto">
              <a:lnSpc>
                <a:spcPct val="150000"/>
              </a:lnSpc>
              <a:spcBef>
                <a:spcPts val="350"/>
              </a:spcBef>
              <a:spcAft>
                <a:spcPts val="0"/>
              </a:spcAft>
              <a:buClr>
                <a:srgbClr val="DA1F28"/>
              </a:buClr>
              <a:buSzPct val="100000"/>
            </a:pPr>
            <a:r>
              <a:rPr lang="en-US" altLang="zh-CN" sz="2000" b="1" dirty="0">
                <a:solidFill>
                  <a:srgbClr val="00CC66"/>
                </a:solidFill>
                <a:latin typeface="微软雅黑" panose="020B0503020204020204" pitchFamily="34" charset="-122"/>
                <a:ea typeface="微软雅黑" panose="020B0503020204020204" pitchFamily="34" charset="-122"/>
              </a:rPr>
              <a:t>3</a:t>
            </a:r>
            <a:r>
              <a:rPr lang="zh-CN" altLang="en-US" sz="2000" b="1" dirty="0">
                <a:solidFill>
                  <a:srgbClr val="00CC66"/>
                </a:solidFill>
                <a:latin typeface="微软雅黑" panose="020B0503020204020204" pitchFamily="34" charset="-122"/>
                <a:ea typeface="微软雅黑" panose="020B0503020204020204" pitchFamily="34" charset="-122"/>
              </a:rPr>
              <a:t>、然后再将该</a:t>
            </a:r>
            <a:r>
              <a:rPr lang="en-US" altLang="zh-CN" sz="2000" b="1" dirty="0">
                <a:solidFill>
                  <a:srgbClr val="00CC66"/>
                </a:solidFill>
                <a:latin typeface="微软雅黑" panose="020B0503020204020204" pitchFamily="34" charset="-122"/>
                <a:ea typeface="微软雅黑" panose="020B0503020204020204" pitchFamily="34" charset="-122"/>
              </a:rPr>
              <a:t>PCB</a:t>
            </a:r>
            <a:r>
              <a:rPr lang="zh-CN" altLang="en-US" sz="2000" b="1" dirty="0">
                <a:solidFill>
                  <a:srgbClr val="00CC66"/>
                </a:solidFill>
                <a:latin typeface="微软雅黑" panose="020B0503020204020204" pitchFamily="34" charset="-122"/>
                <a:ea typeface="微软雅黑" panose="020B0503020204020204" pitchFamily="34" charset="-122"/>
              </a:rPr>
              <a:t>插入到就绪队列中</a:t>
            </a:r>
            <a:endParaRPr lang="en-US" altLang="zh-CN" sz="2000" b="1" dirty="0">
              <a:solidFill>
                <a:srgbClr val="00CC66"/>
              </a:solidFill>
              <a:latin typeface="微软雅黑" panose="020B0503020204020204" pitchFamily="34" charset="-122"/>
              <a:ea typeface="微软雅黑" panose="020B0503020204020204" pitchFamily="34" charset="-122"/>
            </a:endParaRPr>
          </a:p>
          <a:p>
            <a:pPr marL="859536" lvl="2" indent="-228600" algn="l" fontAlgn="auto">
              <a:lnSpc>
                <a:spcPct val="150000"/>
              </a:lnSpc>
              <a:spcBef>
                <a:spcPts val="350"/>
              </a:spcBef>
              <a:spcAft>
                <a:spcPts val="0"/>
              </a:spcAft>
              <a:buClr>
                <a:srgbClr val="DA1F28"/>
              </a:buClr>
              <a:buSzPct val="100000"/>
            </a:pPr>
            <a:endParaRPr lang="zh-CN" altLang="en-US" sz="2000" b="1" dirty="0">
              <a:solidFill>
                <a:srgbClr val="00CC66"/>
              </a:solidFill>
              <a:latin typeface="微软雅黑" panose="020B0503020204020204" pitchFamily="34" charset="-122"/>
              <a:ea typeface="微软雅黑" panose="020B0503020204020204" pitchFamily="34" charset="-122"/>
            </a:endParaRPr>
          </a:p>
        </p:txBody>
      </p:sp>
      <p:sp>
        <p:nvSpPr>
          <p:cNvPr id="16" name="Rectangle 3"/>
          <p:cNvSpPr txBox="1">
            <a:spLocks noChangeArrowheads="1"/>
          </p:cNvSpPr>
          <p:nvPr/>
        </p:nvSpPr>
        <p:spPr>
          <a:xfrm>
            <a:off x="287653" y="3789040"/>
            <a:ext cx="3219400" cy="2731219"/>
          </a:xfrm>
          <a:prstGeom prst="rect">
            <a:avLst/>
          </a:prstGeom>
        </p:spPr>
        <p:txBody>
          <a:bodyPr vert="horz">
            <a:normAutofit fontScale="92500" lnSpcReduction="1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lnSpc>
                <a:spcPct val="150000"/>
              </a:lnSpc>
              <a:buFont typeface="Wingdings" pitchFamily="2" charset="2"/>
              <a:buChar char="l"/>
            </a:pPr>
            <a:r>
              <a:rPr kumimoji="1" lang="zh-CN" altLang="en-US" sz="2000" b="1" dirty="0">
                <a:solidFill>
                  <a:srgbClr val="FFFF00"/>
                </a:solidFill>
                <a:latin typeface="微软雅黑" panose="020B0503020204020204" pitchFamily="34" charset="-122"/>
                <a:ea typeface="微软雅黑" panose="020B0503020204020204" pitchFamily="34" charset="-122"/>
              </a:rPr>
              <a:t>引起进程阻塞与唤醒的事件</a:t>
            </a:r>
          </a:p>
          <a:p>
            <a:pPr lvl="2" fontAlgn="auto">
              <a:lnSpc>
                <a:spcPct val="150000"/>
              </a:lnSpc>
              <a:spcAft>
                <a:spcPts val="0"/>
              </a:spcAft>
              <a:buFont typeface="Wingdings" pitchFamily="2" charset="2"/>
              <a:buChar char="l"/>
            </a:pPr>
            <a:r>
              <a:rPr kumimoji="1" lang="zh-CN" altLang="en-US" sz="2000" b="1" dirty="0">
                <a:solidFill>
                  <a:srgbClr val="FFFF00"/>
                </a:solidFill>
                <a:latin typeface="微软雅黑" panose="020B0503020204020204" pitchFamily="34" charset="-122"/>
                <a:ea typeface="微软雅黑" panose="020B0503020204020204" pitchFamily="34" charset="-122"/>
              </a:rPr>
              <a:t> </a:t>
            </a:r>
            <a:r>
              <a:rPr kumimoji="1" lang="zh-CN" altLang="en-US" sz="2000" b="1" dirty="0">
                <a:solidFill>
                  <a:srgbClr val="FFC000"/>
                </a:solidFill>
                <a:latin typeface="微软雅黑" panose="020B0503020204020204" pitchFamily="34" charset="-122"/>
                <a:ea typeface="微软雅黑" panose="020B0503020204020204" pitchFamily="34" charset="-122"/>
              </a:rPr>
              <a:t>请求系统服务 </a:t>
            </a:r>
          </a:p>
          <a:p>
            <a:pPr lvl="2" fontAlgn="auto">
              <a:lnSpc>
                <a:spcPct val="150000"/>
              </a:lnSpc>
              <a:spcAft>
                <a:spcPts val="0"/>
              </a:spcAft>
              <a:buFont typeface="Wingdings" pitchFamily="2" charset="2"/>
              <a:buChar char="l"/>
            </a:pPr>
            <a:r>
              <a:rPr kumimoji="1" lang="zh-CN" altLang="en-US" sz="2000" b="1" dirty="0">
                <a:solidFill>
                  <a:srgbClr val="FFC000"/>
                </a:solidFill>
                <a:latin typeface="微软雅黑" panose="020B0503020204020204" pitchFamily="34" charset="-122"/>
                <a:ea typeface="微软雅黑" panose="020B0503020204020204" pitchFamily="34" charset="-122"/>
              </a:rPr>
              <a:t> 启动某种操作 </a:t>
            </a:r>
          </a:p>
          <a:p>
            <a:pPr lvl="2" fontAlgn="auto">
              <a:lnSpc>
                <a:spcPct val="150000"/>
              </a:lnSpc>
              <a:spcAft>
                <a:spcPts val="0"/>
              </a:spcAft>
              <a:buFont typeface="Wingdings" pitchFamily="2" charset="2"/>
              <a:buChar char="l"/>
            </a:pPr>
            <a:r>
              <a:rPr kumimoji="1" lang="zh-CN" altLang="en-US" sz="2000" b="1" dirty="0">
                <a:solidFill>
                  <a:srgbClr val="FFC000"/>
                </a:solidFill>
                <a:latin typeface="微软雅黑" panose="020B0503020204020204" pitchFamily="34" charset="-122"/>
                <a:ea typeface="微软雅黑" panose="020B0503020204020204" pitchFamily="34" charset="-122"/>
              </a:rPr>
              <a:t> 新数据尚未到达</a:t>
            </a:r>
          </a:p>
          <a:p>
            <a:pPr lvl="2" fontAlgn="auto">
              <a:lnSpc>
                <a:spcPct val="150000"/>
              </a:lnSpc>
              <a:spcAft>
                <a:spcPts val="0"/>
              </a:spcAft>
              <a:buFont typeface="Wingdings" pitchFamily="2" charset="2"/>
              <a:buChar char="l"/>
            </a:pPr>
            <a:r>
              <a:rPr kumimoji="1" lang="zh-CN" altLang="en-US" sz="2000" b="1" dirty="0">
                <a:solidFill>
                  <a:srgbClr val="FFC000"/>
                </a:solidFill>
                <a:latin typeface="微软雅黑" panose="020B0503020204020204" pitchFamily="34" charset="-122"/>
                <a:ea typeface="微软雅黑" panose="020B0503020204020204" pitchFamily="34" charset="-122"/>
              </a:rPr>
              <a:t> 无新工作可做</a:t>
            </a:r>
          </a:p>
          <a:p>
            <a:pPr lvl="2" fontAlgn="auto">
              <a:lnSpc>
                <a:spcPct val="150000"/>
              </a:lnSpc>
              <a:spcAft>
                <a:spcPts val="0"/>
              </a:spcAft>
              <a:buFont typeface="Wingdings" pitchFamily="2" charset="2"/>
              <a:buChar char="l"/>
            </a:pPr>
            <a:endParaRPr lang="zh-CN" altLang="en-US" sz="2400" dirty="0">
              <a:latin typeface="黑体" pitchFamily="2" charset="-122"/>
              <a:ea typeface="黑体" pitchFamily="2" charset="-122"/>
            </a:endParaRPr>
          </a:p>
        </p:txBody>
      </p:sp>
    </p:spTree>
    <p:extLst>
      <p:ext uri="{BB962C8B-B14F-4D97-AF65-F5344CB8AC3E}">
        <p14:creationId xmlns:p14="http://schemas.microsoft.com/office/powerpoint/2010/main" val="44611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前驱图是什么</a:t>
            </a: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86004" y="785625"/>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5904656"/>
          </a:xfrm>
          <a:prstGeom prst="wedgeRectCallout">
            <a:avLst>
              <a:gd name="adj1" fmla="val -58540"/>
              <a:gd name="adj2" fmla="val -47244"/>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eaLnBrk="0" hangingPunct="0"/>
            <a:r>
              <a:rPr lang="en-US" altLang="zh-CN" sz="2800" b="1" dirty="0">
                <a:solidFill>
                  <a:schemeClr val="tx1"/>
                </a:solidFill>
                <a:latin typeface="Arial" charset="0"/>
              </a:rPr>
              <a:t>P={P1, P2, P3, P4, P5, P6, P7, P8, P9}</a:t>
            </a:r>
          </a:p>
          <a:p>
            <a:pPr lvl="0" algn="l" eaLnBrk="0" hangingPunct="0"/>
            <a:r>
              <a:rPr lang="en-US" altLang="zh-CN" sz="2800" b="1" dirty="0">
                <a:solidFill>
                  <a:schemeClr val="tx1"/>
                </a:solidFill>
                <a:latin typeface="Arial" charset="0"/>
              </a:rPr>
              <a:t>→={ (P1, P2), (P1, P3), (P1, P4), (P2, P5), (P3, P5), (P4, P6), (P4, P7), (P5, P8), (P6, P8), (P7, P9), (P8, P9)} </a:t>
            </a:r>
          </a:p>
        </p:txBody>
      </p:sp>
      <p:graphicFrame>
        <p:nvGraphicFramePr>
          <p:cNvPr id="17" name="Object 4"/>
          <p:cNvGraphicFramePr>
            <a:graphicFrameLocks noChangeAspect="1"/>
          </p:cNvGraphicFramePr>
          <p:nvPr/>
        </p:nvGraphicFramePr>
        <p:xfrm>
          <a:off x="55636" y="3832517"/>
          <a:ext cx="3940300" cy="2961595"/>
        </p:xfrm>
        <a:graphic>
          <a:graphicData uri="http://schemas.openxmlformats.org/presentationml/2006/ole">
            <mc:AlternateContent xmlns:mc="http://schemas.openxmlformats.org/markup-compatibility/2006">
              <mc:Choice xmlns:v="urn:schemas-microsoft-com:vml" Requires="v">
                <p:oleObj spid="_x0000_s8305" name="Visio" r:id="rId3" imgW="3409897" imgH="1742943" progId="Visio.Drawing.11">
                  <p:embed/>
                </p:oleObj>
              </mc:Choice>
              <mc:Fallback>
                <p:oleObj name="Visio" r:id="rId3" imgW="3409897" imgH="1742943" progId="Visio.Drawing.11">
                  <p:embed/>
                  <p:pic>
                    <p:nvPicPr>
                      <p:cNvPr id="17" name="Object 4"/>
                      <p:cNvPicPr>
                        <a:picLocks noChangeAspect="1" noChangeArrowheads="1"/>
                      </p:cNvPicPr>
                      <p:nvPr/>
                    </p:nvPicPr>
                    <p:blipFill>
                      <a:blip r:embed="rId4"/>
                      <a:srcRect/>
                      <a:stretch>
                        <a:fillRect/>
                      </a:stretch>
                    </p:blipFill>
                    <p:spPr bwMode="auto">
                      <a:xfrm>
                        <a:off x="55636" y="3832517"/>
                        <a:ext cx="3940300" cy="296159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447502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87260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进程</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75902" y="3115010"/>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5976664"/>
          </a:xfrm>
          <a:prstGeom prst="wedgeRectCallout">
            <a:avLst>
              <a:gd name="adj1" fmla="val -56132"/>
              <a:gd name="adj2" fmla="val -6232"/>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fontAlgn="auto">
              <a:lnSpc>
                <a:spcPct val="150000"/>
              </a:lnSpc>
              <a:spcBef>
                <a:spcPts val="400"/>
              </a:spcBef>
              <a:spcAft>
                <a:spcPts val="0"/>
              </a:spcAft>
              <a:buClr>
                <a:srgbClr val="2DA2BF"/>
              </a:buClr>
              <a:buSzPct val="68000"/>
            </a:pPr>
            <a:r>
              <a:rPr kumimoji="0" lang="zh-CN" altLang="en-US" sz="28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进程的挂起与激活</a:t>
            </a:r>
            <a:endParaRPr kumimoji="0" lang="en-US" altLang="zh-CN" sz="28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lvl="0" algn="l" fontAlgn="auto">
              <a:lnSpc>
                <a:spcPct val="150000"/>
              </a:lnSpc>
              <a:spcBef>
                <a:spcPts val="400"/>
              </a:spcBef>
              <a:spcAft>
                <a:spcPts val="0"/>
              </a:spcAft>
              <a:buClr>
                <a:srgbClr val="2DA2BF"/>
              </a:buClr>
              <a:buSzPct val="68000"/>
            </a:pPr>
            <a:r>
              <a:rPr kumimoji="0" lang="zh-CN" altLang="en-US" b="1" dirty="0">
                <a:solidFill>
                  <a:srgbClr val="FFFF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进程的挂起</a:t>
            </a:r>
            <a:endParaRPr kumimoji="0" lang="en-US" altLang="zh-CN" sz="2000" b="1" dirty="0">
              <a:solidFill>
                <a:srgbClr val="FFFF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marL="365760" lvl="0" indent="-256032" algn="l" fontAlgn="auto">
              <a:lnSpc>
                <a:spcPct val="150000"/>
              </a:lnSpc>
              <a:spcBef>
                <a:spcPts val="400"/>
              </a:spcBef>
              <a:spcAft>
                <a:spcPts val="0"/>
              </a:spcAft>
              <a:buClr>
                <a:srgbClr val="2DA2BF"/>
              </a:buClr>
              <a:buSzPct val="68000"/>
              <a:defRPr/>
            </a:pPr>
            <a:r>
              <a:rPr lang="zh-CN" altLang="en-US" sz="2000" b="1" dirty="0">
                <a:solidFill>
                  <a:schemeClr val="tx1"/>
                </a:solidFill>
                <a:latin typeface="微软雅黑" panose="020B0503020204020204" pitchFamily="34" charset="-122"/>
                <a:ea typeface="微软雅黑" panose="020B0503020204020204" pitchFamily="34" charset="-122"/>
              </a:rPr>
              <a:t>当出现了引起进程挂起的事件时，系统将利用</a:t>
            </a:r>
            <a:r>
              <a:rPr lang="zh-CN" altLang="en-US" sz="2000" b="1" dirty="0">
                <a:solidFill>
                  <a:srgbClr val="FF0000"/>
                </a:solidFill>
                <a:latin typeface="微软雅黑" panose="020B0503020204020204" pitchFamily="34" charset="-122"/>
                <a:ea typeface="微软雅黑" panose="020B0503020204020204" pitchFamily="34" charset="-122"/>
              </a:rPr>
              <a:t>挂起原语</a:t>
            </a:r>
            <a:r>
              <a:rPr lang="en-US" altLang="zh-CN" sz="2000" b="1" dirty="0">
                <a:solidFill>
                  <a:schemeClr val="tx1"/>
                </a:solidFill>
                <a:latin typeface="微软雅黑" panose="020B0503020204020204" pitchFamily="34" charset="-122"/>
                <a:ea typeface="微软雅黑" panose="020B0503020204020204" pitchFamily="34" charset="-122"/>
              </a:rPr>
              <a:t>suspend( )</a:t>
            </a:r>
            <a:r>
              <a:rPr lang="zh-CN" altLang="en-US" sz="2000" b="1" dirty="0">
                <a:solidFill>
                  <a:schemeClr val="tx1"/>
                </a:solidFill>
                <a:latin typeface="微软雅黑" panose="020B0503020204020204" pitchFamily="34" charset="-122"/>
                <a:ea typeface="微软雅黑" panose="020B0503020204020204" pitchFamily="34" charset="-122"/>
              </a:rPr>
              <a:t>将指定进程挂起。</a:t>
            </a:r>
            <a:endParaRPr lang="en-US" altLang="zh-CN" sz="2000" b="1" dirty="0">
              <a:solidFill>
                <a:schemeClr val="tx1"/>
              </a:solidFill>
              <a:latin typeface="微软雅黑" panose="020B0503020204020204" pitchFamily="34" charset="-122"/>
              <a:ea typeface="微软雅黑" panose="020B0503020204020204" pitchFamily="34" charset="-122"/>
            </a:endParaRPr>
          </a:p>
          <a:p>
            <a:pPr marL="793242" lvl="1" indent="-457200" algn="l" fontAlgn="auto">
              <a:lnSpc>
                <a:spcPct val="150000"/>
              </a:lnSpc>
              <a:spcBef>
                <a:spcPts val="324"/>
              </a:spcBef>
              <a:spcAft>
                <a:spcPts val="0"/>
              </a:spcAft>
              <a:buClr>
                <a:srgbClr val="2DA2BF"/>
              </a:buClr>
              <a:buFont typeface="+mj-lt"/>
              <a:buAutoNum type="arabicPeriod"/>
              <a:defRPr/>
            </a:pPr>
            <a:r>
              <a:rPr lang="zh-CN" altLang="en-US" sz="2000" b="1" dirty="0">
                <a:solidFill>
                  <a:srgbClr val="00CC66"/>
                </a:solidFill>
                <a:latin typeface="微软雅黑" panose="020B0503020204020204" pitchFamily="34" charset="-122"/>
                <a:ea typeface="微软雅黑" panose="020B0503020204020204" pitchFamily="34" charset="-122"/>
              </a:rPr>
              <a:t>检查被挂起进程的状态，活动就绪改为静止就绪；活动阻塞改为静止阻塞。</a:t>
            </a:r>
          </a:p>
          <a:p>
            <a:pPr marL="793242" lvl="1" indent="-457200" algn="l" fontAlgn="auto">
              <a:lnSpc>
                <a:spcPct val="150000"/>
              </a:lnSpc>
              <a:spcBef>
                <a:spcPts val="324"/>
              </a:spcBef>
              <a:spcAft>
                <a:spcPts val="0"/>
              </a:spcAft>
              <a:buClr>
                <a:srgbClr val="2DA2BF"/>
              </a:buClr>
              <a:buFont typeface="+mj-lt"/>
              <a:buAutoNum type="arabicPeriod"/>
              <a:defRPr/>
            </a:pPr>
            <a:r>
              <a:rPr lang="zh-CN" altLang="en-US" sz="2000" b="1" dirty="0">
                <a:solidFill>
                  <a:srgbClr val="00CC66"/>
                </a:solidFill>
                <a:latin typeface="微软雅黑" panose="020B0503020204020204" pitchFamily="34" charset="-122"/>
                <a:ea typeface="微软雅黑" panose="020B0503020204020204" pitchFamily="34" charset="-122"/>
              </a:rPr>
              <a:t>把该进程的</a:t>
            </a:r>
            <a:r>
              <a:rPr lang="en-US" altLang="zh-CN" sz="2000" b="1" dirty="0">
                <a:solidFill>
                  <a:srgbClr val="00CC66"/>
                </a:solidFill>
                <a:latin typeface="微软雅黑" panose="020B0503020204020204" pitchFamily="34" charset="-122"/>
                <a:ea typeface="微软雅黑" panose="020B0503020204020204" pitchFamily="34" charset="-122"/>
              </a:rPr>
              <a:t>PCB</a:t>
            </a:r>
            <a:r>
              <a:rPr lang="zh-CN" altLang="en-US" sz="2000" b="1" dirty="0">
                <a:solidFill>
                  <a:srgbClr val="00CC66"/>
                </a:solidFill>
                <a:latin typeface="微软雅黑" panose="020B0503020204020204" pitchFamily="34" charset="-122"/>
                <a:ea typeface="微软雅黑" panose="020B0503020204020204" pitchFamily="34" charset="-122"/>
              </a:rPr>
              <a:t>复制到指定内存区域。</a:t>
            </a:r>
          </a:p>
          <a:p>
            <a:pPr marL="793242" lvl="1" indent="-457200" algn="l" fontAlgn="auto">
              <a:lnSpc>
                <a:spcPct val="150000"/>
              </a:lnSpc>
              <a:spcBef>
                <a:spcPts val="324"/>
              </a:spcBef>
              <a:spcAft>
                <a:spcPts val="0"/>
              </a:spcAft>
              <a:buClr>
                <a:srgbClr val="2DA2BF"/>
              </a:buClr>
              <a:buFont typeface="+mj-lt"/>
              <a:buAutoNum type="arabicPeriod"/>
              <a:defRPr/>
            </a:pPr>
            <a:r>
              <a:rPr lang="zh-CN" altLang="en-US" sz="2000" b="1" dirty="0">
                <a:solidFill>
                  <a:srgbClr val="00CC66"/>
                </a:solidFill>
                <a:latin typeface="微软雅黑" panose="020B0503020204020204" pitchFamily="34" charset="-122"/>
                <a:ea typeface="微软雅黑" panose="020B0503020204020204" pitchFamily="34" charset="-122"/>
              </a:rPr>
              <a:t>若被挂起的进程正在执行，则转向调度程序重新调度。</a:t>
            </a:r>
          </a:p>
        </p:txBody>
      </p:sp>
    </p:spTree>
    <p:extLst>
      <p:ext uri="{BB962C8B-B14F-4D97-AF65-F5344CB8AC3E}">
        <p14:creationId xmlns:p14="http://schemas.microsoft.com/office/powerpoint/2010/main" val="711355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656585"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进程</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75902" y="3115010"/>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5904656"/>
          </a:xfrm>
          <a:prstGeom prst="wedgeRectCallout">
            <a:avLst>
              <a:gd name="adj1" fmla="val -56132"/>
              <a:gd name="adj2" fmla="val -6232"/>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fontAlgn="auto">
              <a:lnSpc>
                <a:spcPct val="150000"/>
              </a:lnSpc>
              <a:spcBef>
                <a:spcPts val="400"/>
              </a:spcBef>
              <a:spcAft>
                <a:spcPts val="0"/>
              </a:spcAft>
              <a:buClr>
                <a:srgbClr val="2DA2BF"/>
              </a:buClr>
              <a:buSzPct val="68000"/>
            </a:pPr>
            <a:r>
              <a:rPr kumimoji="0" lang="zh-CN" altLang="en-US" sz="28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进程的挂起与激活</a:t>
            </a:r>
            <a:endParaRPr kumimoji="0" lang="en-US" altLang="zh-CN" sz="2800" b="1" dirty="0">
              <a:solidFill>
                <a:srgbClr val="FF00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lvl="0" algn="l" fontAlgn="auto">
              <a:lnSpc>
                <a:spcPct val="150000"/>
              </a:lnSpc>
              <a:spcBef>
                <a:spcPts val="400"/>
              </a:spcBef>
              <a:spcAft>
                <a:spcPts val="0"/>
              </a:spcAft>
              <a:buClr>
                <a:srgbClr val="2DA2BF"/>
              </a:buClr>
              <a:buSzPct val="68000"/>
            </a:pPr>
            <a:r>
              <a:rPr kumimoji="0" lang="zh-CN" altLang="en-US" b="1" dirty="0">
                <a:solidFill>
                  <a:srgbClr val="FFFF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进程的激活</a:t>
            </a:r>
            <a:endParaRPr kumimoji="0" lang="en-US" altLang="zh-CN" sz="2000" b="1" dirty="0">
              <a:solidFill>
                <a:srgbClr val="FFFF00"/>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marL="365760" lvl="0" indent="-256032" algn="l" fontAlgn="auto">
              <a:lnSpc>
                <a:spcPct val="150000"/>
              </a:lnSpc>
              <a:spcBef>
                <a:spcPts val="400"/>
              </a:spcBef>
              <a:spcAft>
                <a:spcPts val="0"/>
              </a:spcAft>
              <a:buClr>
                <a:srgbClr val="2DA2BF"/>
              </a:buClr>
              <a:buSzPct val="68000"/>
            </a:pPr>
            <a:r>
              <a:rPr lang="zh-CN" altLang="en-US" sz="2000" b="1" dirty="0">
                <a:solidFill>
                  <a:schemeClr val="tx1"/>
                </a:solidFill>
                <a:latin typeface="微软雅黑" panose="020B0503020204020204" pitchFamily="34" charset="-122"/>
                <a:ea typeface="微软雅黑" panose="020B0503020204020204" pitchFamily="34" charset="-122"/>
              </a:rPr>
              <a:t>当发生激活进程的事件时，系统将利用</a:t>
            </a:r>
            <a:r>
              <a:rPr lang="zh-CN" altLang="en-US" sz="2000" b="1" dirty="0">
                <a:solidFill>
                  <a:srgbClr val="FF0000"/>
                </a:solidFill>
                <a:latin typeface="微软雅黑" panose="020B0503020204020204" pitchFamily="34" charset="-122"/>
                <a:ea typeface="微软雅黑" panose="020B0503020204020204" pitchFamily="34" charset="-122"/>
              </a:rPr>
              <a:t>激活原语</a:t>
            </a:r>
            <a:r>
              <a:rPr lang="en-US" altLang="zh-CN" sz="2000" b="1" dirty="0">
                <a:solidFill>
                  <a:schemeClr val="tx1"/>
                </a:solidFill>
                <a:latin typeface="微软雅黑" panose="020B0503020204020204" pitchFamily="34" charset="-122"/>
                <a:ea typeface="微软雅黑" panose="020B0503020204020204" pitchFamily="34" charset="-122"/>
              </a:rPr>
              <a:t>active( )</a:t>
            </a:r>
            <a:r>
              <a:rPr lang="zh-CN" altLang="en-US" sz="2000" b="1" dirty="0">
                <a:solidFill>
                  <a:schemeClr val="tx1"/>
                </a:solidFill>
                <a:latin typeface="微软雅黑" panose="020B0503020204020204" pitchFamily="34" charset="-122"/>
                <a:ea typeface="微软雅黑" panose="020B0503020204020204" pitchFamily="34" charset="-122"/>
              </a:rPr>
              <a:t>将指定进程</a:t>
            </a:r>
            <a:r>
              <a:rPr lang="zh-CN" altLang="en-US" sz="2000" b="1" dirty="0">
                <a:solidFill>
                  <a:srgbClr val="FF0000"/>
                </a:solidFill>
                <a:latin typeface="微软雅黑" panose="020B0503020204020204" pitchFamily="34" charset="-122"/>
                <a:ea typeface="微软雅黑" panose="020B0503020204020204" pitchFamily="34" charset="-122"/>
              </a:rPr>
              <a:t>激活</a:t>
            </a:r>
          </a:p>
          <a:p>
            <a:pPr marL="850392" lvl="1" indent="-457200" algn="l" fontAlgn="auto">
              <a:lnSpc>
                <a:spcPct val="150000"/>
              </a:lnSpc>
              <a:spcBef>
                <a:spcPts val="324"/>
              </a:spcBef>
              <a:spcAft>
                <a:spcPts val="0"/>
              </a:spcAft>
              <a:buClr>
                <a:srgbClr val="2DA2BF"/>
              </a:buClr>
              <a:buFont typeface="+mj-lt"/>
              <a:buAutoNum type="arabicPeriod"/>
            </a:pPr>
            <a:r>
              <a:rPr lang="zh-CN" altLang="en-US" sz="2000" b="1" dirty="0">
                <a:solidFill>
                  <a:srgbClr val="00CC66"/>
                </a:solidFill>
                <a:latin typeface="微软雅黑" panose="020B0503020204020204" pitchFamily="34" charset="-122"/>
                <a:ea typeface="微软雅黑" panose="020B0503020204020204" pitchFamily="34" charset="-122"/>
              </a:rPr>
              <a:t>将进程从外存调入内存，检查其现行状态，静止就绪改为活动就绪；静止阻塞改为活动阻塞</a:t>
            </a:r>
          </a:p>
          <a:p>
            <a:pPr marL="850392" lvl="1" indent="-457200" algn="l" fontAlgn="auto">
              <a:lnSpc>
                <a:spcPct val="150000"/>
              </a:lnSpc>
              <a:spcBef>
                <a:spcPts val="324"/>
              </a:spcBef>
              <a:spcAft>
                <a:spcPts val="0"/>
              </a:spcAft>
              <a:buClr>
                <a:srgbClr val="2DA2BF"/>
              </a:buClr>
              <a:buFont typeface="+mj-lt"/>
              <a:buAutoNum type="arabicPeriod"/>
            </a:pPr>
            <a:r>
              <a:rPr lang="zh-CN" altLang="en-US" sz="2000" b="1" dirty="0">
                <a:solidFill>
                  <a:srgbClr val="00CC66"/>
                </a:solidFill>
                <a:latin typeface="微软雅黑" panose="020B0503020204020204" pitchFamily="34" charset="-122"/>
                <a:ea typeface="微软雅黑" panose="020B0503020204020204" pitchFamily="34" charset="-122"/>
              </a:rPr>
              <a:t>假如采用的是抢占调度策略，则每当有新进程进入就绪队列时，应检查是否要进行重新调度</a:t>
            </a:r>
          </a:p>
        </p:txBody>
      </p:sp>
      <p:pic>
        <p:nvPicPr>
          <p:cNvPr id="17" name="Picture 4"/>
          <p:cNvPicPr>
            <a:picLocks noChangeAspect="1" noChangeArrowheads="1"/>
          </p:cNvPicPr>
          <p:nvPr/>
        </p:nvPicPr>
        <p:blipFill>
          <a:blip r:embed="rId2" cstate="print"/>
          <a:srcRect/>
          <a:stretch>
            <a:fillRect/>
          </a:stretch>
        </p:blipFill>
        <p:spPr bwMode="auto">
          <a:xfrm>
            <a:off x="43413" y="3794158"/>
            <a:ext cx="3779912" cy="2994020"/>
          </a:xfrm>
          <a:prstGeom prst="rect">
            <a:avLst/>
          </a:prstGeom>
          <a:noFill/>
          <a:ln w="9525">
            <a:noFill/>
            <a:miter lim="800000"/>
            <a:headEnd/>
            <a:tailEnd/>
          </a:ln>
        </p:spPr>
      </p:pic>
    </p:spTree>
    <p:extLst>
      <p:ext uri="{BB962C8B-B14F-4D97-AF65-F5344CB8AC3E}">
        <p14:creationId xmlns:p14="http://schemas.microsoft.com/office/powerpoint/2010/main" val="6075757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ChangeArrowheads="1"/>
          </p:cNvSpPr>
          <p:nvPr/>
        </p:nvSpPr>
        <p:spPr bwMode="auto">
          <a:xfrm>
            <a:off x="817212" y="116632"/>
            <a:ext cx="6870700" cy="609600"/>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 纲</a:t>
            </a:r>
          </a:p>
        </p:txBody>
      </p:sp>
      <p:graphicFrame>
        <p:nvGraphicFramePr>
          <p:cNvPr id="2" name="表格 1"/>
          <p:cNvGraphicFramePr>
            <a:graphicFrameLocks noGrp="1"/>
          </p:cNvGraphicFramePr>
          <p:nvPr>
            <p:extLst>
              <p:ext uri="{D42A27DB-BD31-4B8C-83A1-F6EECF244321}">
                <p14:modId xmlns:p14="http://schemas.microsoft.com/office/powerpoint/2010/main" val="2014007137"/>
              </p:ext>
            </p:extLst>
          </p:nvPr>
        </p:nvGraphicFramePr>
        <p:xfrm>
          <a:off x="2051720" y="1988840"/>
          <a:ext cx="4896544" cy="3692772"/>
        </p:xfrm>
        <a:graphic>
          <a:graphicData uri="http://schemas.openxmlformats.org/drawingml/2006/table">
            <a:tbl>
              <a:tblPr>
                <a:tableStyleId>{5C22544A-7EE6-4342-B048-85BDC9FD1C3A}</a:tableStyleId>
              </a:tblPr>
              <a:tblGrid>
                <a:gridCol w="4896544">
                  <a:extLst>
                    <a:ext uri="{9D8B030D-6E8A-4147-A177-3AD203B41FA5}">
                      <a16:colId xmlns:a16="http://schemas.microsoft.com/office/drawing/2014/main" val="20000"/>
                    </a:ext>
                  </a:extLst>
                </a:gridCol>
              </a:tblGrid>
              <a:tr h="601887">
                <a:tc>
                  <a:txBody>
                    <a:bodyPr/>
                    <a:lstStyle/>
                    <a:p>
                      <a:pPr algn="l" fontAlgn="ctr"/>
                      <a:r>
                        <a:rPr lang="en-US" altLang="zh-CN"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2.1  </a:t>
                      </a:r>
                      <a:r>
                        <a:rPr lang="zh-CN" altLang="en-US"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前驱图和</a:t>
                      </a:r>
                      <a:r>
                        <a:rPr lang="zh-CN" altLang="en-US" sz="2800" b="1" u="none" strike="noStrike" baseline="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程序执行</a:t>
                      </a:r>
                    </a:p>
                  </a:txBody>
                  <a:tcPr marL="7620" marR="7620" marT="7620" marB="0" anchor="ctr">
                    <a:solidFill>
                      <a:schemeClr val="bg2">
                        <a:lumMod val="50000"/>
                      </a:schemeClr>
                    </a:solidFill>
                  </a:tcPr>
                </a:tc>
                <a:extLst>
                  <a:ext uri="{0D108BD9-81ED-4DB2-BD59-A6C34878D82A}">
                    <a16:rowId xmlns:a16="http://schemas.microsoft.com/office/drawing/2014/main" val="10000"/>
                  </a:ext>
                </a:extLst>
              </a:tr>
              <a:tr h="601887">
                <a:tc>
                  <a:txBody>
                    <a:bodyPr/>
                    <a:lstStyle/>
                    <a:p>
                      <a:pPr algn="l" fontAlgn="ctr"/>
                      <a:r>
                        <a:rPr lang="en-US" sz="2800" b="1" u="none" strike="noStrike" dirty="0">
                          <a:solidFill>
                            <a:schemeClr val="accent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2.2  </a:t>
                      </a:r>
                      <a:r>
                        <a:rPr lang="zh-CN" altLang="en-US" sz="2800" b="1" u="none" strike="noStrike" baseline="0" dirty="0">
                          <a:solidFill>
                            <a:schemeClr val="accent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进程同步</a:t>
                      </a:r>
                    </a:p>
                  </a:txBody>
                  <a:tcPr marL="7620" marR="7620" marT="7620" marB="0" anchor="ctr">
                    <a:solidFill>
                      <a:srgbClr val="0070C0"/>
                    </a:solidFill>
                  </a:tcPr>
                </a:tc>
                <a:extLst>
                  <a:ext uri="{0D108BD9-81ED-4DB2-BD59-A6C34878D82A}">
                    <a16:rowId xmlns:a16="http://schemas.microsoft.com/office/drawing/2014/main" val="10002"/>
                  </a:ext>
                </a:extLst>
              </a:tr>
              <a:tr h="601887">
                <a:tc>
                  <a:txBody>
                    <a:bodyPr/>
                    <a:lstStyle/>
                    <a:p>
                      <a:pPr algn="l" fontAlgn="ctr"/>
                      <a:r>
                        <a:rPr lang="en-US" altLang="zh-CN"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2.3  </a:t>
                      </a:r>
                      <a:r>
                        <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经典进程的同步问题</a:t>
                      </a:r>
                    </a:p>
                  </a:txBody>
                  <a:tcPr marL="7620" marR="7620" marT="7620" marB="0" anchor="ctr">
                    <a:solidFill>
                      <a:schemeClr val="bg2">
                        <a:lumMod val="50000"/>
                      </a:schemeClr>
                    </a:solidFill>
                  </a:tcPr>
                </a:tc>
                <a:extLst>
                  <a:ext uri="{0D108BD9-81ED-4DB2-BD59-A6C34878D82A}">
                    <a16:rowId xmlns:a16="http://schemas.microsoft.com/office/drawing/2014/main" val="10003"/>
                  </a:ext>
                </a:extLst>
              </a:tr>
              <a:tr h="601887">
                <a:tc>
                  <a:txBody>
                    <a:bodyPr/>
                    <a:lstStyle/>
                    <a:p>
                      <a:pPr algn="l" fontAlgn="ctr"/>
                      <a:r>
                        <a:rPr lang="en-US" altLang="zh-CN"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2.4  </a:t>
                      </a:r>
                      <a:r>
                        <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进程通信 </a:t>
                      </a:r>
                    </a:p>
                  </a:txBody>
                  <a:tcPr marL="7620" marR="7620" marT="7620" marB="0" anchor="ctr">
                    <a:solidFill>
                      <a:schemeClr val="bg2">
                        <a:lumMod val="50000"/>
                      </a:schemeClr>
                    </a:solidFill>
                  </a:tcPr>
                </a:tc>
                <a:extLst>
                  <a:ext uri="{0D108BD9-81ED-4DB2-BD59-A6C34878D82A}">
                    <a16:rowId xmlns:a16="http://schemas.microsoft.com/office/drawing/2014/main" val="476529507"/>
                  </a:ext>
                </a:extLst>
              </a:tr>
              <a:tr h="642612">
                <a:tc>
                  <a:txBody>
                    <a:bodyPr/>
                    <a:lstStyle/>
                    <a:p>
                      <a:pPr algn="l" fontAlgn="ctr"/>
                      <a:r>
                        <a:rPr lang="en-US" altLang="zh-CN"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2.5  </a:t>
                      </a:r>
                      <a:r>
                        <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线程的基本概念</a:t>
                      </a:r>
                    </a:p>
                  </a:txBody>
                  <a:tcPr marL="7620" marR="7620" marT="7620" marB="0" anchor="ctr">
                    <a:solidFill>
                      <a:schemeClr val="bg2">
                        <a:lumMod val="50000"/>
                      </a:schemeClr>
                    </a:solidFill>
                  </a:tcPr>
                </a:tc>
                <a:extLst>
                  <a:ext uri="{0D108BD9-81ED-4DB2-BD59-A6C34878D82A}">
                    <a16:rowId xmlns:a16="http://schemas.microsoft.com/office/drawing/2014/main" val="2465618291"/>
                  </a:ext>
                </a:extLst>
              </a:tr>
              <a:tr h="642612">
                <a:tc>
                  <a:txBody>
                    <a:bodyPr/>
                    <a:lstStyle/>
                    <a:p>
                      <a:pPr algn="l" fontAlgn="ctr"/>
                      <a:r>
                        <a:rPr lang="en-US" altLang="zh-CN"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2.6  </a:t>
                      </a:r>
                      <a:r>
                        <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线程的实现</a:t>
                      </a:r>
                    </a:p>
                  </a:txBody>
                  <a:tcPr marL="7620" marR="7620" marT="7620" marB="0" anchor="ctr">
                    <a:solidFill>
                      <a:schemeClr val="bg2">
                        <a:lumMod val="50000"/>
                      </a:schemeClr>
                    </a:solidFill>
                  </a:tcPr>
                </a:tc>
                <a:extLst>
                  <a:ext uri="{0D108BD9-81ED-4DB2-BD59-A6C34878D82A}">
                    <a16:rowId xmlns:a16="http://schemas.microsoft.com/office/drawing/2014/main" val="2489781414"/>
                  </a:ext>
                </a:extLst>
              </a:tr>
            </a:tbl>
          </a:graphicData>
        </a:graphic>
      </p:graphicFrame>
    </p:spTree>
    <p:extLst>
      <p:ext uri="{BB962C8B-B14F-4D97-AF65-F5344CB8AC3E}">
        <p14:creationId xmlns:p14="http://schemas.microsoft.com/office/powerpoint/2010/main" val="18947316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54857" y="0"/>
            <a:ext cx="7728593"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进程同步</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Rectangle 3"/>
          <p:cNvSpPr txBox="1">
            <a:spLocks noChangeArrowheads="1"/>
          </p:cNvSpPr>
          <p:nvPr/>
        </p:nvSpPr>
        <p:spPr>
          <a:xfrm>
            <a:off x="107503" y="980728"/>
            <a:ext cx="8623300" cy="2357438"/>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566928" indent="-457200" fontAlgn="auto">
              <a:lnSpc>
                <a:spcPct val="150000"/>
              </a:lnSpc>
              <a:buSzPct val="100000"/>
              <a:buFont typeface="+mj-lt"/>
              <a:buAutoNum type="arabicPeriod"/>
            </a:pPr>
            <a:r>
              <a:rPr lang="zh-CN" altLang="en-US" sz="2400" b="1" dirty="0">
                <a:latin typeface="微软雅黑" panose="020B0503020204020204" pitchFamily="34" charset="-122"/>
                <a:ea typeface="微软雅黑" panose="020B0503020204020204" pitchFamily="34" charset="-122"/>
              </a:rPr>
              <a:t>并发执行的诸进程：既有独立性又有制约性</a:t>
            </a:r>
            <a:endParaRPr lang="zh-CN" altLang="en-US" sz="2400" b="1" dirty="0">
              <a:solidFill>
                <a:srgbClr val="800000"/>
              </a:solidFill>
              <a:latin typeface="微软雅黑" panose="020B0503020204020204" pitchFamily="34" charset="-122"/>
              <a:ea typeface="微软雅黑" panose="020B0503020204020204" pitchFamily="34" charset="-122"/>
            </a:endParaRPr>
          </a:p>
          <a:p>
            <a:pPr lvl="1" fontAlgn="auto">
              <a:lnSpc>
                <a:spcPct val="150000"/>
              </a:lnSpc>
              <a:spcAft>
                <a:spcPts val="0"/>
              </a:spcAft>
            </a:pPr>
            <a:r>
              <a:rPr lang="zh-CN" altLang="en-US" sz="2400" b="1" dirty="0">
                <a:solidFill>
                  <a:srgbClr val="C00000"/>
                </a:solidFill>
                <a:latin typeface="微软雅黑" panose="020B0503020204020204" pitchFamily="34" charset="-122"/>
                <a:ea typeface="微软雅黑" panose="020B0503020204020204" pitchFamily="34" charset="-122"/>
              </a:rPr>
              <a:t>独立性</a:t>
            </a:r>
            <a:r>
              <a:rPr lang="zh-CN" altLang="en-US" sz="2400" b="1" dirty="0">
                <a:latin typeface="微软雅黑" panose="020B0503020204020204" pitchFamily="34" charset="-122"/>
                <a:ea typeface="微软雅黑" panose="020B0503020204020204" pitchFamily="34" charset="-122"/>
              </a:rPr>
              <a:t>是指各进程都可独立地向前推进</a:t>
            </a:r>
          </a:p>
          <a:p>
            <a:pPr lvl="1" fontAlgn="auto">
              <a:lnSpc>
                <a:spcPct val="150000"/>
              </a:lnSpc>
              <a:spcAft>
                <a:spcPts val="0"/>
              </a:spcAft>
            </a:pPr>
            <a:r>
              <a:rPr lang="zh-CN" altLang="en-US" sz="2400" b="1" dirty="0">
                <a:solidFill>
                  <a:srgbClr val="C00000"/>
                </a:solidFill>
                <a:latin typeface="微软雅黑" panose="020B0503020204020204" pitchFamily="34" charset="-122"/>
                <a:ea typeface="微软雅黑" panose="020B0503020204020204" pitchFamily="34" charset="-122"/>
              </a:rPr>
              <a:t>制约性</a:t>
            </a:r>
            <a:r>
              <a:rPr lang="zh-CN" altLang="en-US" sz="2400" b="1" dirty="0">
                <a:latin typeface="微软雅黑" panose="020B0503020204020204" pitchFamily="34" charset="-122"/>
                <a:ea typeface="微软雅黑" panose="020B0503020204020204" pitchFamily="34" charset="-122"/>
              </a:rPr>
              <a:t>是指由于资源共享和进程合作所引起的进程之间的相互依赖和相互制约的关系</a:t>
            </a:r>
          </a:p>
        </p:txBody>
      </p:sp>
      <p:sp>
        <p:nvSpPr>
          <p:cNvPr id="18" name="Rectangle 4"/>
          <p:cNvSpPr>
            <a:spLocks noChangeArrowheads="1"/>
          </p:cNvSpPr>
          <p:nvPr/>
        </p:nvSpPr>
        <p:spPr bwMode="auto">
          <a:xfrm>
            <a:off x="197768" y="4005064"/>
            <a:ext cx="8892480" cy="1895008"/>
          </a:xfrm>
          <a:prstGeom prst="rect">
            <a:avLst/>
          </a:prstGeom>
          <a:gradFill rotWithShape="1">
            <a:gsLst>
              <a:gs pos="0">
                <a:srgbClr val="95BA70"/>
              </a:gs>
              <a:gs pos="50000">
                <a:srgbClr val="CCFF99"/>
              </a:gs>
              <a:gs pos="100000">
                <a:srgbClr val="95BA70"/>
              </a:gs>
            </a:gsLst>
            <a:lin ang="5400000" scaled="1"/>
          </a:gradFill>
          <a:ln w="28575">
            <a:solidFill>
              <a:srgbClr val="808000"/>
            </a:solidFill>
            <a:miter lim="800000"/>
            <a:headEnd/>
            <a:tailEnd/>
          </a:ln>
        </p:spPr>
        <p:txBody>
          <a:bodyPr anchor="ctr"/>
          <a:lstStyle/>
          <a:p>
            <a:pPr algn="l" eaLnBrk="0" hangingPunct="0">
              <a:lnSpc>
                <a:spcPct val="120000"/>
              </a:lnSpc>
            </a:pPr>
            <a:r>
              <a:rPr kumimoji="0" lang="zh-CN" altLang="en-US" b="1" dirty="0">
                <a:solidFill>
                  <a:srgbClr val="FF0000"/>
                </a:solidFill>
                <a:latin typeface="黑体" pitchFamily="2" charset="-122"/>
                <a:ea typeface="黑体" pitchFamily="2" charset="-122"/>
              </a:rPr>
              <a:t>进程同步</a:t>
            </a:r>
            <a:r>
              <a:rPr kumimoji="0" lang="zh-CN" altLang="en-US" b="1" dirty="0">
                <a:solidFill>
                  <a:prstClr val="black"/>
                </a:solidFill>
                <a:latin typeface="黑体" pitchFamily="2" charset="-122"/>
                <a:ea typeface="黑体" pitchFamily="2" charset="-122"/>
              </a:rPr>
              <a:t>的主要任务，是使并发执行的诸进程之间能有效的</a:t>
            </a:r>
            <a:r>
              <a:rPr kumimoji="0" lang="zh-CN" altLang="en-US" b="1" dirty="0">
                <a:solidFill>
                  <a:srgbClr val="FF0000"/>
                </a:solidFill>
                <a:latin typeface="黑体" pitchFamily="2" charset="-122"/>
                <a:ea typeface="黑体" pitchFamily="2" charset="-122"/>
              </a:rPr>
              <a:t>共享资源和相互合作</a:t>
            </a:r>
            <a:r>
              <a:rPr kumimoji="0" lang="zh-CN" altLang="en-US" b="1" dirty="0">
                <a:solidFill>
                  <a:prstClr val="black"/>
                </a:solidFill>
                <a:latin typeface="黑体" pitchFamily="2" charset="-122"/>
                <a:ea typeface="黑体" pitchFamily="2" charset="-122"/>
              </a:rPr>
              <a:t>，从而使程序的执行具有</a:t>
            </a:r>
            <a:r>
              <a:rPr kumimoji="0" lang="zh-CN" altLang="en-US" b="1" dirty="0">
                <a:solidFill>
                  <a:srgbClr val="FF0000"/>
                </a:solidFill>
                <a:latin typeface="黑体" pitchFamily="2" charset="-122"/>
                <a:ea typeface="黑体" pitchFamily="2" charset="-122"/>
              </a:rPr>
              <a:t>可再现性</a:t>
            </a:r>
            <a:endParaRPr kumimoji="0" lang="zh-CN" altLang="en-US" b="1" dirty="0">
              <a:solidFill>
                <a:prstClr val="black"/>
              </a:solidFill>
              <a:latin typeface="黑体" pitchFamily="2" charset="-122"/>
              <a:ea typeface="黑体" pitchFamily="2" charset="-122"/>
            </a:endParaRPr>
          </a:p>
        </p:txBody>
      </p:sp>
    </p:spTree>
    <p:extLst>
      <p:ext uri="{BB962C8B-B14F-4D97-AF65-F5344CB8AC3E}">
        <p14:creationId xmlns:p14="http://schemas.microsoft.com/office/powerpoint/2010/main" val="175312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656585"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进程同步的基本概念</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Rectangle 3"/>
          <p:cNvSpPr>
            <a:spLocks noGrp="1" noChangeArrowheads="1"/>
          </p:cNvSpPr>
          <p:nvPr>
            <p:ph idx="1"/>
          </p:nvPr>
        </p:nvSpPr>
        <p:spPr>
          <a:xfrm>
            <a:off x="107504" y="1556792"/>
            <a:ext cx="8839200" cy="4170363"/>
          </a:xfrm>
        </p:spPr>
        <p:txBody>
          <a:bodyPr>
            <a:normAutofit/>
          </a:bodyPr>
          <a:lstStyle/>
          <a:p>
            <a:pPr>
              <a:lnSpc>
                <a:spcPct val="150000"/>
              </a:lnSpc>
              <a:buFont typeface="Wingdings" pitchFamily="2" charset="2"/>
              <a:buChar char="u"/>
              <a:defRPr/>
            </a:pPr>
            <a:r>
              <a:rPr kumimoji="1" lang="zh-CN" altLang="en-US" sz="2400" dirty="0"/>
              <a:t> 进程并行运行时相互制约 </a:t>
            </a:r>
            <a:r>
              <a:rPr kumimoji="1" lang="en-US" altLang="zh-CN" sz="2400" dirty="0"/>
              <a:t>(</a:t>
            </a:r>
            <a:r>
              <a:rPr kumimoji="1" lang="zh-CN" altLang="en-US" sz="2400" dirty="0"/>
              <a:t>进程发消息限制另一进程运行</a:t>
            </a:r>
            <a:r>
              <a:rPr kumimoji="1" lang="en-US" altLang="zh-CN" sz="2400" dirty="0"/>
              <a:t>)</a:t>
            </a:r>
            <a:r>
              <a:rPr kumimoji="1" lang="zh-CN" altLang="en-US" sz="2400" dirty="0"/>
              <a:t>，而制约关系归结为互斥和同步</a:t>
            </a:r>
            <a:endParaRPr kumimoji="1" lang="en-US" altLang="zh-CN" sz="2400" dirty="0"/>
          </a:p>
          <a:p>
            <a:pPr lvl="1">
              <a:lnSpc>
                <a:spcPct val="150000"/>
              </a:lnSpc>
              <a:buFont typeface="Wingdings" pitchFamily="2" charset="2"/>
              <a:buChar char="u"/>
              <a:defRPr/>
            </a:pPr>
            <a:r>
              <a:rPr kumimoji="1" lang="zh-CN" altLang="en-US" sz="2400" dirty="0">
                <a:solidFill>
                  <a:srgbClr val="C00000"/>
                </a:solidFill>
              </a:rPr>
              <a:t> </a:t>
            </a:r>
            <a:r>
              <a:rPr kumimoji="1" lang="zh-CN" altLang="en-US" sz="2400" dirty="0">
                <a:solidFill>
                  <a:srgbClr val="FF0000"/>
                </a:solidFill>
              </a:rPr>
              <a:t>同步</a:t>
            </a:r>
            <a:r>
              <a:rPr kumimoji="1" lang="en-US" altLang="zh-CN" sz="2400" dirty="0">
                <a:solidFill>
                  <a:schemeClr val="tx1">
                    <a:lumMod val="90000"/>
                    <a:lumOff val="10000"/>
                  </a:schemeClr>
                </a:solidFill>
              </a:rPr>
              <a:t>——</a:t>
            </a:r>
            <a:r>
              <a:rPr kumimoji="1" lang="zh-CN" altLang="en-US" sz="2400" dirty="0">
                <a:solidFill>
                  <a:schemeClr val="tx1">
                    <a:lumMod val="90000"/>
                    <a:lumOff val="10000"/>
                  </a:schemeClr>
                </a:solidFill>
              </a:rPr>
              <a:t>指两个事件的发生有着某种时序上的关系</a:t>
            </a:r>
            <a:r>
              <a:rPr kumimoji="1" lang="en-US" altLang="zh-CN" sz="2400" dirty="0">
                <a:solidFill>
                  <a:schemeClr val="tx1">
                    <a:lumMod val="90000"/>
                    <a:lumOff val="10000"/>
                  </a:schemeClr>
                </a:solidFill>
              </a:rPr>
              <a:t>(</a:t>
            </a:r>
            <a:r>
              <a:rPr kumimoji="1" lang="zh-CN" altLang="en-US" sz="2400" dirty="0">
                <a:solidFill>
                  <a:schemeClr val="tx1">
                    <a:lumMod val="90000"/>
                    <a:lumOff val="10000"/>
                  </a:schemeClr>
                </a:solidFill>
              </a:rPr>
              <a:t>先，后</a:t>
            </a:r>
            <a:r>
              <a:rPr kumimoji="1" lang="en-US" altLang="zh-CN" sz="2400" dirty="0">
                <a:solidFill>
                  <a:schemeClr val="tx1">
                    <a:lumMod val="90000"/>
                    <a:lumOff val="10000"/>
                  </a:schemeClr>
                </a:solidFill>
              </a:rPr>
              <a:t>)</a:t>
            </a:r>
          </a:p>
          <a:p>
            <a:pPr lvl="1">
              <a:lnSpc>
                <a:spcPct val="150000"/>
              </a:lnSpc>
              <a:buFont typeface="Wingdings" pitchFamily="2" charset="2"/>
              <a:buChar char="u"/>
              <a:defRPr/>
            </a:pPr>
            <a:r>
              <a:rPr kumimoji="1" lang="zh-CN" altLang="en-US" sz="2400" dirty="0">
                <a:solidFill>
                  <a:srgbClr val="C00000"/>
                </a:solidFill>
              </a:rPr>
              <a:t> </a:t>
            </a:r>
            <a:r>
              <a:rPr kumimoji="1" lang="zh-CN" altLang="en-US" sz="2400" dirty="0">
                <a:solidFill>
                  <a:srgbClr val="FF0000"/>
                </a:solidFill>
              </a:rPr>
              <a:t>互斥</a:t>
            </a:r>
            <a:r>
              <a:rPr kumimoji="1" lang="en-US" altLang="zh-CN" sz="2400" dirty="0">
                <a:solidFill>
                  <a:schemeClr val="tx1">
                    <a:lumMod val="90000"/>
                    <a:lumOff val="10000"/>
                  </a:schemeClr>
                </a:solidFill>
              </a:rPr>
              <a:t>——</a:t>
            </a:r>
            <a:r>
              <a:rPr kumimoji="1" lang="zh-CN" altLang="en-US" sz="2400" dirty="0">
                <a:solidFill>
                  <a:schemeClr val="tx1">
                    <a:lumMod val="90000"/>
                    <a:lumOff val="10000"/>
                  </a:schemeClr>
                </a:solidFill>
              </a:rPr>
              <a:t>资源的使用要排它使用，防止竞争冲突</a:t>
            </a:r>
            <a:r>
              <a:rPr kumimoji="1" lang="en-US" altLang="zh-CN" sz="2400" dirty="0">
                <a:solidFill>
                  <a:schemeClr val="tx1">
                    <a:lumMod val="90000"/>
                    <a:lumOff val="10000"/>
                  </a:schemeClr>
                </a:solidFill>
              </a:rPr>
              <a:t>(</a:t>
            </a:r>
            <a:r>
              <a:rPr kumimoji="1" lang="zh-CN" altLang="en-US" sz="2400" dirty="0">
                <a:solidFill>
                  <a:schemeClr val="tx1">
                    <a:lumMod val="90000"/>
                    <a:lumOff val="10000"/>
                  </a:schemeClr>
                </a:solidFill>
              </a:rPr>
              <a:t>不同时使用，但无先后次序</a:t>
            </a:r>
            <a:r>
              <a:rPr kumimoji="1" lang="en-US" altLang="zh-CN" sz="2400" dirty="0">
                <a:solidFill>
                  <a:schemeClr val="tx1">
                    <a:lumMod val="90000"/>
                    <a:lumOff val="10000"/>
                  </a:schemeClr>
                </a:solidFill>
              </a:rPr>
              <a:t>)</a:t>
            </a:r>
            <a:r>
              <a:rPr kumimoji="1" lang="zh-CN" altLang="en-US" sz="2400" dirty="0">
                <a:solidFill>
                  <a:schemeClr val="tx1">
                    <a:lumMod val="90000"/>
                    <a:lumOff val="10000"/>
                  </a:schemeClr>
                </a:solidFill>
              </a:rPr>
              <a:t> </a:t>
            </a:r>
            <a:r>
              <a:rPr kumimoji="1" lang="en-US" altLang="zh-CN" sz="2400" dirty="0">
                <a:solidFill>
                  <a:schemeClr val="tx1">
                    <a:lumMod val="90000"/>
                    <a:lumOff val="10000"/>
                  </a:schemeClr>
                </a:solidFill>
              </a:rPr>
              <a:t>(</a:t>
            </a:r>
            <a:r>
              <a:rPr kumimoji="1" lang="zh-CN" altLang="en-US" sz="2400" dirty="0">
                <a:solidFill>
                  <a:schemeClr val="tx1">
                    <a:lumMod val="90000"/>
                    <a:lumOff val="10000"/>
                  </a:schemeClr>
                </a:solidFill>
              </a:rPr>
              <a:t>作为一种特殊同步</a:t>
            </a:r>
            <a:r>
              <a:rPr kumimoji="1" lang="en-US" altLang="zh-CN" sz="2400" dirty="0">
                <a:solidFill>
                  <a:schemeClr val="tx1">
                    <a:lumMod val="90000"/>
                    <a:lumOff val="10000"/>
                  </a:schemeClr>
                </a:solidFill>
              </a:rPr>
              <a:t>)</a:t>
            </a:r>
            <a:endParaRPr kumimoji="1" lang="zh-CN" altLang="en-US" sz="2400" dirty="0">
              <a:solidFill>
                <a:schemeClr val="tx1">
                  <a:lumMod val="90000"/>
                  <a:lumOff val="10000"/>
                </a:schemeClr>
              </a:solidFill>
            </a:endParaRPr>
          </a:p>
          <a:p>
            <a:pPr lvl="1">
              <a:lnSpc>
                <a:spcPct val="150000"/>
              </a:lnSpc>
              <a:spcBef>
                <a:spcPct val="50000"/>
              </a:spcBef>
              <a:buFont typeface="Wingdings" pitchFamily="2" charset="2"/>
              <a:buChar char="u"/>
              <a:defRPr/>
            </a:pPr>
            <a:endParaRPr kumimoji="1" lang="en-US" altLang="zh-CN" sz="2400" dirty="0">
              <a:solidFill>
                <a:schemeClr val="tx1">
                  <a:lumMod val="90000"/>
                  <a:lumOff val="10000"/>
                </a:schemeClr>
              </a:solidFill>
              <a:latin typeface="黑体" pitchFamily="2" charset="-122"/>
              <a:ea typeface="黑体" pitchFamily="2" charset="-122"/>
            </a:endParaRPr>
          </a:p>
          <a:p>
            <a:pPr eaLnBrk="1" hangingPunct="1">
              <a:lnSpc>
                <a:spcPct val="150000"/>
              </a:lnSpc>
              <a:buFont typeface="Wingdings" pitchFamily="2" charset="2"/>
              <a:buChar char="u"/>
              <a:defRPr/>
            </a:pPr>
            <a:endParaRPr kumimoji="1" lang="zh-CN" altLang="en-US" sz="2400" dirty="0">
              <a:solidFill>
                <a:schemeClr val="tx1">
                  <a:lumMod val="90000"/>
                  <a:lumOff val="10000"/>
                </a:schemeClr>
              </a:solidFill>
              <a:latin typeface="黑体" pitchFamily="2" charset="-122"/>
              <a:ea typeface="黑体" pitchFamily="2" charset="-122"/>
            </a:endParaRPr>
          </a:p>
          <a:p>
            <a:pPr eaLnBrk="1" hangingPunct="1">
              <a:lnSpc>
                <a:spcPct val="150000"/>
              </a:lnSpc>
              <a:buFont typeface="Wingdings" pitchFamily="2" charset="2"/>
              <a:buChar char="u"/>
              <a:defRPr/>
            </a:pPr>
            <a:endParaRPr kumimoji="1" lang="zh-CN" altLang="en-US" sz="2400" dirty="0">
              <a:solidFill>
                <a:schemeClr val="tx1">
                  <a:lumMod val="90000"/>
                  <a:lumOff val="10000"/>
                </a:schemeClr>
              </a:solidFill>
              <a:latin typeface="黑体" pitchFamily="2" charset="-122"/>
              <a:ea typeface="黑体" pitchFamily="2" charset="-122"/>
            </a:endParaRPr>
          </a:p>
          <a:p>
            <a:pPr eaLnBrk="1" hangingPunct="1">
              <a:lnSpc>
                <a:spcPct val="150000"/>
              </a:lnSpc>
              <a:buFont typeface="Wingdings" pitchFamily="2" charset="2"/>
              <a:buChar char="u"/>
              <a:defRPr/>
            </a:pPr>
            <a:endParaRPr kumimoji="1" lang="zh-CN" altLang="en-US" sz="2400" dirty="0">
              <a:solidFill>
                <a:schemeClr val="tx1">
                  <a:lumMod val="90000"/>
                  <a:lumOff val="10000"/>
                </a:schemeClr>
              </a:solidFill>
              <a:latin typeface="黑体" pitchFamily="2" charset="-122"/>
              <a:ea typeface="黑体" pitchFamily="2" charset="-122"/>
            </a:endParaRPr>
          </a:p>
        </p:txBody>
      </p:sp>
    </p:spTree>
    <p:extLst>
      <p:ext uri="{BB962C8B-B14F-4D97-AF65-F5344CB8AC3E}">
        <p14:creationId xmlns:p14="http://schemas.microsoft.com/office/powerpoint/2010/main" val="14696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8592689" cy="646331"/>
          </a:xfrm>
          <a:prstGeom prst="rect">
            <a:avLst/>
          </a:prstGeom>
          <a:noFill/>
          <a:ln w="9525">
            <a:noFill/>
            <a:miter lim="800000"/>
            <a:headEnd/>
            <a:tailEnd/>
          </a:ln>
        </p:spPr>
        <p:txBody>
          <a:bodyPr/>
          <a:lstStyle/>
          <a:p>
            <a:r>
              <a:rPr lang="en-US" altLang="zh-CN" sz="3600" b="1" dirty="0">
                <a:solidFill>
                  <a:schemeClr val="tx1"/>
                </a:solidFill>
                <a:latin typeface="微软雅黑" panose="020B0503020204020204" pitchFamily="34" charset="-122"/>
                <a:ea typeface="微软雅黑" panose="020B0503020204020204" pitchFamily="34" charset="-122"/>
              </a:rPr>
              <a:t>Spooler</a:t>
            </a:r>
            <a:r>
              <a:rPr lang="zh-CN" altLang="en-US" sz="3600" b="1" dirty="0">
                <a:solidFill>
                  <a:schemeClr val="tx1"/>
                </a:solidFill>
                <a:latin typeface="微软雅黑" panose="020B0503020204020204" pitchFamily="34" charset="-122"/>
                <a:ea typeface="微软雅黑" panose="020B0503020204020204" pitchFamily="34" charset="-122"/>
              </a:rPr>
              <a:t>目录问题（互斥）</a:t>
            </a:r>
          </a:p>
        </p:txBody>
      </p:sp>
      <p:sp>
        <p:nvSpPr>
          <p:cNvPr id="6" name="Text Box 6"/>
          <p:cNvSpPr txBox="1">
            <a:spLocks noChangeArrowheads="1"/>
          </p:cNvSpPr>
          <p:nvPr/>
        </p:nvSpPr>
        <p:spPr bwMode="auto">
          <a:xfrm>
            <a:off x="3203848" y="1340768"/>
            <a:ext cx="1152525" cy="376238"/>
          </a:xfrm>
          <a:prstGeom prst="rect">
            <a:avLst/>
          </a:prstGeom>
          <a:noFill/>
          <a:ln w="9525">
            <a:solidFill>
              <a:schemeClr val="tx1"/>
            </a:solidFill>
            <a:miter lim="800000"/>
            <a:headEnd/>
            <a:tailEnd/>
          </a:ln>
          <a:effectLst/>
        </p:spPr>
        <p:txBody>
          <a:bodyPr wrap="square">
            <a:spAutoFit/>
          </a:bodyPr>
          <a:lstStyle/>
          <a:p>
            <a:pPr algn="l">
              <a:spcBef>
                <a:spcPct val="50000"/>
              </a:spcBef>
              <a:defRPr/>
            </a:pPr>
            <a:r>
              <a:rPr kumimoji="0" lang="en-US" altLang="zh-CN" sz="1800" b="1" dirty="0">
                <a:solidFill>
                  <a:srgbClr val="FF0000"/>
                </a:solidFill>
                <a:latin typeface="Tahoma" pitchFamily="34" charset="0"/>
              </a:rPr>
              <a:t>Out</a:t>
            </a:r>
            <a:r>
              <a:rPr kumimoji="0" lang="zh-CN" altLang="en-US" sz="1800" b="1" dirty="0">
                <a:solidFill>
                  <a:srgbClr val="FF0000"/>
                </a:solidFill>
                <a:latin typeface="Tahoma" pitchFamily="34" charset="0"/>
              </a:rPr>
              <a:t>：</a:t>
            </a:r>
            <a:r>
              <a:rPr kumimoji="0" lang="en-US" altLang="zh-CN" sz="1800" b="1" dirty="0">
                <a:solidFill>
                  <a:srgbClr val="FF0000"/>
                </a:solidFill>
                <a:latin typeface="Tahoma" pitchFamily="34" charset="0"/>
              </a:rPr>
              <a:t>4</a:t>
            </a:r>
          </a:p>
        </p:txBody>
      </p:sp>
      <p:sp>
        <p:nvSpPr>
          <p:cNvPr id="7" name="Text Box 7"/>
          <p:cNvSpPr txBox="1">
            <a:spLocks noChangeArrowheads="1"/>
          </p:cNvSpPr>
          <p:nvPr/>
        </p:nvSpPr>
        <p:spPr bwMode="auto">
          <a:xfrm>
            <a:off x="5004049" y="1340768"/>
            <a:ext cx="1223988" cy="376238"/>
          </a:xfrm>
          <a:prstGeom prst="rect">
            <a:avLst/>
          </a:prstGeom>
          <a:noFill/>
          <a:ln w="9525">
            <a:solidFill>
              <a:schemeClr val="tx1"/>
            </a:solidFill>
            <a:miter lim="800000"/>
            <a:headEnd/>
            <a:tailEnd/>
          </a:ln>
          <a:effectLst/>
        </p:spPr>
        <p:txBody>
          <a:bodyPr wrap="square">
            <a:spAutoFit/>
          </a:bodyPr>
          <a:lstStyle/>
          <a:p>
            <a:pPr algn="l">
              <a:spcBef>
                <a:spcPct val="50000"/>
              </a:spcBef>
              <a:defRPr/>
            </a:pPr>
            <a:r>
              <a:rPr kumimoji="0" lang="en-US" altLang="zh-CN" sz="1800" b="1" dirty="0">
                <a:solidFill>
                  <a:srgbClr val="FF0000"/>
                </a:solidFill>
                <a:latin typeface="Tahoma" pitchFamily="34" charset="0"/>
              </a:rPr>
              <a:t>In</a:t>
            </a:r>
            <a:r>
              <a:rPr kumimoji="0" lang="zh-CN" altLang="en-US" sz="1800" b="1" dirty="0">
                <a:solidFill>
                  <a:srgbClr val="FF0000"/>
                </a:solidFill>
                <a:latin typeface="Tahoma" pitchFamily="34" charset="0"/>
              </a:rPr>
              <a:t>：</a:t>
            </a:r>
            <a:r>
              <a:rPr kumimoji="0" lang="en-US" altLang="zh-CN" sz="1800" b="1" dirty="0">
                <a:solidFill>
                  <a:srgbClr val="FF0000"/>
                </a:solidFill>
                <a:latin typeface="Tahoma" pitchFamily="34" charset="0"/>
              </a:rPr>
              <a:t>7</a:t>
            </a:r>
          </a:p>
        </p:txBody>
      </p:sp>
      <p:sp>
        <p:nvSpPr>
          <p:cNvPr id="8" name="Text Box 8"/>
          <p:cNvSpPr txBox="1">
            <a:spLocks noChangeArrowheads="1"/>
          </p:cNvSpPr>
          <p:nvPr/>
        </p:nvSpPr>
        <p:spPr bwMode="auto">
          <a:xfrm>
            <a:off x="3203848" y="2061493"/>
            <a:ext cx="5184775" cy="1201738"/>
          </a:xfrm>
          <a:prstGeom prst="rect">
            <a:avLst/>
          </a:prstGeom>
          <a:solidFill>
            <a:schemeClr val="bg2">
              <a:lumMod val="50000"/>
            </a:schemeClr>
          </a:solidFill>
          <a:ln w="9525">
            <a:solidFill>
              <a:schemeClr val="tx1"/>
            </a:solidFill>
            <a:miter lim="800000"/>
            <a:headEnd/>
            <a:tailEnd/>
          </a:ln>
        </p:spPr>
        <p:txBody>
          <a:bodyPr>
            <a:spAutoFit/>
          </a:bodyPr>
          <a:lstStyle/>
          <a:p>
            <a:pPr algn="l">
              <a:spcBef>
                <a:spcPct val="50000"/>
              </a:spcBef>
            </a:pPr>
            <a:r>
              <a:rPr kumimoji="0" lang="zh-CN" altLang="en-US" sz="1800" b="1" dirty="0">
                <a:solidFill>
                  <a:srgbClr val="FFC000"/>
                </a:solidFill>
                <a:latin typeface="Tahoma" pitchFamily="34" charset="0"/>
              </a:rPr>
              <a:t>进程</a:t>
            </a:r>
            <a:r>
              <a:rPr kumimoji="0" lang="en-US" altLang="zh-CN" sz="1800" b="1" dirty="0">
                <a:solidFill>
                  <a:srgbClr val="FFC000"/>
                </a:solidFill>
                <a:latin typeface="Tahoma" pitchFamily="34" charset="0"/>
              </a:rPr>
              <a:t>A</a:t>
            </a:r>
            <a:r>
              <a:rPr kumimoji="0" lang="zh-CN" altLang="en-US" sz="1800" b="1" dirty="0">
                <a:solidFill>
                  <a:srgbClr val="FFC000"/>
                </a:solidFill>
                <a:latin typeface="Tahoma" pitchFamily="34" charset="0"/>
              </a:rPr>
              <a:t>：	</a:t>
            </a:r>
            <a:r>
              <a:rPr kumimoji="0" lang="en-US" altLang="zh-CN" sz="1800" b="1" dirty="0" err="1">
                <a:solidFill>
                  <a:srgbClr val="FFC000"/>
                </a:solidFill>
                <a:latin typeface="Tahoma" pitchFamily="34" charset="0"/>
              </a:rPr>
              <a:t>N_f_s</a:t>
            </a:r>
            <a:r>
              <a:rPr kumimoji="0" lang="en-US" altLang="zh-CN" sz="1800" b="1" dirty="0">
                <a:solidFill>
                  <a:srgbClr val="FFC000"/>
                </a:solidFill>
                <a:latin typeface="Tahoma" pitchFamily="34" charset="0"/>
              </a:rPr>
              <a:t> = In; </a:t>
            </a:r>
            <a:r>
              <a:rPr kumimoji="0" lang="en-US" altLang="zh-CN" sz="1800" b="1" dirty="0">
                <a:solidFill>
                  <a:srgbClr val="FF0000"/>
                </a:solidFill>
                <a:latin typeface="Tahoma" pitchFamily="34" charset="0"/>
              </a:rPr>
              <a:t>//In == 7</a:t>
            </a:r>
          </a:p>
          <a:p>
            <a:pPr algn="l">
              <a:spcBef>
                <a:spcPct val="50000"/>
              </a:spcBef>
            </a:pPr>
            <a:r>
              <a:rPr kumimoji="0" lang="en-US" altLang="zh-CN" sz="1800" b="1" dirty="0">
                <a:solidFill>
                  <a:srgbClr val="9C4E00"/>
                </a:solidFill>
                <a:latin typeface="Tahoma" pitchFamily="34" charset="0"/>
              </a:rPr>
              <a:t>	</a:t>
            </a:r>
            <a:r>
              <a:rPr kumimoji="0" lang="en-US" altLang="zh-CN" sz="1800" b="1" dirty="0" err="1">
                <a:solidFill>
                  <a:srgbClr val="FFC000"/>
                </a:solidFill>
                <a:latin typeface="Tahoma" pitchFamily="34" charset="0"/>
              </a:rPr>
              <a:t>InsertFileIntoSpooler</a:t>
            </a:r>
            <a:r>
              <a:rPr kumimoji="0" lang="en-US" altLang="zh-CN" sz="1800" b="1" dirty="0">
                <a:solidFill>
                  <a:srgbClr val="FFC000"/>
                </a:solidFill>
                <a:latin typeface="Tahoma" pitchFamily="34" charset="0"/>
              </a:rPr>
              <a:t>(</a:t>
            </a:r>
            <a:r>
              <a:rPr kumimoji="0" lang="en-US" altLang="zh-CN" sz="1800" b="1" dirty="0" err="1">
                <a:solidFill>
                  <a:srgbClr val="FFC000"/>
                </a:solidFill>
                <a:latin typeface="Tahoma" pitchFamily="34" charset="0"/>
              </a:rPr>
              <a:t>N_f_s</a:t>
            </a:r>
            <a:r>
              <a:rPr kumimoji="0" lang="en-US" altLang="zh-CN" sz="1800" b="1" dirty="0">
                <a:solidFill>
                  <a:srgbClr val="FFC000"/>
                </a:solidFill>
                <a:latin typeface="Tahoma" pitchFamily="34" charset="0"/>
              </a:rPr>
              <a:t>);</a:t>
            </a:r>
          </a:p>
          <a:p>
            <a:pPr algn="l">
              <a:spcBef>
                <a:spcPct val="50000"/>
              </a:spcBef>
            </a:pPr>
            <a:r>
              <a:rPr kumimoji="0" lang="en-US" altLang="zh-CN" sz="1800" b="1" dirty="0">
                <a:solidFill>
                  <a:srgbClr val="FFC000"/>
                </a:solidFill>
                <a:latin typeface="Tahoma" pitchFamily="34" charset="0"/>
              </a:rPr>
              <a:t>	In=</a:t>
            </a:r>
            <a:r>
              <a:rPr kumimoji="0" lang="en-US" altLang="zh-CN" sz="1800" b="1" dirty="0" err="1">
                <a:solidFill>
                  <a:srgbClr val="FFC000"/>
                </a:solidFill>
                <a:latin typeface="Tahoma" pitchFamily="34" charset="0"/>
              </a:rPr>
              <a:t>N_f_s</a:t>
            </a:r>
            <a:r>
              <a:rPr kumimoji="0" lang="en-US" altLang="zh-CN" sz="1800" b="1" dirty="0">
                <a:solidFill>
                  <a:srgbClr val="FFC000"/>
                </a:solidFill>
                <a:latin typeface="Tahoma" pitchFamily="34" charset="0"/>
              </a:rPr>
              <a:t>++; </a:t>
            </a:r>
            <a:r>
              <a:rPr kumimoji="0" lang="en-US" altLang="zh-CN" sz="1800" b="1" dirty="0">
                <a:solidFill>
                  <a:srgbClr val="FF0000"/>
                </a:solidFill>
                <a:latin typeface="Tahoma" pitchFamily="34" charset="0"/>
              </a:rPr>
              <a:t>//In == 8</a:t>
            </a:r>
            <a:r>
              <a:rPr kumimoji="0" lang="en-US" altLang="zh-CN" sz="1800" b="1" dirty="0">
                <a:solidFill>
                  <a:srgbClr val="9C4E00"/>
                </a:solidFill>
                <a:latin typeface="Tahoma" pitchFamily="34" charset="0"/>
              </a:rPr>
              <a:t>	</a:t>
            </a:r>
          </a:p>
        </p:txBody>
      </p:sp>
      <p:sp>
        <p:nvSpPr>
          <p:cNvPr id="9" name="Text Box 9"/>
          <p:cNvSpPr txBox="1">
            <a:spLocks noChangeArrowheads="1"/>
          </p:cNvSpPr>
          <p:nvPr/>
        </p:nvSpPr>
        <p:spPr bwMode="auto">
          <a:xfrm>
            <a:off x="3203848" y="3883943"/>
            <a:ext cx="5184775" cy="1201738"/>
          </a:xfrm>
          <a:prstGeom prst="rect">
            <a:avLst/>
          </a:prstGeom>
          <a:solidFill>
            <a:schemeClr val="bg2">
              <a:lumMod val="50000"/>
            </a:schemeClr>
          </a:solidFill>
          <a:ln w="9525">
            <a:solidFill>
              <a:schemeClr val="tx1"/>
            </a:solidFill>
            <a:miter lim="800000"/>
            <a:headEnd/>
            <a:tailEnd/>
          </a:ln>
          <a:effectLst/>
        </p:spPr>
        <p:txBody>
          <a:bodyPr>
            <a:spAutoFit/>
          </a:bodyPr>
          <a:lstStyle/>
          <a:p>
            <a:pPr algn="l">
              <a:spcBef>
                <a:spcPct val="50000"/>
              </a:spcBef>
              <a:defRPr/>
            </a:pPr>
            <a:r>
              <a:rPr kumimoji="0" lang="zh-CN" altLang="en-US" sz="1800" b="1" dirty="0">
                <a:solidFill>
                  <a:srgbClr val="FFC000"/>
                </a:solidFill>
                <a:effectLst>
                  <a:outerShdw blurRad="38100" dist="38100" dir="2700000" algn="tl">
                    <a:srgbClr val="000000"/>
                  </a:outerShdw>
                </a:effectLst>
                <a:latin typeface="Tahoma" pitchFamily="34" charset="0"/>
              </a:rPr>
              <a:t>进程</a:t>
            </a:r>
            <a:r>
              <a:rPr kumimoji="0" lang="en-US" altLang="zh-CN" sz="1800" b="1" dirty="0">
                <a:solidFill>
                  <a:srgbClr val="FFC000"/>
                </a:solidFill>
                <a:effectLst>
                  <a:outerShdw blurRad="38100" dist="38100" dir="2700000" algn="tl">
                    <a:srgbClr val="000000"/>
                  </a:outerShdw>
                </a:effectLst>
                <a:latin typeface="Tahoma" pitchFamily="34" charset="0"/>
              </a:rPr>
              <a:t>B</a:t>
            </a:r>
            <a:r>
              <a:rPr kumimoji="0" lang="zh-CN" altLang="en-US" sz="1800" b="1" dirty="0">
                <a:solidFill>
                  <a:srgbClr val="FFC000"/>
                </a:solidFill>
                <a:effectLst>
                  <a:outerShdw blurRad="38100" dist="38100" dir="2700000" algn="tl">
                    <a:srgbClr val="000000"/>
                  </a:outerShdw>
                </a:effectLst>
                <a:latin typeface="Tahoma" pitchFamily="34" charset="0"/>
              </a:rPr>
              <a:t>：	</a:t>
            </a:r>
            <a:r>
              <a:rPr kumimoji="0" lang="en-US" altLang="zh-CN" sz="1800" b="1" dirty="0" err="1">
                <a:solidFill>
                  <a:srgbClr val="FFC000"/>
                </a:solidFill>
                <a:latin typeface="Tahoma" pitchFamily="34" charset="0"/>
              </a:rPr>
              <a:t>N_f_s</a:t>
            </a:r>
            <a:r>
              <a:rPr kumimoji="0" lang="en-US" altLang="zh-CN" sz="1800" b="1" dirty="0">
                <a:solidFill>
                  <a:srgbClr val="FFC000"/>
                </a:solidFill>
                <a:effectLst>
                  <a:outerShdw blurRad="38100" dist="38100" dir="2700000" algn="tl">
                    <a:srgbClr val="000000"/>
                  </a:outerShdw>
                </a:effectLst>
                <a:latin typeface="Tahoma" pitchFamily="34" charset="0"/>
              </a:rPr>
              <a:t> = In; </a:t>
            </a:r>
            <a:r>
              <a:rPr kumimoji="0" lang="en-US" altLang="zh-CN" sz="1800" dirty="0">
                <a:solidFill>
                  <a:srgbClr val="FF0000"/>
                </a:solidFill>
                <a:effectLst>
                  <a:outerShdw blurRad="38100" dist="38100" dir="2700000" algn="tl">
                    <a:srgbClr val="000000"/>
                  </a:outerShdw>
                </a:effectLst>
                <a:latin typeface="Tahoma" pitchFamily="34" charset="0"/>
              </a:rPr>
              <a:t>//In == 8</a:t>
            </a:r>
          </a:p>
          <a:p>
            <a:pPr algn="l">
              <a:spcBef>
                <a:spcPct val="50000"/>
              </a:spcBef>
              <a:defRPr/>
            </a:pPr>
            <a:r>
              <a:rPr kumimoji="0" lang="en-US" altLang="zh-CN" sz="1800" dirty="0">
                <a:solidFill>
                  <a:srgbClr val="9C4E00"/>
                </a:solidFill>
                <a:effectLst>
                  <a:outerShdw blurRad="38100" dist="38100" dir="2700000" algn="tl">
                    <a:srgbClr val="000000"/>
                  </a:outerShdw>
                </a:effectLst>
                <a:latin typeface="Tahoma" pitchFamily="34" charset="0"/>
              </a:rPr>
              <a:t>	</a:t>
            </a:r>
            <a:r>
              <a:rPr kumimoji="0" lang="en-US" altLang="zh-CN" sz="1800" b="1" dirty="0" err="1">
                <a:solidFill>
                  <a:srgbClr val="FFC000"/>
                </a:solidFill>
                <a:effectLst>
                  <a:outerShdw blurRad="38100" dist="38100" dir="2700000" algn="tl">
                    <a:srgbClr val="000000"/>
                  </a:outerShdw>
                </a:effectLst>
                <a:latin typeface="Tahoma" pitchFamily="34" charset="0"/>
              </a:rPr>
              <a:t>InsertFileIntoSpooler</a:t>
            </a:r>
            <a:r>
              <a:rPr kumimoji="0" lang="en-US" altLang="zh-CN" sz="1800" b="1" dirty="0">
                <a:solidFill>
                  <a:srgbClr val="FFC000"/>
                </a:solidFill>
                <a:effectLst>
                  <a:outerShdw blurRad="38100" dist="38100" dir="2700000" algn="tl">
                    <a:srgbClr val="000000"/>
                  </a:outerShdw>
                </a:effectLst>
                <a:latin typeface="Tahoma" pitchFamily="34" charset="0"/>
              </a:rPr>
              <a:t>(</a:t>
            </a:r>
            <a:r>
              <a:rPr kumimoji="0" lang="en-US" altLang="zh-CN" sz="1800" b="1" dirty="0" err="1">
                <a:solidFill>
                  <a:srgbClr val="FFC000"/>
                </a:solidFill>
                <a:effectLst>
                  <a:outerShdw blurRad="38100" dist="38100" dir="2700000" algn="tl">
                    <a:srgbClr val="000000"/>
                  </a:outerShdw>
                </a:effectLst>
                <a:latin typeface="Tahoma" pitchFamily="34" charset="0"/>
              </a:rPr>
              <a:t>N_f_s</a:t>
            </a:r>
            <a:r>
              <a:rPr kumimoji="0" lang="en-US" altLang="zh-CN" sz="1800" b="1" dirty="0">
                <a:solidFill>
                  <a:srgbClr val="FFC000"/>
                </a:solidFill>
                <a:effectLst>
                  <a:outerShdw blurRad="38100" dist="38100" dir="2700000" algn="tl">
                    <a:srgbClr val="000000"/>
                  </a:outerShdw>
                </a:effectLst>
                <a:latin typeface="Tahoma" pitchFamily="34" charset="0"/>
              </a:rPr>
              <a:t>);</a:t>
            </a:r>
          </a:p>
          <a:p>
            <a:pPr algn="l">
              <a:spcBef>
                <a:spcPct val="50000"/>
              </a:spcBef>
              <a:defRPr/>
            </a:pPr>
            <a:r>
              <a:rPr kumimoji="0" lang="en-US" altLang="zh-CN" sz="1800" b="1" dirty="0">
                <a:solidFill>
                  <a:srgbClr val="FFC000"/>
                </a:solidFill>
                <a:effectLst>
                  <a:outerShdw blurRad="38100" dist="38100" dir="2700000" algn="tl">
                    <a:srgbClr val="000000"/>
                  </a:outerShdw>
                </a:effectLst>
                <a:latin typeface="Tahoma" pitchFamily="34" charset="0"/>
              </a:rPr>
              <a:t>	In=</a:t>
            </a:r>
            <a:r>
              <a:rPr kumimoji="0" lang="en-US" altLang="zh-CN" sz="1800" b="1" dirty="0" err="1">
                <a:solidFill>
                  <a:srgbClr val="FFC000"/>
                </a:solidFill>
                <a:effectLst>
                  <a:outerShdw blurRad="38100" dist="38100" dir="2700000" algn="tl">
                    <a:srgbClr val="000000"/>
                  </a:outerShdw>
                </a:effectLst>
                <a:latin typeface="Tahoma" pitchFamily="34" charset="0"/>
              </a:rPr>
              <a:t>N_f_s</a:t>
            </a:r>
            <a:r>
              <a:rPr kumimoji="0" lang="en-US" altLang="zh-CN" sz="1800" b="1" dirty="0">
                <a:solidFill>
                  <a:srgbClr val="FFC000"/>
                </a:solidFill>
                <a:effectLst>
                  <a:outerShdw blurRad="38100" dist="38100" dir="2700000" algn="tl">
                    <a:srgbClr val="000000"/>
                  </a:outerShdw>
                </a:effectLst>
                <a:latin typeface="Tahoma" pitchFamily="34" charset="0"/>
              </a:rPr>
              <a:t>++; </a:t>
            </a:r>
            <a:r>
              <a:rPr kumimoji="0" lang="en-US" altLang="zh-CN" sz="1800" dirty="0">
                <a:solidFill>
                  <a:srgbClr val="FF0000"/>
                </a:solidFill>
                <a:effectLst>
                  <a:outerShdw blurRad="38100" dist="38100" dir="2700000" algn="tl">
                    <a:srgbClr val="000000"/>
                  </a:outerShdw>
                </a:effectLst>
                <a:latin typeface="Tahoma" pitchFamily="34" charset="0"/>
              </a:rPr>
              <a:t>//In == 9</a:t>
            </a:r>
            <a:r>
              <a:rPr kumimoji="0" lang="en-US" altLang="zh-CN" sz="1800" dirty="0">
                <a:solidFill>
                  <a:srgbClr val="9C4E00"/>
                </a:solidFill>
                <a:effectLst>
                  <a:outerShdw blurRad="38100" dist="38100" dir="2700000" algn="tl">
                    <a:srgbClr val="000000"/>
                  </a:outerShdw>
                </a:effectLst>
                <a:latin typeface="Tahoma" pitchFamily="34" charset="0"/>
              </a:rPr>
              <a:t>	</a:t>
            </a:r>
          </a:p>
        </p:txBody>
      </p:sp>
      <p:grpSp>
        <p:nvGrpSpPr>
          <p:cNvPr id="10" name="Group 10"/>
          <p:cNvGrpSpPr>
            <a:grpSpLocks/>
          </p:cNvGrpSpPr>
          <p:nvPr/>
        </p:nvGrpSpPr>
        <p:grpSpPr bwMode="auto">
          <a:xfrm>
            <a:off x="682973" y="1700808"/>
            <a:ext cx="1728787" cy="3041650"/>
            <a:chOff x="249" y="1071"/>
            <a:chExt cx="1089" cy="1916"/>
          </a:xfrm>
        </p:grpSpPr>
        <p:sp>
          <p:nvSpPr>
            <p:cNvPr id="12" name="Text Box 11"/>
            <p:cNvSpPr txBox="1">
              <a:spLocks noChangeArrowheads="1"/>
            </p:cNvSpPr>
            <p:nvPr/>
          </p:nvSpPr>
          <p:spPr bwMode="auto">
            <a:xfrm>
              <a:off x="249" y="1616"/>
              <a:ext cx="952" cy="237"/>
            </a:xfrm>
            <a:prstGeom prst="rect">
              <a:avLst/>
            </a:prstGeom>
            <a:solidFill>
              <a:schemeClr val="tx2">
                <a:lumMod val="10000"/>
              </a:schemeClr>
            </a:solidFill>
            <a:ln w="9525">
              <a:solidFill>
                <a:schemeClr val="tx1"/>
              </a:solidFill>
              <a:miter lim="800000"/>
              <a:headEnd/>
              <a:tailEnd/>
            </a:ln>
            <a:effectLst/>
          </p:spPr>
          <p:txBody>
            <a:bodyPr>
              <a:spAutoFit/>
            </a:bodyPr>
            <a:lstStyle/>
            <a:p>
              <a:pPr algn="l">
                <a:spcBef>
                  <a:spcPct val="50000"/>
                </a:spcBef>
                <a:defRPr/>
              </a:pPr>
              <a:r>
                <a:rPr kumimoji="0" lang="en-US" altLang="zh-CN" sz="1800" b="1" dirty="0">
                  <a:solidFill>
                    <a:srgbClr val="00CC66"/>
                  </a:solidFill>
                  <a:latin typeface="Tahoma" pitchFamily="34" charset="0"/>
                </a:rPr>
                <a:t>4</a:t>
              </a:r>
              <a:r>
                <a:rPr kumimoji="0" lang="zh-CN" altLang="en-US" sz="1800" b="1" dirty="0">
                  <a:solidFill>
                    <a:srgbClr val="00CC66"/>
                  </a:solidFill>
                  <a:latin typeface="Tahoma" pitchFamily="34" charset="0"/>
                </a:rPr>
                <a:t>：</a:t>
              </a:r>
              <a:r>
                <a:rPr kumimoji="0" lang="en-US" altLang="zh-CN" sz="1800" b="1" dirty="0">
                  <a:solidFill>
                    <a:srgbClr val="00CC66"/>
                  </a:solidFill>
                  <a:latin typeface="Tahoma" pitchFamily="34" charset="0"/>
                </a:rPr>
                <a:t>File1</a:t>
              </a:r>
            </a:p>
          </p:txBody>
        </p:sp>
        <p:sp>
          <p:nvSpPr>
            <p:cNvPr id="13" name="Text Box 12"/>
            <p:cNvSpPr txBox="1">
              <a:spLocks noChangeArrowheads="1"/>
            </p:cNvSpPr>
            <p:nvPr/>
          </p:nvSpPr>
          <p:spPr bwMode="auto">
            <a:xfrm>
              <a:off x="249" y="1842"/>
              <a:ext cx="952" cy="237"/>
            </a:xfrm>
            <a:prstGeom prst="rect">
              <a:avLst/>
            </a:prstGeom>
            <a:solidFill>
              <a:schemeClr val="tx2">
                <a:lumMod val="10000"/>
              </a:schemeClr>
            </a:solidFill>
            <a:ln w="9525">
              <a:solidFill>
                <a:schemeClr val="tx1"/>
              </a:solidFill>
              <a:miter lim="800000"/>
              <a:headEnd/>
              <a:tailEnd/>
            </a:ln>
            <a:effectLst/>
          </p:spPr>
          <p:txBody>
            <a:bodyPr>
              <a:spAutoFit/>
            </a:bodyPr>
            <a:lstStyle/>
            <a:p>
              <a:pPr algn="l">
                <a:spcBef>
                  <a:spcPct val="50000"/>
                </a:spcBef>
                <a:defRPr/>
              </a:pPr>
              <a:r>
                <a:rPr kumimoji="0" lang="en-US" altLang="zh-CN" sz="1800" b="1" dirty="0">
                  <a:solidFill>
                    <a:srgbClr val="00CC66"/>
                  </a:solidFill>
                  <a:latin typeface="Tahoma" pitchFamily="34" charset="0"/>
                </a:rPr>
                <a:t>5</a:t>
              </a:r>
              <a:r>
                <a:rPr kumimoji="0" lang="zh-CN" altLang="en-US" sz="1800" b="1" dirty="0">
                  <a:solidFill>
                    <a:srgbClr val="00CC66"/>
                  </a:solidFill>
                  <a:latin typeface="Tahoma" pitchFamily="34" charset="0"/>
                </a:rPr>
                <a:t>：</a:t>
              </a:r>
              <a:r>
                <a:rPr kumimoji="0" lang="en-US" altLang="zh-CN" sz="1800" b="1" dirty="0">
                  <a:solidFill>
                    <a:srgbClr val="00CC66"/>
                  </a:solidFill>
                  <a:latin typeface="Tahoma" pitchFamily="34" charset="0"/>
                </a:rPr>
                <a:t>File2</a:t>
              </a:r>
            </a:p>
          </p:txBody>
        </p:sp>
        <p:sp>
          <p:nvSpPr>
            <p:cNvPr id="14" name="Text Box 13"/>
            <p:cNvSpPr txBox="1">
              <a:spLocks noChangeArrowheads="1"/>
            </p:cNvSpPr>
            <p:nvPr/>
          </p:nvSpPr>
          <p:spPr bwMode="auto">
            <a:xfrm>
              <a:off x="249" y="2069"/>
              <a:ext cx="952" cy="237"/>
            </a:xfrm>
            <a:prstGeom prst="rect">
              <a:avLst/>
            </a:prstGeom>
            <a:solidFill>
              <a:schemeClr val="tx2">
                <a:lumMod val="10000"/>
              </a:schemeClr>
            </a:solidFill>
            <a:ln w="9525">
              <a:solidFill>
                <a:schemeClr val="tx1"/>
              </a:solidFill>
              <a:miter lim="800000"/>
              <a:headEnd/>
              <a:tailEnd/>
            </a:ln>
            <a:effectLst/>
          </p:spPr>
          <p:txBody>
            <a:bodyPr>
              <a:spAutoFit/>
            </a:bodyPr>
            <a:lstStyle/>
            <a:p>
              <a:pPr algn="l">
                <a:spcBef>
                  <a:spcPct val="50000"/>
                </a:spcBef>
                <a:defRPr/>
              </a:pPr>
              <a:r>
                <a:rPr kumimoji="0" lang="en-US" altLang="zh-CN" sz="1800" b="1" dirty="0">
                  <a:solidFill>
                    <a:srgbClr val="00CC66"/>
                  </a:solidFill>
                  <a:latin typeface="Tahoma" pitchFamily="34" charset="0"/>
                </a:rPr>
                <a:t>6</a:t>
              </a:r>
              <a:r>
                <a:rPr kumimoji="0" lang="zh-CN" altLang="en-US" sz="1800" b="1" dirty="0">
                  <a:solidFill>
                    <a:srgbClr val="00CC66"/>
                  </a:solidFill>
                  <a:latin typeface="Tahoma" pitchFamily="34" charset="0"/>
                </a:rPr>
                <a:t>：</a:t>
              </a:r>
              <a:r>
                <a:rPr kumimoji="0" lang="en-US" altLang="zh-CN" sz="1800" b="1" dirty="0">
                  <a:solidFill>
                    <a:srgbClr val="00CC66"/>
                  </a:solidFill>
                  <a:latin typeface="Tahoma" pitchFamily="34" charset="0"/>
                </a:rPr>
                <a:t>File3</a:t>
              </a:r>
            </a:p>
          </p:txBody>
        </p:sp>
        <p:sp>
          <p:nvSpPr>
            <p:cNvPr id="15" name="Text Box 14"/>
            <p:cNvSpPr txBox="1">
              <a:spLocks noChangeArrowheads="1"/>
            </p:cNvSpPr>
            <p:nvPr/>
          </p:nvSpPr>
          <p:spPr bwMode="auto">
            <a:xfrm>
              <a:off x="249" y="2295"/>
              <a:ext cx="952" cy="237"/>
            </a:xfrm>
            <a:prstGeom prst="rect">
              <a:avLst/>
            </a:prstGeom>
            <a:solidFill>
              <a:schemeClr val="tx2">
                <a:lumMod val="10000"/>
              </a:schemeClr>
            </a:solidFill>
            <a:ln w="9525">
              <a:solidFill>
                <a:schemeClr val="tx1"/>
              </a:solidFill>
              <a:miter lim="800000"/>
              <a:headEnd/>
              <a:tailEnd/>
            </a:ln>
            <a:effectLst/>
          </p:spPr>
          <p:txBody>
            <a:bodyPr>
              <a:spAutoFit/>
            </a:bodyPr>
            <a:lstStyle/>
            <a:p>
              <a:pPr algn="l">
                <a:spcBef>
                  <a:spcPct val="50000"/>
                </a:spcBef>
                <a:defRPr/>
              </a:pPr>
              <a:r>
                <a:rPr kumimoji="0" lang="en-US" altLang="zh-CN" sz="1800" b="1" dirty="0">
                  <a:solidFill>
                    <a:srgbClr val="00CC66"/>
                  </a:solidFill>
                  <a:latin typeface="Tahoma" pitchFamily="34" charset="0"/>
                </a:rPr>
                <a:t>7</a:t>
              </a:r>
              <a:r>
                <a:rPr kumimoji="0" lang="zh-CN" altLang="en-US" sz="1800" b="1" dirty="0">
                  <a:solidFill>
                    <a:srgbClr val="00CC66"/>
                  </a:solidFill>
                  <a:latin typeface="Tahoma" pitchFamily="34" charset="0"/>
                </a:rPr>
                <a:t>：</a:t>
              </a:r>
              <a:r>
                <a:rPr kumimoji="0" lang="en-US" altLang="zh-CN" sz="1800" b="1" dirty="0">
                  <a:solidFill>
                    <a:srgbClr val="00CC66"/>
                  </a:solidFill>
                  <a:latin typeface="Tahoma" pitchFamily="34" charset="0"/>
                </a:rPr>
                <a:t>Null</a:t>
              </a:r>
            </a:p>
          </p:txBody>
        </p:sp>
        <p:sp>
          <p:nvSpPr>
            <p:cNvPr id="16" name="Text Box 15"/>
            <p:cNvSpPr txBox="1">
              <a:spLocks noChangeArrowheads="1"/>
            </p:cNvSpPr>
            <p:nvPr/>
          </p:nvSpPr>
          <p:spPr bwMode="auto">
            <a:xfrm>
              <a:off x="249" y="2523"/>
              <a:ext cx="952" cy="237"/>
            </a:xfrm>
            <a:prstGeom prst="rect">
              <a:avLst/>
            </a:prstGeom>
            <a:solidFill>
              <a:schemeClr val="tx2">
                <a:lumMod val="10000"/>
              </a:schemeClr>
            </a:solidFill>
            <a:ln w="9525">
              <a:solidFill>
                <a:schemeClr val="tx1"/>
              </a:solidFill>
              <a:miter lim="800000"/>
              <a:headEnd/>
              <a:tailEnd/>
            </a:ln>
            <a:effectLst/>
          </p:spPr>
          <p:txBody>
            <a:bodyPr>
              <a:spAutoFit/>
            </a:bodyPr>
            <a:lstStyle/>
            <a:p>
              <a:pPr algn="l">
                <a:spcBef>
                  <a:spcPct val="50000"/>
                </a:spcBef>
                <a:defRPr/>
              </a:pPr>
              <a:r>
                <a:rPr kumimoji="0" lang="en-US" altLang="zh-CN" sz="1800" b="1" dirty="0">
                  <a:solidFill>
                    <a:srgbClr val="00CC66"/>
                  </a:solidFill>
                  <a:latin typeface="Tahoma" pitchFamily="34" charset="0"/>
                </a:rPr>
                <a:t>8</a:t>
              </a:r>
              <a:r>
                <a:rPr kumimoji="0" lang="zh-CN" altLang="en-US" sz="1800" b="1" dirty="0">
                  <a:solidFill>
                    <a:srgbClr val="00CC66"/>
                  </a:solidFill>
                  <a:latin typeface="Tahoma" pitchFamily="34" charset="0"/>
                </a:rPr>
                <a:t>：</a:t>
              </a:r>
              <a:r>
                <a:rPr kumimoji="0" lang="en-US" altLang="zh-CN" sz="1800" b="1" dirty="0">
                  <a:solidFill>
                    <a:srgbClr val="00CC66"/>
                  </a:solidFill>
                  <a:latin typeface="Tahoma" pitchFamily="34" charset="0"/>
                </a:rPr>
                <a:t>Null</a:t>
              </a:r>
            </a:p>
          </p:txBody>
        </p:sp>
        <p:sp>
          <p:nvSpPr>
            <p:cNvPr id="17" name="Text Box 16"/>
            <p:cNvSpPr txBox="1">
              <a:spLocks noChangeArrowheads="1"/>
            </p:cNvSpPr>
            <p:nvPr/>
          </p:nvSpPr>
          <p:spPr bwMode="auto">
            <a:xfrm>
              <a:off x="249" y="1389"/>
              <a:ext cx="952" cy="237"/>
            </a:xfrm>
            <a:prstGeom prst="rect">
              <a:avLst/>
            </a:prstGeom>
            <a:solidFill>
              <a:schemeClr val="tx2">
                <a:lumMod val="10000"/>
              </a:schemeClr>
            </a:solidFill>
            <a:ln w="9525">
              <a:solidFill>
                <a:schemeClr val="tx1"/>
              </a:solidFill>
              <a:miter lim="800000"/>
              <a:headEnd/>
              <a:tailEnd/>
            </a:ln>
            <a:effectLst/>
          </p:spPr>
          <p:txBody>
            <a:bodyPr>
              <a:spAutoFit/>
            </a:bodyPr>
            <a:lstStyle/>
            <a:p>
              <a:pPr algn="l">
                <a:spcBef>
                  <a:spcPct val="50000"/>
                </a:spcBef>
                <a:defRPr/>
              </a:pPr>
              <a:r>
                <a:rPr kumimoji="0" lang="en-US" altLang="zh-CN" sz="1800" b="1" dirty="0">
                  <a:solidFill>
                    <a:srgbClr val="00CC66"/>
                  </a:solidFill>
                  <a:latin typeface="Arial"/>
                </a:rPr>
                <a:t>………</a:t>
              </a:r>
              <a:endParaRPr kumimoji="0" lang="en-US" altLang="zh-CN" sz="1800" b="1" dirty="0">
                <a:solidFill>
                  <a:srgbClr val="00CC66"/>
                </a:solidFill>
                <a:latin typeface="Tahoma" pitchFamily="34" charset="0"/>
              </a:endParaRPr>
            </a:p>
          </p:txBody>
        </p:sp>
        <p:sp>
          <p:nvSpPr>
            <p:cNvPr id="18" name="Text Box 17"/>
            <p:cNvSpPr txBox="1">
              <a:spLocks noChangeArrowheads="1"/>
            </p:cNvSpPr>
            <p:nvPr/>
          </p:nvSpPr>
          <p:spPr bwMode="auto">
            <a:xfrm>
              <a:off x="249" y="1071"/>
              <a:ext cx="1089" cy="231"/>
            </a:xfrm>
            <a:prstGeom prst="rect">
              <a:avLst/>
            </a:prstGeom>
            <a:noFill/>
            <a:ln w="9525">
              <a:solidFill>
                <a:schemeClr val="tx1"/>
              </a:solidFill>
              <a:miter lim="800000"/>
              <a:headEnd/>
              <a:tailEnd/>
            </a:ln>
            <a:effectLst/>
          </p:spPr>
          <p:txBody>
            <a:bodyPr>
              <a:spAutoFit/>
            </a:bodyPr>
            <a:lstStyle/>
            <a:p>
              <a:pPr algn="l">
                <a:spcBef>
                  <a:spcPct val="50000"/>
                </a:spcBef>
                <a:defRPr/>
              </a:pPr>
              <a:r>
                <a:rPr kumimoji="0" lang="en-US" altLang="zh-CN" sz="1800" b="1" dirty="0">
                  <a:solidFill>
                    <a:srgbClr val="00CC66"/>
                  </a:solidFill>
                  <a:latin typeface="Tahoma" pitchFamily="34" charset="0"/>
                </a:rPr>
                <a:t>Spooler</a:t>
              </a:r>
              <a:r>
                <a:rPr kumimoji="0" lang="zh-CN" altLang="en-US" sz="1800" b="1" dirty="0">
                  <a:solidFill>
                    <a:srgbClr val="00CC66"/>
                  </a:solidFill>
                  <a:latin typeface="Tahoma" pitchFamily="34" charset="0"/>
                </a:rPr>
                <a:t>目录</a:t>
              </a:r>
            </a:p>
          </p:txBody>
        </p:sp>
        <p:sp>
          <p:nvSpPr>
            <p:cNvPr id="19" name="Text Box 18"/>
            <p:cNvSpPr txBox="1">
              <a:spLocks noChangeArrowheads="1"/>
            </p:cNvSpPr>
            <p:nvPr/>
          </p:nvSpPr>
          <p:spPr bwMode="auto">
            <a:xfrm>
              <a:off x="249" y="2750"/>
              <a:ext cx="952" cy="237"/>
            </a:xfrm>
            <a:prstGeom prst="rect">
              <a:avLst/>
            </a:prstGeom>
            <a:solidFill>
              <a:schemeClr val="tx2">
                <a:lumMod val="10000"/>
              </a:schemeClr>
            </a:solidFill>
            <a:ln w="9525">
              <a:solidFill>
                <a:schemeClr val="tx1"/>
              </a:solidFill>
              <a:miter lim="800000"/>
              <a:headEnd/>
              <a:tailEnd/>
            </a:ln>
            <a:effectLst/>
          </p:spPr>
          <p:txBody>
            <a:bodyPr>
              <a:spAutoFit/>
            </a:bodyPr>
            <a:lstStyle/>
            <a:p>
              <a:pPr algn="l">
                <a:spcBef>
                  <a:spcPct val="50000"/>
                </a:spcBef>
                <a:defRPr/>
              </a:pPr>
              <a:r>
                <a:rPr kumimoji="0" lang="en-US" altLang="zh-CN" sz="1800" b="1" dirty="0">
                  <a:solidFill>
                    <a:prstClr val="black"/>
                  </a:solidFill>
                  <a:latin typeface="Arial"/>
                </a:rPr>
                <a:t>…</a:t>
              </a:r>
              <a:r>
                <a:rPr kumimoji="0" lang="en-US" altLang="zh-CN" sz="1800" b="1" dirty="0">
                  <a:solidFill>
                    <a:srgbClr val="00CC66"/>
                  </a:solidFill>
                  <a:latin typeface="Arial"/>
                </a:rPr>
                <a:t>……</a:t>
              </a:r>
              <a:endParaRPr kumimoji="0" lang="en-US" altLang="zh-CN" sz="1800" b="1" dirty="0">
                <a:solidFill>
                  <a:srgbClr val="00CC66"/>
                </a:solidFill>
                <a:latin typeface="Tahoma" pitchFamily="34" charset="0"/>
              </a:endParaRPr>
            </a:p>
          </p:txBody>
        </p:sp>
      </p:grpSp>
      <p:grpSp>
        <p:nvGrpSpPr>
          <p:cNvPr id="20" name="Group 19"/>
          <p:cNvGrpSpPr>
            <a:grpSpLocks/>
          </p:cNvGrpSpPr>
          <p:nvPr/>
        </p:nvGrpSpPr>
        <p:grpSpPr bwMode="auto">
          <a:xfrm>
            <a:off x="5219973" y="3429918"/>
            <a:ext cx="3024188" cy="360363"/>
            <a:chOff x="3016" y="2478"/>
            <a:chExt cx="1905" cy="227"/>
          </a:xfrm>
        </p:grpSpPr>
        <p:sp>
          <p:nvSpPr>
            <p:cNvPr id="21" name="AutoShape 20"/>
            <p:cNvSpPr>
              <a:spLocks noChangeArrowheads="1"/>
            </p:cNvSpPr>
            <p:nvPr/>
          </p:nvSpPr>
          <p:spPr bwMode="auto">
            <a:xfrm>
              <a:off x="3016" y="2478"/>
              <a:ext cx="272" cy="227"/>
            </a:xfrm>
            <a:prstGeom prst="downArrow">
              <a:avLst>
                <a:gd name="adj1" fmla="val 50000"/>
                <a:gd name="adj2" fmla="val 25000"/>
              </a:avLst>
            </a:prstGeom>
            <a:solidFill>
              <a:srgbClr val="2DA2BF"/>
            </a:solidFill>
            <a:ln w="9525">
              <a:solidFill>
                <a:srgbClr val="000000"/>
              </a:solidFill>
              <a:miter lim="800000"/>
              <a:headEnd/>
              <a:tailEnd/>
            </a:ln>
          </p:spPr>
          <p:txBody>
            <a:bodyPr vert="eaVert" wrap="none" anchor="ctr"/>
            <a:lstStyle/>
            <a:p>
              <a:pPr marL="0" marR="0" lvl="0" indent="0" algn="l"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隶书" pitchFamily="49" charset="-122"/>
              </a:endParaRPr>
            </a:p>
          </p:txBody>
        </p:sp>
        <p:sp>
          <p:nvSpPr>
            <p:cNvPr id="22" name="Text Box 21"/>
            <p:cNvSpPr txBox="1">
              <a:spLocks noChangeArrowheads="1"/>
            </p:cNvSpPr>
            <p:nvPr/>
          </p:nvSpPr>
          <p:spPr bwMode="auto">
            <a:xfrm>
              <a:off x="3243" y="2478"/>
              <a:ext cx="1678" cy="212"/>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ct val="50000"/>
                </a:spcBef>
                <a:spcAft>
                  <a:spcPts val="0"/>
                </a:spcAft>
                <a:buClrTx/>
                <a:buSzTx/>
                <a:buFontTx/>
                <a:buNone/>
                <a:tabLst/>
                <a:defRPr/>
              </a:pPr>
              <a:r>
                <a:rPr kumimoji="0" lang="zh-CN" altLang="en-US" sz="1600" b="1" i="0" u="none" strike="noStrike" kern="0" cap="none" spc="0" normalizeH="0" baseline="0" noProof="0">
                  <a:ln>
                    <a:noFill/>
                  </a:ln>
                  <a:solidFill>
                    <a:prstClr val="white"/>
                  </a:solidFill>
                  <a:effectLst/>
                  <a:uLnTx/>
                  <a:uFillTx/>
                  <a:latin typeface="Tahoma" pitchFamily="34" charset="0"/>
                </a:rPr>
                <a:t>进程切换，一切正常</a:t>
              </a:r>
            </a:p>
          </p:txBody>
        </p:sp>
      </p:grpSp>
    </p:spTree>
    <p:extLst>
      <p:ext uri="{BB962C8B-B14F-4D97-AF65-F5344CB8AC3E}">
        <p14:creationId xmlns:p14="http://schemas.microsoft.com/office/powerpoint/2010/main" val="112414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par>
                          <p:cTn id="13" fill="hold">
                            <p:stCondLst>
                              <p:cond delay="500"/>
                            </p:stCondLst>
                            <p:childTnLst>
                              <p:par>
                                <p:cTn id="14" presetID="5" presetClass="entr" presetSubtype="1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heckerboard(across)">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edg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855938" y="0"/>
            <a:ext cx="5424337"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同步问题举例（</a:t>
            </a:r>
            <a:r>
              <a:rPr lang="en-US" altLang="zh-CN" sz="3600" b="1" dirty="0">
                <a:solidFill>
                  <a:schemeClr val="tx1"/>
                </a:solidFill>
                <a:latin typeface="微软雅黑" panose="020B0503020204020204" pitchFamily="34" charset="-122"/>
                <a:ea typeface="微软雅黑" panose="020B0503020204020204" pitchFamily="34" charset="-122"/>
              </a:rPr>
              <a:t>1</a:t>
            </a:r>
            <a:r>
              <a:rPr lang="zh-CN" altLang="en-US" sz="3600" b="1" dirty="0">
                <a:solidFill>
                  <a:schemeClr val="tx1"/>
                </a:solidFill>
                <a:latin typeface="微软雅黑" panose="020B0503020204020204" pitchFamily="34" charset="-122"/>
                <a:ea typeface="微软雅黑" panose="020B0503020204020204" pitchFamily="34" charset="-122"/>
              </a:rPr>
              <a:t>）</a:t>
            </a:r>
          </a:p>
        </p:txBody>
      </p:sp>
      <p:pic>
        <p:nvPicPr>
          <p:cNvPr id="32" name="Picture 3" descr="并发程序中的时序问题"/>
          <p:cNvPicPr>
            <a:picLocks noChangeAspect="1" noChangeArrowheads="1"/>
          </p:cNvPicPr>
          <p:nvPr/>
        </p:nvPicPr>
        <p:blipFill>
          <a:blip r:embed="rId2" cstate="print"/>
          <a:srcRect/>
          <a:stretch>
            <a:fillRect/>
          </a:stretch>
        </p:blipFill>
        <p:spPr bwMode="auto">
          <a:xfrm>
            <a:off x="2095500" y="908720"/>
            <a:ext cx="5184775" cy="1878012"/>
          </a:xfrm>
          <a:prstGeom prst="rect">
            <a:avLst/>
          </a:prstGeom>
          <a:noFill/>
          <a:ln w="9525">
            <a:noFill/>
            <a:miter lim="800000"/>
            <a:headEnd/>
            <a:tailEnd/>
          </a:ln>
        </p:spPr>
      </p:pic>
      <p:sp>
        <p:nvSpPr>
          <p:cNvPr id="33" name="Rectangle 4"/>
          <p:cNvSpPr>
            <a:spLocks noChangeArrowheads="1"/>
          </p:cNvSpPr>
          <p:nvPr/>
        </p:nvSpPr>
        <p:spPr bwMode="auto">
          <a:xfrm>
            <a:off x="863624" y="3212976"/>
            <a:ext cx="7648525" cy="2928938"/>
          </a:xfrm>
          <a:prstGeom prst="rect">
            <a:avLst/>
          </a:prstGeom>
          <a:noFill/>
          <a:ln w="9525">
            <a:noFill/>
            <a:miter lim="800000"/>
            <a:headEnd/>
            <a:tailEnd/>
          </a:ln>
        </p:spPr>
        <p:txBody>
          <a:bodyPr/>
          <a:lstStyle/>
          <a:p>
            <a:pPr marL="457200" indent="-457200" algn="l">
              <a:lnSpc>
                <a:spcPct val="150000"/>
              </a:lnSpc>
              <a:spcBef>
                <a:spcPct val="20000"/>
              </a:spcBef>
              <a:buFont typeface="+mj-lt"/>
              <a:buAutoNum type="arabicPeriod"/>
            </a:pPr>
            <a:r>
              <a:rPr kumimoji="0" lang="zh-CN" altLang="en-US" sz="2000" b="1" dirty="0">
                <a:solidFill>
                  <a:schemeClr val="tx1"/>
                </a:solidFill>
                <a:latin typeface="微软雅黑" panose="020B0503020204020204" pitchFamily="34" charset="-122"/>
                <a:ea typeface="微软雅黑" panose="020B0503020204020204" pitchFamily="34" charset="-122"/>
              </a:rPr>
              <a:t> </a:t>
            </a:r>
            <a:r>
              <a:rPr kumimoji="0" lang="en-US" altLang="zh-CN" sz="2000" b="1" dirty="0">
                <a:solidFill>
                  <a:schemeClr val="tx1"/>
                </a:solidFill>
                <a:latin typeface="微软雅黑" panose="020B0503020204020204" pitchFamily="34" charset="-122"/>
                <a:ea typeface="微软雅黑" panose="020B0503020204020204" pitchFamily="34" charset="-122"/>
              </a:rPr>
              <a:t>Get</a:t>
            </a:r>
            <a:r>
              <a:rPr kumimoji="0" lang="zh-CN" altLang="en-US" sz="2000" b="1" dirty="0">
                <a:solidFill>
                  <a:schemeClr val="tx1"/>
                </a:solidFill>
                <a:latin typeface="微软雅黑" panose="020B0503020204020204" pitchFamily="34" charset="-122"/>
                <a:ea typeface="微软雅黑" panose="020B0503020204020204" pitchFamily="34" charset="-122"/>
              </a:rPr>
              <a:t>、</a:t>
            </a:r>
            <a:r>
              <a:rPr kumimoji="0" lang="en-US" altLang="zh-CN" sz="2000" b="1" dirty="0">
                <a:solidFill>
                  <a:schemeClr val="tx1"/>
                </a:solidFill>
                <a:latin typeface="微软雅黑" panose="020B0503020204020204" pitchFamily="34" charset="-122"/>
                <a:ea typeface="微软雅黑" panose="020B0503020204020204" pitchFamily="34" charset="-122"/>
              </a:rPr>
              <a:t>Copy</a:t>
            </a:r>
            <a:r>
              <a:rPr kumimoji="0" lang="zh-CN" altLang="en-US" sz="2000" b="1" dirty="0">
                <a:solidFill>
                  <a:schemeClr val="tx1"/>
                </a:solidFill>
                <a:latin typeface="微软雅黑" panose="020B0503020204020204" pitchFamily="34" charset="-122"/>
                <a:ea typeface="微软雅黑" panose="020B0503020204020204" pitchFamily="34" charset="-122"/>
              </a:rPr>
              <a:t>、</a:t>
            </a:r>
            <a:r>
              <a:rPr kumimoji="0" lang="en-US" altLang="zh-CN" sz="2000" b="1" dirty="0">
                <a:solidFill>
                  <a:schemeClr val="tx1"/>
                </a:solidFill>
                <a:latin typeface="微软雅黑" panose="020B0503020204020204" pitchFamily="34" charset="-122"/>
                <a:ea typeface="微软雅黑" panose="020B0503020204020204" pitchFamily="34" charset="-122"/>
              </a:rPr>
              <a:t>Put</a:t>
            </a:r>
            <a:r>
              <a:rPr kumimoji="0" lang="zh-CN" altLang="en-US" sz="2000" b="1" dirty="0">
                <a:solidFill>
                  <a:schemeClr val="tx1"/>
                </a:solidFill>
                <a:latin typeface="微软雅黑" panose="020B0503020204020204" pitchFamily="34" charset="-122"/>
                <a:ea typeface="微软雅黑" panose="020B0503020204020204" pitchFamily="34" charset="-122"/>
              </a:rPr>
              <a:t>为三个并发的程序</a:t>
            </a:r>
          </a:p>
          <a:p>
            <a:pPr marL="457200" indent="-457200" algn="l">
              <a:lnSpc>
                <a:spcPct val="150000"/>
              </a:lnSpc>
              <a:spcBef>
                <a:spcPct val="20000"/>
              </a:spcBef>
              <a:buFont typeface="+mj-lt"/>
              <a:buAutoNum type="arabicPeriod"/>
            </a:pPr>
            <a:r>
              <a:rPr kumimoji="0" lang="zh-CN" altLang="en-US" sz="2000" b="1" dirty="0">
                <a:solidFill>
                  <a:schemeClr val="tx1"/>
                </a:solidFill>
                <a:latin typeface="微软雅黑" panose="020B0503020204020204" pitchFamily="34" charset="-122"/>
                <a:ea typeface="微软雅黑" panose="020B0503020204020204" pitchFamily="34" charset="-122"/>
              </a:rPr>
              <a:t> </a:t>
            </a:r>
            <a:r>
              <a:rPr kumimoji="0" lang="en-US" altLang="zh-CN" sz="2000" b="1" dirty="0">
                <a:solidFill>
                  <a:schemeClr val="tx1"/>
                </a:solidFill>
                <a:latin typeface="微软雅黑" panose="020B0503020204020204" pitchFamily="34" charset="-122"/>
                <a:ea typeface="微软雅黑" panose="020B0503020204020204" pitchFamily="34" charset="-122"/>
              </a:rPr>
              <a:t>F</a:t>
            </a:r>
            <a:r>
              <a:rPr kumimoji="0" lang="zh-CN" altLang="en-US" sz="2000" b="1" dirty="0">
                <a:solidFill>
                  <a:schemeClr val="tx1"/>
                </a:solidFill>
                <a:latin typeface="微软雅黑" panose="020B0503020204020204" pitchFamily="34" charset="-122"/>
                <a:ea typeface="微软雅黑" panose="020B0503020204020204" pitchFamily="34" charset="-122"/>
              </a:rPr>
              <a:t>、</a:t>
            </a:r>
            <a:r>
              <a:rPr kumimoji="0" lang="en-US" altLang="zh-CN" sz="2000" b="1" dirty="0">
                <a:solidFill>
                  <a:schemeClr val="tx1"/>
                </a:solidFill>
                <a:latin typeface="微软雅黑" panose="020B0503020204020204" pitchFamily="34" charset="-122"/>
                <a:ea typeface="微软雅黑" panose="020B0503020204020204" pitchFamily="34" charset="-122"/>
              </a:rPr>
              <a:t>G</a:t>
            </a:r>
            <a:r>
              <a:rPr kumimoji="0" lang="zh-CN" altLang="en-US" sz="2000" b="1" dirty="0">
                <a:solidFill>
                  <a:schemeClr val="tx1"/>
                </a:solidFill>
                <a:latin typeface="微软雅黑" panose="020B0503020204020204" pitchFamily="34" charset="-122"/>
                <a:ea typeface="微软雅黑" panose="020B0503020204020204" pitchFamily="34" charset="-122"/>
              </a:rPr>
              <a:t>为保存多条数据的缓冲区，</a:t>
            </a:r>
            <a:r>
              <a:rPr kumimoji="0" lang="en-US" altLang="zh-CN" sz="2000" b="1" dirty="0">
                <a:solidFill>
                  <a:schemeClr val="tx1"/>
                </a:solidFill>
                <a:latin typeface="微软雅黑" panose="020B0503020204020204" pitchFamily="34" charset="-122"/>
                <a:ea typeface="微软雅黑" panose="020B0503020204020204" pitchFamily="34" charset="-122"/>
              </a:rPr>
              <a:t>S</a:t>
            </a:r>
            <a:r>
              <a:rPr kumimoji="0" lang="zh-CN" altLang="en-US" sz="2000" b="1" dirty="0">
                <a:solidFill>
                  <a:schemeClr val="tx1"/>
                </a:solidFill>
                <a:latin typeface="微软雅黑" panose="020B0503020204020204" pitchFamily="34" charset="-122"/>
                <a:ea typeface="微软雅黑" panose="020B0503020204020204" pitchFamily="34" charset="-122"/>
              </a:rPr>
              <a:t>、</a:t>
            </a:r>
            <a:r>
              <a:rPr kumimoji="0" lang="en-US" altLang="zh-CN" sz="2000" b="1" dirty="0">
                <a:solidFill>
                  <a:schemeClr val="tx1"/>
                </a:solidFill>
                <a:latin typeface="微软雅黑" panose="020B0503020204020204" pitchFamily="34" charset="-122"/>
                <a:ea typeface="微软雅黑" panose="020B0503020204020204" pitchFamily="34" charset="-122"/>
              </a:rPr>
              <a:t>T</a:t>
            </a:r>
            <a:r>
              <a:rPr kumimoji="0" lang="zh-CN" altLang="en-US" sz="2000" b="1" dirty="0">
                <a:solidFill>
                  <a:schemeClr val="tx1"/>
                </a:solidFill>
                <a:latin typeface="微软雅黑" panose="020B0503020204020204" pitchFamily="34" charset="-122"/>
                <a:ea typeface="微软雅黑" panose="020B0503020204020204" pitchFamily="34" charset="-122"/>
              </a:rPr>
              <a:t>为临时缓冲区</a:t>
            </a:r>
          </a:p>
          <a:p>
            <a:pPr marL="457200" indent="-457200" algn="l">
              <a:lnSpc>
                <a:spcPct val="150000"/>
              </a:lnSpc>
              <a:spcBef>
                <a:spcPct val="20000"/>
              </a:spcBef>
              <a:buFont typeface="+mj-lt"/>
              <a:buAutoNum type="arabicPeriod"/>
            </a:pPr>
            <a:r>
              <a:rPr kumimoji="0" lang="zh-CN" altLang="en-US" sz="2000" b="1" dirty="0">
                <a:solidFill>
                  <a:schemeClr val="tx1"/>
                </a:solidFill>
                <a:latin typeface="微软雅黑" panose="020B0503020204020204" pitchFamily="34" charset="-122"/>
                <a:ea typeface="微软雅黑" panose="020B0503020204020204" pitchFamily="34" charset="-122"/>
              </a:rPr>
              <a:t> 三个程序顺序执行，可将</a:t>
            </a:r>
            <a:r>
              <a:rPr kumimoji="0" lang="en-US" altLang="zh-CN" sz="2000" b="1" dirty="0">
                <a:solidFill>
                  <a:schemeClr val="tx1"/>
                </a:solidFill>
                <a:latin typeface="微软雅黑" panose="020B0503020204020204" pitchFamily="34" charset="-122"/>
                <a:ea typeface="微软雅黑" panose="020B0503020204020204" pitchFamily="34" charset="-122"/>
              </a:rPr>
              <a:t>F</a:t>
            </a:r>
            <a:r>
              <a:rPr kumimoji="0" lang="zh-CN" altLang="en-US" sz="2000" b="1" dirty="0">
                <a:solidFill>
                  <a:schemeClr val="tx1"/>
                </a:solidFill>
                <a:latin typeface="微软雅黑" panose="020B0503020204020204" pitchFamily="34" charset="-122"/>
                <a:ea typeface="微软雅黑" panose="020B0503020204020204" pitchFamily="34" charset="-122"/>
              </a:rPr>
              <a:t>的值经过</a:t>
            </a:r>
            <a:r>
              <a:rPr kumimoji="0" lang="en-US" altLang="zh-CN" sz="2000" b="1" dirty="0">
                <a:solidFill>
                  <a:schemeClr val="tx1"/>
                </a:solidFill>
                <a:latin typeface="微软雅黑" panose="020B0503020204020204" pitchFamily="34" charset="-122"/>
                <a:ea typeface="微软雅黑" panose="020B0503020204020204" pitchFamily="34" charset="-122"/>
              </a:rPr>
              <a:t>S</a:t>
            </a:r>
            <a:r>
              <a:rPr kumimoji="0" lang="zh-CN" altLang="en-US" sz="2000" b="1" dirty="0">
                <a:solidFill>
                  <a:schemeClr val="tx1"/>
                </a:solidFill>
                <a:latin typeface="微软雅黑" panose="020B0503020204020204" pitchFamily="34" charset="-122"/>
                <a:ea typeface="微软雅黑" panose="020B0503020204020204" pitchFamily="34" charset="-122"/>
              </a:rPr>
              <a:t>、</a:t>
            </a:r>
            <a:r>
              <a:rPr kumimoji="0" lang="en-US" altLang="zh-CN" sz="2000" b="1" dirty="0">
                <a:solidFill>
                  <a:schemeClr val="tx1"/>
                </a:solidFill>
                <a:latin typeface="微软雅黑" panose="020B0503020204020204" pitchFamily="34" charset="-122"/>
                <a:ea typeface="微软雅黑" panose="020B0503020204020204" pitchFamily="34" charset="-122"/>
              </a:rPr>
              <a:t>T</a:t>
            </a:r>
            <a:r>
              <a:rPr kumimoji="0" lang="zh-CN" altLang="en-US" sz="2000" b="1" dirty="0">
                <a:solidFill>
                  <a:schemeClr val="tx1"/>
                </a:solidFill>
                <a:latin typeface="微软雅黑" panose="020B0503020204020204" pitchFamily="34" charset="-122"/>
                <a:ea typeface="微软雅黑" panose="020B0503020204020204" pitchFamily="34" charset="-122"/>
              </a:rPr>
              <a:t>保存到</a:t>
            </a:r>
            <a:r>
              <a:rPr kumimoji="0" lang="en-US" altLang="zh-CN" sz="2000" b="1" dirty="0">
                <a:solidFill>
                  <a:schemeClr val="tx1"/>
                </a:solidFill>
                <a:latin typeface="微软雅黑" panose="020B0503020204020204" pitchFamily="34" charset="-122"/>
                <a:ea typeface="微软雅黑" panose="020B0503020204020204" pitchFamily="34" charset="-122"/>
              </a:rPr>
              <a:t>G</a:t>
            </a:r>
            <a:r>
              <a:rPr kumimoji="0" lang="zh-CN" altLang="en-US" sz="2000" b="1" dirty="0">
                <a:solidFill>
                  <a:schemeClr val="tx1"/>
                </a:solidFill>
                <a:latin typeface="微软雅黑" panose="020B0503020204020204" pitchFamily="34" charset="-122"/>
                <a:ea typeface="微软雅黑" panose="020B0503020204020204" pitchFamily="34" charset="-122"/>
              </a:rPr>
              <a:t>中</a:t>
            </a:r>
          </a:p>
          <a:p>
            <a:pPr marL="457200" indent="-457200" algn="l">
              <a:lnSpc>
                <a:spcPct val="150000"/>
              </a:lnSpc>
              <a:spcBef>
                <a:spcPct val="20000"/>
              </a:spcBef>
              <a:buFont typeface="+mj-lt"/>
              <a:buAutoNum type="arabicPeriod"/>
            </a:pPr>
            <a:r>
              <a:rPr kumimoji="0" lang="zh-CN" altLang="en-US" sz="2000" b="1" dirty="0">
                <a:solidFill>
                  <a:schemeClr val="tx1"/>
                </a:solidFill>
                <a:latin typeface="微软雅黑" panose="020B0503020204020204" pitchFamily="34" charset="-122"/>
                <a:ea typeface="微软雅黑" panose="020B0503020204020204" pitchFamily="34" charset="-122"/>
              </a:rPr>
              <a:t> 正常情况下，不存在任何问题，但是程序运行顺序发生变化时，结果可能出错</a:t>
            </a:r>
          </a:p>
        </p:txBody>
      </p:sp>
    </p:spTree>
    <p:extLst>
      <p:ext uri="{BB962C8B-B14F-4D97-AF65-F5344CB8AC3E}">
        <p14:creationId xmlns:p14="http://schemas.microsoft.com/office/powerpoint/2010/main" val="91671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3">
                                            <p:txEl>
                                              <p:pRg st="0" end="0"/>
                                            </p:txEl>
                                          </p:spTgt>
                                        </p:tgtEl>
                                        <p:attrNameLst>
                                          <p:attrName>style.visibility</p:attrName>
                                        </p:attrNameLst>
                                      </p:cBhvr>
                                      <p:to>
                                        <p:strVal val="visible"/>
                                      </p:to>
                                    </p:set>
                                    <p:anim calcmode="lin" valueType="num">
                                      <p:cBhvr additive="base">
                                        <p:cTn id="12"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3">
                                            <p:txEl>
                                              <p:pRg st="1" end="1"/>
                                            </p:txEl>
                                          </p:spTgt>
                                        </p:tgtEl>
                                        <p:attrNameLst>
                                          <p:attrName>style.visibility</p:attrName>
                                        </p:attrNameLst>
                                      </p:cBhvr>
                                      <p:to>
                                        <p:strVal val="visible"/>
                                      </p:to>
                                    </p:set>
                                    <p:anim calcmode="lin" valueType="num">
                                      <p:cBhvr additive="base">
                                        <p:cTn id="18" dur="500" fill="hold"/>
                                        <p:tgtEl>
                                          <p:spTgt spid="3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3">
                                            <p:txEl>
                                              <p:pRg st="2" end="2"/>
                                            </p:txEl>
                                          </p:spTgt>
                                        </p:tgtEl>
                                        <p:attrNameLst>
                                          <p:attrName>style.visibility</p:attrName>
                                        </p:attrNameLst>
                                      </p:cBhvr>
                                      <p:to>
                                        <p:strVal val="visible"/>
                                      </p:to>
                                    </p:set>
                                    <p:anim calcmode="lin" valueType="num">
                                      <p:cBhvr additive="base">
                                        <p:cTn id="24" dur="500" fill="hold"/>
                                        <p:tgtEl>
                                          <p:spTgt spid="3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3">
                                            <p:txEl>
                                              <p:pRg st="3" end="3"/>
                                            </p:txEl>
                                          </p:spTgt>
                                        </p:tgtEl>
                                        <p:attrNameLst>
                                          <p:attrName>style.visibility</p:attrName>
                                        </p:attrNameLst>
                                      </p:cBhvr>
                                      <p:to>
                                        <p:strVal val="visible"/>
                                      </p:to>
                                    </p:set>
                                    <p:anim calcmode="lin" valueType="num">
                                      <p:cBhvr additive="base">
                                        <p:cTn id="30" dur="500" fill="hold"/>
                                        <p:tgtEl>
                                          <p:spTgt spid="3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同步问题举例（</a:t>
            </a:r>
            <a:r>
              <a:rPr lang="en-US" altLang="zh-CN" sz="3600" b="1" dirty="0">
                <a:solidFill>
                  <a:schemeClr val="tx1"/>
                </a:solidFill>
                <a:latin typeface="微软雅黑" panose="020B0503020204020204" pitchFamily="34" charset="-122"/>
                <a:ea typeface="微软雅黑" panose="020B0503020204020204" pitchFamily="34" charset="-122"/>
              </a:rPr>
              <a:t>2</a:t>
            </a:r>
            <a:r>
              <a:rPr lang="zh-CN" altLang="en-US" sz="3600" b="1" dirty="0">
                <a:solidFill>
                  <a:schemeClr val="tx1"/>
                </a:solidFill>
                <a:latin typeface="微软雅黑" panose="020B0503020204020204" pitchFamily="34" charset="-122"/>
                <a:ea typeface="微软雅黑" panose="020B0503020204020204" pitchFamily="34" charset="-122"/>
              </a:rPr>
              <a:t>）</a:t>
            </a:r>
          </a:p>
        </p:txBody>
      </p:sp>
      <p:graphicFrame>
        <p:nvGraphicFramePr>
          <p:cNvPr id="5" name="Group 3"/>
          <p:cNvGraphicFramePr>
            <a:graphicFrameLocks noGrp="1"/>
          </p:cNvGraphicFramePr>
          <p:nvPr>
            <p:extLst>
              <p:ext uri="{D42A27DB-BD31-4B8C-83A1-F6EECF244321}">
                <p14:modId xmlns:p14="http://schemas.microsoft.com/office/powerpoint/2010/main" val="1288136038"/>
              </p:ext>
            </p:extLst>
          </p:nvPr>
        </p:nvGraphicFramePr>
        <p:xfrm>
          <a:off x="251520" y="1124744"/>
          <a:ext cx="8208962" cy="3251200"/>
        </p:xfrm>
        <a:graphic>
          <a:graphicData uri="http://schemas.openxmlformats.org/drawingml/2006/table">
            <a:tbl>
              <a:tblPr/>
              <a:tblGrid>
                <a:gridCol w="2043112">
                  <a:extLst>
                    <a:ext uri="{9D8B030D-6E8A-4147-A177-3AD203B41FA5}">
                      <a16:colId xmlns:a16="http://schemas.microsoft.com/office/drawing/2014/main" val="20000"/>
                    </a:ext>
                  </a:extLst>
                </a:gridCol>
                <a:gridCol w="2046288">
                  <a:extLst>
                    <a:ext uri="{9D8B030D-6E8A-4147-A177-3AD203B41FA5}">
                      <a16:colId xmlns:a16="http://schemas.microsoft.com/office/drawing/2014/main" val="20001"/>
                    </a:ext>
                  </a:extLst>
                </a:gridCol>
                <a:gridCol w="625475">
                  <a:extLst>
                    <a:ext uri="{9D8B030D-6E8A-4147-A177-3AD203B41FA5}">
                      <a16:colId xmlns:a16="http://schemas.microsoft.com/office/drawing/2014/main" val="20002"/>
                    </a:ext>
                  </a:extLst>
                </a:gridCol>
                <a:gridCol w="1009650">
                  <a:extLst>
                    <a:ext uri="{9D8B030D-6E8A-4147-A177-3AD203B41FA5}">
                      <a16:colId xmlns:a16="http://schemas.microsoft.com/office/drawing/2014/main" val="20003"/>
                    </a:ext>
                  </a:extLst>
                </a:gridCol>
                <a:gridCol w="1476375">
                  <a:extLst>
                    <a:ext uri="{9D8B030D-6E8A-4147-A177-3AD203B41FA5}">
                      <a16:colId xmlns:a16="http://schemas.microsoft.com/office/drawing/2014/main" val="20004"/>
                    </a:ext>
                  </a:extLst>
                </a:gridCol>
                <a:gridCol w="1008062">
                  <a:extLst>
                    <a:ext uri="{9D8B030D-6E8A-4147-A177-3AD203B41FA5}">
                      <a16:colId xmlns:a16="http://schemas.microsoft.com/office/drawing/2014/main" val="20005"/>
                    </a:ext>
                  </a:extLst>
                </a:gridCol>
              </a:tblGrid>
              <a:tr h="406400">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u="none" strike="noStrike" cap="none" normalizeH="0" baseline="0" dirty="0">
                          <a:ln>
                            <a:noFill/>
                          </a:ln>
                          <a:effectLst/>
                        </a:rPr>
                        <a:t>初始状态</a:t>
                      </a:r>
                      <a:endParaRPr kumimoji="0" lang="zh-CN" altLang="en-US" sz="2000" b="0" i="0" u="none" strike="noStrike" cap="none" normalizeH="0" baseline="0" dirty="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dirty="0">
                          <a:ln>
                            <a:noFill/>
                          </a:ln>
                          <a:effectLst/>
                        </a:rPr>
                        <a:t>F</a:t>
                      </a:r>
                      <a:endParaRPr kumimoji="0" lang="en-US" altLang="zh-CN" sz="2000" b="0" i="0" u="none" strike="noStrike" cap="none" normalizeH="0" baseline="0" dirty="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dirty="0">
                          <a:ln>
                            <a:noFill/>
                          </a:ln>
                          <a:effectLst/>
                        </a:rPr>
                        <a:t>S</a:t>
                      </a:r>
                      <a:endParaRPr kumimoji="0" lang="en-US" altLang="zh-CN" sz="2000" b="0" i="0" u="none" strike="noStrike" cap="none" normalizeH="0" baseline="0" dirty="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dirty="0">
                          <a:ln>
                            <a:noFill/>
                          </a:ln>
                          <a:effectLst/>
                        </a:rPr>
                        <a:t>T</a:t>
                      </a:r>
                      <a:endParaRPr kumimoji="0" lang="en-US" altLang="zh-CN" sz="2000" b="0" i="0" u="none" strike="noStrike" cap="none" normalizeH="0" baseline="0" dirty="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dirty="0">
                          <a:ln>
                            <a:noFill/>
                          </a:ln>
                          <a:effectLst/>
                        </a:rPr>
                        <a:t>G</a:t>
                      </a:r>
                      <a:endParaRPr kumimoji="0" lang="en-US" altLang="zh-CN" sz="2000" b="0" i="0" u="none" strike="noStrike" cap="none" normalizeH="0" baseline="0" dirty="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u="none" strike="noStrike" cap="none" normalizeH="0" baseline="0" dirty="0">
                          <a:ln>
                            <a:noFill/>
                          </a:ln>
                          <a:effectLst/>
                        </a:rPr>
                        <a:t>分析</a:t>
                      </a:r>
                      <a:endParaRPr kumimoji="0" lang="zh-CN" altLang="en-US" sz="2000" b="0" i="0" u="none" strike="noStrike" cap="none" normalizeH="0" baseline="0" dirty="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406400">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u="none" strike="noStrike" cap="none" normalizeH="0" baseline="0">
                          <a:ln>
                            <a:noFill/>
                          </a:ln>
                          <a:effectLst/>
                        </a:rPr>
                        <a:t>程序运行顺序</a:t>
                      </a:r>
                      <a:endParaRPr kumimoji="0" lang="zh-CN" altLang="en-US"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a:ln>
                            <a:noFill/>
                          </a:ln>
                          <a:effectLst/>
                        </a:rPr>
                        <a:t>3</a:t>
                      </a:r>
                      <a:r>
                        <a:rPr kumimoji="0" lang="zh-CN" altLang="en-US" sz="2000" u="none" strike="noStrike" cap="none" normalizeH="0" baseline="0">
                          <a:ln>
                            <a:noFill/>
                          </a:ln>
                          <a:effectLst/>
                        </a:rPr>
                        <a:t>，</a:t>
                      </a:r>
                      <a:r>
                        <a:rPr kumimoji="0" lang="en-US" altLang="zh-CN" sz="2000" u="none" strike="noStrike" cap="none" normalizeH="0" baseline="0">
                          <a:ln>
                            <a:noFill/>
                          </a:ln>
                          <a:effectLst/>
                        </a:rPr>
                        <a:t>4</a:t>
                      </a:r>
                      <a:r>
                        <a:rPr kumimoji="0" lang="zh-CN" altLang="en-US" sz="2000" u="none" strike="noStrike" cap="none" normalizeH="0" baseline="0">
                          <a:ln>
                            <a:noFill/>
                          </a:ln>
                          <a:effectLst/>
                        </a:rPr>
                        <a:t>，</a:t>
                      </a:r>
                      <a:r>
                        <a:rPr kumimoji="0" lang="en-US" altLang="zh-CN" sz="2000" u="none" strike="noStrike" cap="none" normalizeH="0" baseline="0">
                          <a:ln>
                            <a:noFill/>
                          </a:ln>
                          <a:effectLst/>
                        </a:rPr>
                        <a:t>5</a:t>
                      </a:r>
                      <a:endParaRPr kumimoji="0" lang="en-US" altLang="zh-CN"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dirty="0">
                          <a:ln>
                            <a:noFill/>
                          </a:ln>
                          <a:effectLst/>
                        </a:rPr>
                        <a:t>2</a:t>
                      </a:r>
                      <a:endParaRPr kumimoji="0" lang="en-US" altLang="zh-CN" sz="2000" b="0" i="0" u="none" strike="noStrike" cap="none" normalizeH="0" baseline="0" dirty="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a:ln>
                            <a:noFill/>
                          </a:ln>
                          <a:effectLst/>
                        </a:rPr>
                        <a:t>2</a:t>
                      </a:r>
                      <a:endParaRPr kumimoji="0" lang="en-US" altLang="zh-CN"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a:ln>
                            <a:noFill/>
                          </a:ln>
                          <a:effectLst/>
                        </a:rPr>
                        <a:t>1</a:t>
                      </a:r>
                      <a:r>
                        <a:rPr kumimoji="0" lang="zh-CN" altLang="en-US" sz="2000" u="none" strike="noStrike" cap="none" normalizeH="0" baseline="0">
                          <a:ln>
                            <a:noFill/>
                          </a:ln>
                          <a:effectLst/>
                        </a:rPr>
                        <a:t>，</a:t>
                      </a:r>
                      <a:r>
                        <a:rPr kumimoji="0" lang="en-US" altLang="zh-CN" sz="2000" u="none" strike="noStrike" cap="none" normalizeH="0" baseline="0">
                          <a:ln>
                            <a:noFill/>
                          </a:ln>
                          <a:effectLst/>
                        </a:rPr>
                        <a:t>2</a:t>
                      </a:r>
                      <a:endParaRPr kumimoji="0" lang="en-US" altLang="zh-CN"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r h="406400">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a:ln>
                            <a:noFill/>
                          </a:ln>
                          <a:effectLst/>
                        </a:rPr>
                        <a:t>G</a:t>
                      </a:r>
                      <a:r>
                        <a:rPr kumimoji="0" lang="zh-CN" altLang="en-US" sz="2000" u="none" strike="noStrike" cap="none" normalizeH="0" baseline="0">
                          <a:ln>
                            <a:noFill/>
                          </a:ln>
                          <a:effectLst/>
                        </a:rPr>
                        <a:t>、</a:t>
                      </a:r>
                      <a:r>
                        <a:rPr kumimoji="0" lang="en-US" altLang="zh-CN" sz="2000" u="none" strike="noStrike" cap="none" normalizeH="0" baseline="0">
                          <a:ln>
                            <a:noFill/>
                          </a:ln>
                          <a:effectLst/>
                        </a:rPr>
                        <a:t>C</a:t>
                      </a:r>
                      <a:r>
                        <a:rPr kumimoji="0" lang="zh-CN" altLang="en-US" sz="2000" u="none" strike="noStrike" cap="none" normalizeH="0" baseline="0">
                          <a:ln>
                            <a:noFill/>
                          </a:ln>
                          <a:effectLst/>
                        </a:rPr>
                        <a:t>、</a:t>
                      </a:r>
                      <a:r>
                        <a:rPr kumimoji="0" lang="en-US" altLang="zh-CN" sz="2000" u="none" strike="noStrike" cap="none" normalizeH="0" baseline="0">
                          <a:ln>
                            <a:noFill/>
                          </a:ln>
                          <a:effectLst/>
                        </a:rPr>
                        <a:t>P</a:t>
                      </a:r>
                      <a:endParaRPr kumimoji="0" lang="en-US" altLang="zh-CN"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a:ln>
                            <a:noFill/>
                          </a:ln>
                          <a:effectLst/>
                        </a:rPr>
                        <a:t>4</a:t>
                      </a:r>
                      <a:r>
                        <a:rPr kumimoji="0" lang="zh-CN" altLang="en-US" sz="2000" u="none" strike="noStrike" cap="none" normalizeH="0" baseline="0">
                          <a:ln>
                            <a:noFill/>
                          </a:ln>
                          <a:effectLst/>
                        </a:rPr>
                        <a:t>，</a:t>
                      </a:r>
                      <a:r>
                        <a:rPr kumimoji="0" lang="en-US" altLang="zh-CN" sz="2000" u="none" strike="noStrike" cap="none" normalizeH="0" baseline="0">
                          <a:ln>
                            <a:noFill/>
                          </a:ln>
                          <a:effectLst/>
                        </a:rPr>
                        <a:t>5</a:t>
                      </a:r>
                      <a:endParaRPr kumimoji="0" lang="en-US" altLang="zh-CN"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a:ln>
                            <a:noFill/>
                          </a:ln>
                          <a:effectLst/>
                        </a:rPr>
                        <a:t>3</a:t>
                      </a:r>
                      <a:endParaRPr kumimoji="0" lang="en-US" altLang="zh-CN"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a:ln>
                            <a:noFill/>
                          </a:ln>
                          <a:effectLst/>
                        </a:rPr>
                        <a:t>3</a:t>
                      </a:r>
                      <a:endParaRPr kumimoji="0" lang="en-US" altLang="zh-CN"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a:ln>
                            <a:noFill/>
                          </a:ln>
                          <a:effectLst/>
                        </a:rPr>
                        <a:t>1</a:t>
                      </a:r>
                      <a:r>
                        <a:rPr kumimoji="0" lang="zh-CN" altLang="en-US" sz="2000" u="none" strike="noStrike" cap="none" normalizeH="0" baseline="0">
                          <a:ln>
                            <a:noFill/>
                          </a:ln>
                          <a:effectLst/>
                        </a:rPr>
                        <a:t>，</a:t>
                      </a:r>
                      <a:r>
                        <a:rPr kumimoji="0" lang="en-US" altLang="zh-CN" sz="2000" u="none" strike="noStrike" cap="none" normalizeH="0" baseline="0">
                          <a:ln>
                            <a:noFill/>
                          </a:ln>
                          <a:effectLst/>
                        </a:rPr>
                        <a:t>2</a:t>
                      </a:r>
                      <a:r>
                        <a:rPr kumimoji="0" lang="zh-CN" altLang="en-US" sz="2000" u="none" strike="noStrike" cap="none" normalizeH="0" baseline="0">
                          <a:ln>
                            <a:noFill/>
                          </a:ln>
                          <a:effectLst/>
                        </a:rPr>
                        <a:t>，</a:t>
                      </a:r>
                      <a:r>
                        <a:rPr kumimoji="0" lang="en-US" altLang="zh-CN" sz="2000" u="none" strike="noStrike" cap="none" normalizeH="0" baseline="0">
                          <a:ln>
                            <a:noFill/>
                          </a:ln>
                          <a:effectLst/>
                        </a:rPr>
                        <a:t>3</a:t>
                      </a:r>
                      <a:endParaRPr kumimoji="0" lang="en-US" altLang="zh-CN"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u="none" strike="noStrike" cap="none" normalizeH="0" baseline="0">
                          <a:ln>
                            <a:noFill/>
                          </a:ln>
                          <a:effectLst/>
                        </a:rPr>
                        <a:t>正确</a:t>
                      </a:r>
                      <a:endParaRPr kumimoji="0" lang="zh-CN" altLang="en-US"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2"/>
                  </a:ext>
                </a:extLst>
              </a:tr>
              <a:tr h="406400">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a:ln>
                            <a:noFill/>
                          </a:ln>
                          <a:effectLst/>
                        </a:rPr>
                        <a:t>G</a:t>
                      </a:r>
                      <a:r>
                        <a:rPr kumimoji="0" lang="zh-CN" altLang="en-US" sz="2000" u="none" strike="noStrike" cap="none" normalizeH="0" baseline="0">
                          <a:ln>
                            <a:noFill/>
                          </a:ln>
                          <a:effectLst/>
                        </a:rPr>
                        <a:t>、</a:t>
                      </a:r>
                      <a:r>
                        <a:rPr kumimoji="0" lang="en-US" altLang="zh-CN" sz="2000" u="none" strike="noStrike" cap="none" normalizeH="0" baseline="0">
                          <a:ln>
                            <a:noFill/>
                          </a:ln>
                          <a:effectLst/>
                        </a:rPr>
                        <a:t>P</a:t>
                      </a:r>
                      <a:r>
                        <a:rPr kumimoji="0" lang="zh-CN" altLang="en-US" sz="2000" u="none" strike="noStrike" cap="none" normalizeH="0" baseline="0">
                          <a:ln>
                            <a:noFill/>
                          </a:ln>
                          <a:effectLst/>
                        </a:rPr>
                        <a:t>、</a:t>
                      </a:r>
                      <a:r>
                        <a:rPr kumimoji="0" lang="en-US" altLang="zh-CN" sz="2000" u="none" strike="noStrike" cap="none" normalizeH="0" baseline="0">
                          <a:ln>
                            <a:noFill/>
                          </a:ln>
                          <a:effectLst/>
                        </a:rPr>
                        <a:t>C</a:t>
                      </a:r>
                      <a:endParaRPr kumimoji="0" lang="en-US" altLang="zh-CN"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a:ln>
                            <a:noFill/>
                          </a:ln>
                          <a:effectLst/>
                        </a:rPr>
                        <a:t>4</a:t>
                      </a:r>
                      <a:r>
                        <a:rPr kumimoji="0" lang="zh-CN" altLang="en-US" sz="2000" u="none" strike="noStrike" cap="none" normalizeH="0" baseline="0">
                          <a:ln>
                            <a:noFill/>
                          </a:ln>
                          <a:effectLst/>
                        </a:rPr>
                        <a:t>，</a:t>
                      </a:r>
                      <a:r>
                        <a:rPr kumimoji="0" lang="en-US" altLang="zh-CN" sz="2000" u="none" strike="noStrike" cap="none" normalizeH="0" baseline="0">
                          <a:ln>
                            <a:noFill/>
                          </a:ln>
                          <a:effectLst/>
                        </a:rPr>
                        <a:t>5</a:t>
                      </a:r>
                      <a:endParaRPr kumimoji="0" lang="en-US" altLang="zh-CN"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a:ln>
                            <a:noFill/>
                          </a:ln>
                          <a:effectLst/>
                        </a:rPr>
                        <a:t>3</a:t>
                      </a:r>
                      <a:endParaRPr kumimoji="0" lang="en-US" altLang="zh-CN"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a:ln>
                            <a:noFill/>
                          </a:ln>
                          <a:effectLst/>
                        </a:rPr>
                        <a:t>3</a:t>
                      </a:r>
                      <a:endParaRPr kumimoji="0" lang="en-US" altLang="zh-CN"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a:ln>
                            <a:noFill/>
                          </a:ln>
                          <a:effectLst/>
                        </a:rPr>
                        <a:t>1</a:t>
                      </a:r>
                      <a:r>
                        <a:rPr kumimoji="0" lang="zh-CN" altLang="en-US" sz="2000" u="none" strike="noStrike" cap="none" normalizeH="0" baseline="0">
                          <a:ln>
                            <a:noFill/>
                          </a:ln>
                          <a:effectLst/>
                        </a:rPr>
                        <a:t>，</a:t>
                      </a:r>
                      <a:r>
                        <a:rPr kumimoji="0" lang="en-US" altLang="zh-CN" sz="2000" u="none" strike="noStrike" cap="none" normalizeH="0" baseline="0">
                          <a:ln>
                            <a:noFill/>
                          </a:ln>
                          <a:effectLst/>
                        </a:rPr>
                        <a:t>2</a:t>
                      </a:r>
                      <a:r>
                        <a:rPr kumimoji="0" lang="zh-CN" altLang="en-US" sz="2000" u="none" strike="noStrike" cap="none" normalizeH="0" baseline="0">
                          <a:ln>
                            <a:noFill/>
                          </a:ln>
                          <a:effectLst/>
                        </a:rPr>
                        <a:t>，</a:t>
                      </a:r>
                      <a:r>
                        <a:rPr kumimoji="0" lang="en-US" altLang="zh-CN" sz="2000" u="none" strike="noStrike" cap="none" normalizeH="0" baseline="0">
                          <a:ln>
                            <a:noFill/>
                          </a:ln>
                          <a:effectLst/>
                        </a:rPr>
                        <a:t>2</a:t>
                      </a:r>
                      <a:endParaRPr kumimoji="0" lang="en-US" altLang="zh-CN"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u="none" strike="noStrike" cap="none" normalizeH="0" baseline="0">
                          <a:ln>
                            <a:noFill/>
                          </a:ln>
                          <a:effectLst/>
                        </a:rPr>
                        <a:t>错误</a:t>
                      </a:r>
                      <a:endParaRPr kumimoji="0" lang="zh-CN" altLang="en-US"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3"/>
                  </a:ext>
                </a:extLst>
              </a:tr>
              <a:tr h="406400">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a:ln>
                            <a:noFill/>
                          </a:ln>
                          <a:effectLst/>
                        </a:rPr>
                        <a:t>C</a:t>
                      </a:r>
                      <a:r>
                        <a:rPr kumimoji="0" lang="zh-CN" altLang="en-US" sz="2000" u="none" strike="noStrike" cap="none" normalizeH="0" baseline="0">
                          <a:ln>
                            <a:noFill/>
                          </a:ln>
                          <a:effectLst/>
                        </a:rPr>
                        <a:t>、</a:t>
                      </a:r>
                      <a:r>
                        <a:rPr kumimoji="0" lang="en-US" altLang="zh-CN" sz="2000" u="none" strike="noStrike" cap="none" normalizeH="0" baseline="0">
                          <a:ln>
                            <a:noFill/>
                          </a:ln>
                          <a:effectLst/>
                        </a:rPr>
                        <a:t>P</a:t>
                      </a:r>
                      <a:r>
                        <a:rPr kumimoji="0" lang="zh-CN" altLang="en-US" sz="2000" u="none" strike="noStrike" cap="none" normalizeH="0" baseline="0">
                          <a:ln>
                            <a:noFill/>
                          </a:ln>
                          <a:effectLst/>
                        </a:rPr>
                        <a:t>、</a:t>
                      </a:r>
                      <a:r>
                        <a:rPr kumimoji="0" lang="en-US" altLang="zh-CN" sz="2000" u="none" strike="noStrike" cap="none" normalizeH="0" baseline="0">
                          <a:ln>
                            <a:noFill/>
                          </a:ln>
                          <a:effectLst/>
                        </a:rPr>
                        <a:t>G</a:t>
                      </a:r>
                      <a:endParaRPr kumimoji="0" lang="en-US" altLang="zh-CN"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a:ln>
                            <a:noFill/>
                          </a:ln>
                          <a:effectLst/>
                        </a:rPr>
                        <a:t>4</a:t>
                      </a:r>
                      <a:r>
                        <a:rPr kumimoji="0" lang="zh-CN" altLang="en-US" sz="2000" u="none" strike="noStrike" cap="none" normalizeH="0" baseline="0">
                          <a:ln>
                            <a:noFill/>
                          </a:ln>
                          <a:effectLst/>
                        </a:rPr>
                        <a:t>，</a:t>
                      </a:r>
                      <a:r>
                        <a:rPr kumimoji="0" lang="en-US" altLang="zh-CN" sz="2000" u="none" strike="noStrike" cap="none" normalizeH="0" baseline="0">
                          <a:ln>
                            <a:noFill/>
                          </a:ln>
                          <a:effectLst/>
                        </a:rPr>
                        <a:t>5</a:t>
                      </a:r>
                      <a:endParaRPr kumimoji="0" lang="en-US" altLang="zh-CN"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a:ln>
                            <a:noFill/>
                          </a:ln>
                          <a:effectLst/>
                        </a:rPr>
                        <a:t>3</a:t>
                      </a:r>
                      <a:endParaRPr kumimoji="0" lang="en-US" altLang="zh-CN"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a:ln>
                            <a:noFill/>
                          </a:ln>
                          <a:effectLst/>
                        </a:rPr>
                        <a:t>2</a:t>
                      </a:r>
                      <a:endParaRPr kumimoji="0" lang="en-US" altLang="zh-CN"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a:ln>
                            <a:noFill/>
                          </a:ln>
                          <a:effectLst/>
                        </a:rPr>
                        <a:t>1</a:t>
                      </a:r>
                      <a:r>
                        <a:rPr kumimoji="0" lang="zh-CN" altLang="en-US" sz="2000" u="none" strike="noStrike" cap="none" normalizeH="0" baseline="0">
                          <a:ln>
                            <a:noFill/>
                          </a:ln>
                          <a:effectLst/>
                        </a:rPr>
                        <a:t>，</a:t>
                      </a:r>
                      <a:r>
                        <a:rPr kumimoji="0" lang="en-US" altLang="zh-CN" sz="2000" u="none" strike="noStrike" cap="none" normalizeH="0" baseline="0">
                          <a:ln>
                            <a:noFill/>
                          </a:ln>
                          <a:effectLst/>
                        </a:rPr>
                        <a:t>2</a:t>
                      </a:r>
                      <a:r>
                        <a:rPr kumimoji="0" lang="zh-CN" altLang="en-US" sz="2000" u="none" strike="noStrike" cap="none" normalizeH="0" baseline="0">
                          <a:ln>
                            <a:noFill/>
                          </a:ln>
                          <a:effectLst/>
                        </a:rPr>
                        <a:t>，</a:t>
                      </a:r>
                      <a:r>
                        <a:rPr kumimoji="0" lang="en-US" altLang="zh-CN" sz="2000" u="none" strike="noStrike" cap="none" normalizeH="0" baseline="0">
                          <a:ln>
                            <a:noFill/>
                          </a:ln>
                          <a:effectLst/>
                        </a:rPr>
                        <a:t>2</a:t>
                      </a:r>
                      <a:endParaRPr kumimoji="0" lang="en-US" altLang="zh-CN"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u="none" strike="noStrike" cap="none" normalizeH="0" baseline="0">
                          <a:ln>
                            <a:noFill/>
                          </a:ln>
                          <a:effectLst/>
                        </a:rPr>
                        <a:t>错误</a:t>
                      </a:r>
                      <a:endParaRPr kumimoji="0" lang="zh-CN" altLang="en-US"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4"/>
                  </a:ext>
                </a:extLst>
              </a:tr>
              <a:tr h="406400">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a:ln>
                            <a:noFill/>
                          </a:ln>
                          <a:effectLst/>
                        </a:rPr>
                        <a:t>C</a:t>
                      </a:r>
                      <a:r>
                        <a:rPr kumimoji="0" lang="zh-CN" altLang="en-US" sz="2000" u="none" strike="noStrike" cap="none" normalizeH="0" baseline="0">
                          <a:ln>
                            <a:noFill/>
                          </a:ln>
                          <a:effectLst/>
                        </a:rPr>
                        <a:t>、</a:t>
                      </a:r>
                      <a:r>
                        <a:rPr kumimoji="0" lang="en-US" altLang="zh-CN" sz="2000" u="none" strike="noStrike" cap="none" normalizeH="0" baseline="0">
                          <a:ln>
                            <a:noFill/>
                          </a:ln>
                          <a:effectLst/>
                        </a:rPr>
                        <a:t>G</a:t>
                      </a:r>
                      <a:r>
                        <a:rPr kumimoji="0" lang="zh-CN" altLang="en-US" sz="2000" u="none" strike="noStrike" cap="none" normalizeH="0" baseline="0">
                          <a:ln>
                            <a:noFill/>
                          </a:ln>
                          <a:effectLst/>
                        </a:rPr>
                        <a:t>、</a:t>
                      </a:r>
                      <a:r>
                        <a:rPr kumimoji="0" lang="en-US" altLang="zh-CN" sz="2000" u="none" strike="noStrike" cap="none" normalizeH="0" baseline="0">
                          <a:ln>
                            <a:noFill/>
                          </a:ln>
                          <a:effectLst/>
                        </a:rPr>
                        <a:t>P</a:t>
                      </a:r>
                      <a:endParaRPr kumimoji="0" lang="en-US" altLang="zh-CN"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a:ln>
                            <a:noFill/>
                          </a:ln>
                          <a:effectLst/>
                        </a:rPr>
                        <a:t>4</a:t>
                      </a:r>
                      <a:r>
                        <a:rPr kumimoji="0" lang="zh-CN" altLang="en-US" sz="2000" u="none" strike="noStrike" cap="none" normalizeH="0" baseline="0">
                          <a:ln>
                            <a:noFill/>
                          </a:ln>
                          <a:effectLst/>
                        </a:rPr>
                        <a:t>，</a:t>
                      </a:r>
                      <a:r>
                        <a:rPr kumimoji="0" lang="en-US" altLang="zh-CN" sz="2000" u="none" strike="noStrike" cap="none" normalizeH="0" baseline="0">
                          <a:ln>
                            <a:noFill/>
                          </a:ln>
                          <a:effectLst/>
                        </a:rPr>
                        <a:t>5</a:t>
                      </a:r>
                      <a:endParaRPr kumimoji="0" lang="en-US" altLang="zh-CN"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a:ln>
                            <a:noFill/>
                          </a:ln>
                          <a:effectLst/>
                        </a:rPr>
                        <a:t>3</a:t>
                      </a:r>
                      <a:endParaRPr kumimoji="0" lang="en-US" altLang="zh-CN"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a:ln>
                            <a:noFill/>
                          </a:ln>
                          <a:effectLst/>
                        </a:rPr>
                        <a:t>2</a:t>
                      </a:r>
                      <a:endParaRPr kumimoji="0" lang="en-US" altLang="zh-CN"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a:ln>
                            <a:noFill/>
                          </a:ln>
                          <a:effectLst/>
                        </a:rPr>
                        <a:t>1</a:t>
                      </a:r>
                      <a:r>
                        <a:rPr kumimoji="0" lang="zh-CN" altLang="en-US" sz="2000" u="none" strike="noStrike" cap="none" normalizeH="0" baseline="0">
                          <a:ln>
                            <a:noFill/>
                          </a:ln>
                          <a:effectLst/>
                        </a:rPr>
                        <a:t>，</a:t>
                      </a:r>
                      <a:r>
                        <a:rPr kumimoji="0" lang="en-US" altLang="zh-CN" sz="2000" u="none" strike="noStrike" cap="none" normalizeH="0" baseline="0">
                          <a:ln>
                            <a:noFill/>
                          </a:ln>
                          <a:effectLst/>
                        </a:rPr>
                        <a:t>2</a:t>
                      </a:r>
                      <a:r>
                        <a:rPr kumimoji="0" lang="zh-CN" altLang="en-US" sz="2000" u="none" strike="noStrike" cap="none" normalizeH="0" baseline="0">
                          <a:ln>
                            <a:noFill/>
                          </a:ln>
                          <a:effectLst/>
                        </a:rPr>
                        <a:t>，</a:t>
                      </a:r>
                      <a:r>
                        <a:rPr kumimoji="0" lang="en-US" altLang="zh-CN" sz="2000" u="none" strike="noStrike" cap="none" normalizeH="0" baseline="0">
                          <a:ln>
                            <a:noFill/>
                          </a:ln>
                          <a:effectLst/>
                        </a:rPr>
                        <a:t>2</a:t>
                      </a:r>
                      <a:endParaRPr kumimoji="0" lang="en-US" altLang="zh-CN"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u="none" strike="noStrike" cap="none" normalizeH="0" baseline="0">
                          <a:ln>
                            <a:noFill/>
                          </a:ln>
                          <a:effectLst/>
                        </a:rPr>
                        <a:t>错误</a:t>
                      </a:r>
                      <a:endParaRPr kumimoji="0" lang="zh-CN" altLang="en-US"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5"/>
                  </a:ext>
                </a:extLst>
              </a:tr>
              <a:tr h="406400">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a:ln>
                            <a:noFill/>
                          </a:ln>
                          <a:effectLst/>
                        </a:rPr>
                        <a:t>P</a:t>
                      </a:r>
                      <a:r>
                        <a:rPr kumimoji="0" lang="zh-CN" altLang="en-US" sz="2000" u="none" strike="noStrike" cap="none" normalizeH="0" baseline="0">
                          <a:ln>
                            <a:noFill/>
                          </a:ln>
                          <a:effectLst/>
                        </a:rPr>
                        <a:t>、</a:t>
                      </a:r>
                      <a:r>
                        <a:rPr kumimoji="0" lang="en-US" altLang="zh-CN" sz="2000" u="none" strike="noStrike" cap="none" normalizeH="0" baseline="0">
                          <a:ln>
                            <a:noFill/>
                          </a:ln>
                          <a:effectLst/>
                        </a:rPr>
                        <a:t>C</a:t>
                      </a:r>
                      <a:r>
                        <a:rPr kumimoji="0" lang="zh-CN" altLang="en-US" sz="2000" u="none" strike="noStrike" cap="none" normalizeH="0" baseline="0">
                          <a:ln>
                            <a:noFill/>
                          </a:ln>
                          <a:effectLst/>
                        </a:rPr>
                        <a:t>、</a:t>
                      </a:r>
                      <a:r>
                        <a:rPr kumimoji="0" lang="en-US" altLang="zh-CN" sz="2000" u="none" strike="noStrike" cap="none" normalizeH="0" baseline="0">
                          <a:ln>
                            <a:noFill/>
                          </a:ln>
                          <a:effectLst/>
                        </a:rPr>
                        <a:t>G</a:t>
                      </a:r>
                      <a:endParaRPr kumimoji="0" lang="en-US" altLang="zh-CN"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6"/>
                  </a:ext>
                </a:extLst>
              </a:tr>
              <a:tr h="406400">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a:ln>
                            <a:noFill/>
                          </a:ln>
                          <a:effectLst/>
                        </a:rPr>
                        <a:t>P</a:t>
                      </a:r>
                      <a:r>
                        <a:rPr kumimoji="0" lang="zh-CN" altLang="en-US" sz="2000" u="none" strike="noStrike" cap="none" normalizeH="0" baseline="0">
                          <a:ln>
                            <a:noFill/>
                          </a:ln>
                          <a:effectLst/>
                        </a:rPr>
                        <a:t>、</a:t>
                      </a:r>
                      <a:r>
                        <a:rPr kumimoji="0" lang="en-US" altLang="zh-CN" sz="2000" u="none" strike="noStrike" cap="none" normalizeH="0" baseline="0">
                          <a:ln>
                            <a:noFill/>
                          </a:ln>
                          <a:effectLst/>
                        </a:rPr>
                        <a:t>G</a:t>
                      </a:r>
                      <a:r>
                        <a:rPr kumimoji="0" lang="zh-CN" altLang="en-US" sz="2000" u="none" strike="noStrike" cap="none" normalizeH="0" baseline="0">
                          <a:ln>
                            <a:noFill/>
                          </a:ln>
                          <a:effectLst/>
                        </a:rPr>
                        <a:t>、</a:t>
                      </a:r>
                      <a:r>
                        <a:rPr kumimoji="0" lang="en-US" altLang="zh-CN" sz="2000" u="none" strike="noStrike" cap="none" normalizeH="0" baseline="0">
                          <a:ln>
                            <a:noFill/>
                          </a:ln>
                          <a:effectLst/>
                        </a:rPr>
                        <a:t>C</a:t>
                      </a:r>
                      <a:endParaRPr kumimoji="0" lang="en-US" altLang="zh-CN"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000" b="0" i="0" u="none" strike="noStrike" cap="none" normalizeH="0" baseline="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tc>
                  <a:txBody>
                    <a:bodyPr/>
                    <a:lstStyle>
                      <a:lvl1pPr marL="0" algn="l" defTabSz="457207" rtl="0" eaLnBrk="1" latinLnBrk="0" hangingPunct="1">
                        <a:defRPr sz="1800" kern="1200">
                          <a:solidFill>
                            <a:schemeClr val="tx1"/>
                          </a:solidFill>
                          <a:latin typeface="Lucida Sans Unicode"/>
                        </a:defRPr>
                      </a:lvl1pPr>
                      <a:lvl2pPr marL="457207" algn="l" defTabSz="457207" rtl="0" eaLnBrk="1" latinLnBrk="0" hangingPunct="1">
                        <a:defRPr sz="1800" kern="1200">
                          <a:solidFill>
                            <a:schemeClr val="tx1"/>
                          </a:solidFill>
                          <a:latin typeface="Lucida Sans Unicode"/>
                        </a:defRPr>
                      </a:lvl2pPr>
                      <a:lvl3pPr marL="914415" algn="l" defTabSz="457207" rtl="0" eaLnBrk="1" latinLnBrk="0" hangingPunct="1">
                        <a:defRPr sz="1800" kern="1200">
                          <a:solidFill>
                            <a:schemeClr val="tx1"/>
                          </a:solidFill>
                          <a:latin typeface="Lucida Sans Unicode"/>
                        </a:defRPr>
                      </a:lvl3pPr>
                      <a:lvl4pPr marL="1371622" algn="l" defTabSz="457207" rtl="0" eaLnBrk="1" latinLnBrk="0" hangingPunct="1">
                        <a:defRPr sz="1800" kern="1200">
                          <a:solidFill>
                            <a:schemeClr val="tx1"/>
                          </a:solidFill>
                          <a:latin typeface="Lucida Sans Unicode"/>
                        </a:defRPr>
                      </a:lvl4pPr>
                      <a:lvl5pPr marL="1828831" algn="l" defTabSz="457207" rtl="0" eaLnBrk="1" latinLnBrk="0" hangingPunct="1">
                        <a:defRPr sz="1800" kern="1200">
                          <a:solidFill>
                            <a:schemeClr val="tx1"/>
                          </a:solidFill>
                          <a:latin typeface="Lucida Sans Unicode"/>
                        </a:defRPr>
                      </a:lvl5pPr>
                      <a:lvl6pPr marL="2286038" algn="l" defTabSz="457207" rtl="0" eaLnBrk="1" latinLnBrk="0" hangingPunct="1">
                        <a:defRPr sz="1800" kern="1200">
                          <a:solidFill>
                            <a:schemeClr val="tx1"/>
                          </a:solidFill>
                          <a:latin typeface="Lucida Sans Unicode"/>
                        </a:defRPr>
                      </a:lvl6pPr>
                      <a:lvl7pPr marL="2743246" algn="l" defTabSz="457207" rtl="0" eaLnBrk="1" latinLnBrk="0" hangingPunct="1">
                        <a:defRPr sz="1800" kern="1200">
                          <a:solidFill>
                            <a:schemeClr val="tx1"/>
                          </a:solidFill>
                          <a:latin typeface="Lucida Sans Unicode"/>
                        </a:defRPr>
                      </a:lvl7pPr>
                      <a:lvl8pPr marL="3200453" algn="l" defTabSz="457207" rtl="0" eaLnBrk="1" latinLnBrk="0" hangingPunct="1">
                        <a:defRPr sz="1800" kern="1200">
                          <a:solidFill>
                            <a:schemeClr val="tx1"/>
                          </a:solidFill>
                          <a:latin typeface="Lucida Sans Unicode"/>
                        </a:defRPr>
                      </a:lvl8pPr>
                      <a:lvl9pPr marL="3657661" algn="l" defTabSz="457207" rtl="0" eaLnBrk="1" latinLnBrk="0" hangingPunct="1">
                        <a:defRPr sz="1800" kern="1200">
                          <a:solidFill>
                            <a:schemeClr val="tx1"/>
                          </a:solidFill>
                          <a:latin typeface="Lucida Sans Unicode"/>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Comic Sans MS" pitchFamily="66" charset="0"/>
                        <a:ea typeface="隶书" pitchFamily="49" charset="-122"/>
                      </a:endParaRPr>
                    </a:p>
                  </a:txBody>
                  <a:tcPr horzOverflow="overflow">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7"/>
                  </a:ext>
                </a:extLst>
              </a:tr>
            </a:tbl>
          </a:graphicData>
        </a:graphic>
      </p:graphicFrame>
      <p:pic>
        <p:nvPicPr>
          <p:cNvPr id="6" name="Picture 68" descr="并发程序中的时序问题"/>
          <p:cNvPicPr>
            <a:picLocks noChangeAspect="1" noChangeArrowheads="1"/>
          </p:cNvPicPr>
          <p:nvPr/>
        </p:nvPicPr>
        <p:blipFill>
          <a:blip r:embed="rId2" cstate="print"/>
          <a:srcRect/>
          <a:stretch>
            <a:fillRect/>
          </a:stretch>
        </p:blipFill>
        <p:spPr bwMode="auto">
          <a:xfrm>
            <a:off x="1835696" y="4725144"/>
            <a:ext cx="5184775" cy="1878013"/>
          </a:xfrm>
          <a:prstGeom prst="rect">
            <a:avLst/>
          </a:prstGeom>
          <a:noFill/>
          <a:ln w="9525">
            <a:noFill/>
            <a:miter lim="800000"/>
            <a:headEnd/>
            <a:tailEnd/>
          </a:ln>
        </p:spPr>
      </p:pic>
    </p:spTree>
    <p:extLst>
      <p:ext uri="{BB962C8B-B14F-4D97-AF65-F5344CB8AC3E}">
        <p14:creationId xmlns:p14="http://schemas.microsoft.com/office/powerpoint/2010/main" val="25839457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656585"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同步问题举例（</a:t>
            </a:r>
            <a:r>
              <a:rPr lang="en-US" altLang="zh-CN" sz="3600" b="1" dirty="0">
                <a:solidFill>
                  <a:schemeClr val="tx1"/>
                </a:solidFill>
                <a:latin typeface="微软雅黑" panose="020B0503020204020204" pitchFamily="34" charset="-122"/>
                <a:ea typeface="微软雅黑" panose="020B0503020204020204" pitchFamily="34" charset="-122"/>
              </a:rPr>
              <a:t>3</a:t>
            </a:r>
            <a:r>
              <a:rPr lang="zh-CN" altLang="en-US" sz="3600" b="1" dirty="0">
                <a:solidFill>
                  <a:schemeClr val="tx1"/>
                </a:solidFill>
                <a:latin typeface="微软雅黑" panose="020B0503020204020204" pitchFamily="34" charset="-122"/>
                <a:ea typeface="微软雅黑" panose="020B0503020204020204" pitchFamily="34" charset="-122"/>
              </a:rPr>
              <a:t>）</a:t>
            </a:r>
          </a:p>
        </p:txBody>
      </p:sp>
      <p:sp>
        <p:nvSpPr>
          <p:cNvPr id="7" name="Rectangle 4"/>
          <p:cNvSpPr>
            <a:spLocks noChangeArrowheads="1"/>
          </p:cNvSpPr>
          <p:nvPr/>
        </p:nvSpPr>
        <p:spPr bwMode="auto">
          <a:xfrm>
            <a:off x="467544" y="699988"/>
            <a:ext cx="4968552" cy="863600"/>
          </a:xfrm>
          <a:prstGeom prst="rect">
            <a:avLst/>
          </a:prstGeom>
          <a:noFill/>
          <a:ln w="9525">
            <a:noFill/>
            <a:miter lim="800000"/>
            <a:headEnd/>
            <a:tailEnd/>
          </a:ln>
          <a:effectLst/>
        </p:spPr>
        <p:txBody>
          <a:bodyPr anchor="ctr"/>
          <a:lstStyle/>
          <a:p>
            <a:pPr algn="l">
              <a:defRPr/>
            </a:pPr>
            <a:r>
              <a:rPr kumimoji="0" lang="zh-CN" altLang="en-US" sz="2800" b="1" dirty="0">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“司机－售票员”问题</a:t>
            </a:r>
          </a:p>
        </p:txBody>
      </p:sp>
      <p:sp>
        <p:nvSpPr>
          <p:cNvPr id="8" name="Rectangle 5"/>
          <p:cNvSpPr>
            <a:spLocks noChangeArrowheads="1"/>
          </p:cNvSpPr>
          <p:nvPr/>
        </p:nvSpPr>
        <p:spPr bwMode="auto">
          <a:xfrm>
            <a:off x="179189" y="5012903"/>
            <a:ext cx="8642350" cy="1223963"/>
          </a:xfrm>
          <a:prstGeom prst="rect">
            <a:avLst/>
          </a:prstGeom>
          <a:noFill/>
          <a:ln w="9525">
            <a:noFill/>
            <a:miter lim="800000"/>
            <a:headEnd/>
            <a:tailEnd/>
          </a:ln>
        </p:spPr>
        <p:txBody>
          <a:bodyPr/>
          <a:lstStyle/>
          <a:p>
            <a:pPr marL="514350" indent="-514350" algn="l">
              <a:lnSpc>
                <a:spcPct val="80000"/>
              </a:lnSpc>
              <a:spcBef>
                <a:spcPct val="20000"/>
              </a:spcBef>
              <a:buFont typeface="+mj-lt"/>
              <a:buAutoNum type="arabicPeriod"/>
            </a:pPr>
            <a:r>
              <a:rPr kumimoji="0" lang="zh-CN" altLang="en-US" sz="2800" b="1" dirty="0">
                <a:solidFill>
                  <a:srgbClr val="00CC66"/>
                </a:solidFill>
                <a:latin typeface="Comic Sans MS" pitchFamily="66" charset="0"/>
                <a:ea typeface="隶书" pitchFamily="49" charset="-122"/>
              </a:rPr>
              <a:t>问题分析</a:t>
            </a:r>
          </a:p>
          <a:p>
            <a:pPr marL="742950" lvl="1" indent="-285750" algn="l">
              <a:lnSpc>
                <a:spcPct val="80000"/>
              </a:lnSpc>
              <a:spcBef>
                <a:spcPct val="20000"/>
              </a:spcBef>
              <a:buFontTx/>
              <a:buChar char="–"/>
            </a:pPr>
            <a:r>
              <a:rPr kumimoji="0" lang="zh-CN" altLang="en-US" b="1" dirty="0">
                <a:solidFill>
                  <a:srgbClr val="00CC66"/>
                </a:solidFill>
                <a:latin typeface="Comic Sans MS" pitchFamily="66" charset="0"/>
                <a:ea typeface="隶书" pitchFamily="49" charset="-122"/>
              </a:rPr>
              <a:t>两个独立进程如何保持同步？</a:t>
            </a:r>
          </a:p>
          <a:p>
            <a:pPr marL="742950" lvl="1" indent="-285750" algn="l">
              <a:lnSpc>
                <a:spcPct val="80000"/>
              </a:lnSpc>
              <a:spcBef>
                <a:spcPct val="20000"/>
              </a:spcBef>
              <a:buFontTx/>
              <a:buChar char="–"/>
            </a:pPr>
            <a:r>
              <a:rPr kumimoji="0" lang="zh-CN" altLang="en-US" b="1" dirty="0">
                <a:solidFill>
                  <a:srgbClr val="00CC66"/>
                </a:solidFill>
                <a:latin typeface="Comic Sans MS" pitchFamily="66" charset="0"/>
                <a:ea typeface="隶书" pitchFamily="49" charset="-122"/>
              </a:rPr>
              <a:t>现实应用中存在大量的类似实例</a:t>
            </a:r>
          </a:p>
        </p:txBody>
      </p:sp>
      <p:sp>
        <p:nvSpPr>
          <p:cNvPr id="9" name="Text Box 7"/>
          <p:cNvSpPr txBox="1">
            <a:spLocks noChangeArrowheads="1"/>
          </p:cNvSpPr>
          <p:nvPr/>
        </p:nvSpPr>
        <p:spPr bwMode="auto">
          <a:xfrm>
            <a:off x="539552" y="1772816"/>
            <a:ext cx="2378075" cy="2852737"/>
          </a:xfrm>
          <a:prstGeom prst="rect">
            <a:avLst/>
          </a:prstGeom>
          <a:solidFill>
            <a:srgbClr val="006600"/>
          </a:solidFill>
          <a:ln w="9525">
            <a:solidFill>
              <a:srgbClr val="9C4E00"/>
            </a:solidFill>
            <a:miter lim="800000"/>
            <a:headEnd/>
            <a:tailEnd/>
          </a:ln>
        </p:spPr>
        <p:txBody>
          <a:bodyPr>
            <a:spAutoFit/>
          </a:bodyPr>
          <a:lstStyle/>
          <a:p>
            <a:pPr>
              <a:spcBef>
                <a:spcPct val="50000"/>
              </a:spcBef>
            </a:pPr>
            <a:r>
              <a:rPr kumimoji="0" lang="zh-CN" altLang="en-US" sz="1800" b="1" dirty="0">
                <a:solidFill>
                  <a:srgbClr val="FFC000"/>
                </a:solidFill>
                <a:latin typeface="微软雅黑" panose="020B0503020204020204" pitchFamily="34" charset="-122"/>
                <a:ea typeface="微软雅黑" panose="020B0503020204020204" pitchFamily="34" charset="-122"/>
              </a:rPr>
              <a:t>司机进程</a:t>
            </a:r>
          </a:p>
          <a:p>
            <a:pPr algn="l">
              <a:spcBef>
                <a:spcPct val="50000"/>
              </a:spcBef>
            </a:pPr>
            <a:r>
              <a:rPr kumimoji="0" lang="en-US" altLang="zh-CN" sz="1800" b="1" dirty="0">
                <a:solidFill>
                  <a:srgbClr val="FFC000"/>
                </a:solidFill>
                <a:latin typeface="微软雅黑" panose="020B0503020204020204" pitchFamily="34" charset="-122"/>
                <a:ea typeface="微软雅黑" panose="020B0503020204020204" pitchFamily="34" charset="-122"/>
              </a:rPr>
              <a:t>While(True)</a:t>
            </a:r>
          </a:p>
          <a:p>
            <a:pPr algn="l">
              <a:spcBef>
                <a:spcPct val="50000"/>
              </a:spcBef>
            </a:pPr>
            <a:r>
              <a:rPr kumimoji="0" lang="en-US" altLang="zh-CN" sz="1800" b="1" dirty="0">
                <a:solidFill>
                  <a:srgbClr val="FFC000"/>
                </a:solidFill>
                <a:latin typeface="微软雅黑" panose="020B0503020204020204" pitchFamily="34" charset="-122"/>
                <a:ea typeface="微软雅黑" panose="020B0503020204020204" pitchFamily="34" charset="-122"/>
              </a:rPr>
              <a:t>{</a:t>
            </a:r>
          </a:p>
          <a:p>
            <a:pPr algn="l">
              <a:spcBef>
                <a:spcPct val="50000"/>
              </a:spcBef>
            </a:pPr>
            <a:r>
              <a:rPr kumimoji="0" lang="zh-CN" altLang="en-US" sz="1800" b="1" dirty="0">
                <a:solidFill>
                  <a:srgbClr val="FFC000"/>
                </a:solidFill>
                <a:latin typeface="微软雅黑" panose="020B0503020204020204" pitchFamily="34" charset="-122"/>
                <a:ea typeface="微软雅黑" panose="020B0503020204020204" pitchFamily="34" charset="-122"/>
              </a:rPr>
              <a:t>启动公车；</a:t>
            </a:r>
          </a:p>
          <a:p>
            <a:pPr algn="l">
              <a:spcBef>
                <a:spcPct val="50000"/>
              </a:spcBef>
            </a:pPr>
            <a:r>
              <a:rPr kumimoji="0" lang="zh-CN" altLang="en-US" sz="1800" b="1" dirty="0">
                <a:solidFill>
                  <a:srgbClr val="FFC000"/>
                </a:solidFill>
                <a:latin typeface="微软雅黑" panose="020B0503020204020204" pitchFamily="34" charset="-122"/>
                <a:ea typeface="微软雅黑" panose="020B0503020204020204" pitchFamily="34" charset="-122"/>
              </a:rPr>
              <a:t>驾驶公车；</a:t>
            </a:r>
          </a:p>
          <a:p>
            <a:pPr algn="l">
              <a:spcBef>
                <a:spcPct val="50000"/>
              </a:spcBef>
            </a:pPr>
            <a:r>
              <a:rPr kumimoji="0" lang="zh-CN" altLang="en-US" sz="1800" b="1" dirty="0">
                <a:solidFill>
                  <a:srgbClr val="FFC000"/>
                </a:solidFill>
                <a:latin typeface="微软雅黑" panose="020B0503020204020204" pitchFamily="34" charset="-122"/>
                <a:ea typeface="微软雅黑" panose="020B0503020204020204" pitchFamily="34" charset="-122"/>
              </a:rPr>
              <a:t>停止公车；</a:t>
            </a:r>
          </a:p>
          <a:p>
            <a:pPr algn="l">
              <a:spcBef>
                <a:spcPct val="50000"/>
              </a:spcBef>
            </a:pPr>
            <a:r>
              <a:rPr kumimoji="0" lang="en-US" altLang="zh-CN" sz="1800" b="1" dirty="0">
                <a:solidFill>
                  <a:srgbClr val="FFC000"/>
                </a:solidFill>
                <a:latin typeface="微软雅黑" panose="020B0503020204020204" pitchFamily="34" charset="-122"/>
                <a:ea typeface="微软雅黑" panose="020B0503020204020204" pitchFamily="34" charset="-122"/>
              </a:rPr>
              <a:t>}</a:t>
            </a:r>
          </a:p>
        </p:txBody>
      </p:sp>
      <p:sp>
        <p:nvSpPr>
          <p:cNvPr id="10" name="Text Box 8"/>
          <p:cNvSpPr txBox="1">
            <a:spLocks noChangeArrowheads="1"/>
          </p:cNvSpPr>
          <p:nvPr/>
        </p:nvSpPr>
        <p:spPr bwMode="auto">
          <a:xfrm>
            <a:off x="3204964" y="1772816"/>
            <a:ext cx="2378075" cy="2852737"/>
          </a:xfrm>
          <a:prstGeom prst="rect">
            <a:avLst/>
          </a:prstGeom>
          <a:solidFill>
            <a:srgbClr val="006600"/>
          </a:solidFill>
          <a:ln w="9525">
            <a:solidFill>
              <a:srgbClr val="9C4E00"/>
            </a:solidFill>
            <a:miter lim="800000"/>
            <a:headEnd/>
            <a:tailEnd/>
          </a:ln>
        </p:spPr>
        <p:txBody>
          <a:bodyPr>
            <a:spAutoFit/>
          </a:bodyPr>
          <a:lstStyle/>
          <a:p>
            <a:pPr>
              <a:spcBef>
                <a:spcPct val="50000"/>
              </a:spcBef>
            </a:pPr>
            <a:r>
              <a:rPr kumimoji="0" lang="zh-CN" altLang="en-US" sz="1800" b="1" dirty="0">
                <a:solidFill>
                  <a:srgbClr val="FFC000"/>
                </a:solidFill>
                <a:latin typeface="微软雅黑" panose="020B0503020204020204" pitchFamily="34" charset="-122"/>
                <a:ea typeface="微软雅黑" panose="020B0503020204020204" pitchFamily="34" charset="-122"/>
              </a:rPr>
              <a:t>售票员进程</a:t>
            </a:r>
          </a:p>
          <a:p>
            <a:pPr algn="l">
              <a:spcBef>
                <a:spcPct val="50000"/>
              </a:spcBef>
            </a:pPr>
            <a:r>
              <a:rPr kumimoji="0" lang="en-US" altLang="zh-CN" sz="1800" b="1" dirty="0">
                <a:solidFill>
                  <a:srgbClr val="FFC000"/>
                </a:solidFill>
                <a:latin typeface="微软雅黑" panose="020B0503020204020204" pitchFamily="34" charset="-122"/>
                <a:ea typeface="微软雅黑" panose="020B0503020204020204" pitchFamily="34" charset="-122"/>
              </a:rPr>
              <a:t>While(True)</a:t>
            </a:r>
          </a:p>
          <a:p>
            <a:pPr algn="l">
              <a:spcBef>
                <a:spcPct val="50000"/>
              </a:spcBef>
            </a:pPr>
            <a:r>
              <a:rPr kumimoji="0" lang="en-US" altLang="zh-CN" sz="1800" b="1" dirty="0">
                <a:solidFill>
                  <a:srgbClr val="FFC000"/>
                </a:solidFill>
                <a:latin typeface="微软雅黑" panose="020B0503020204020204" pitchFamily="34" charset="-122"/>
                <a:ea typeface="微软雅黑" panose="020B0503020204020204" pitchFamily="34" charset="-122"/>
              </a:rPr>
              <a:t>{</a:t>
            </a:r>
          </a:p>
          <a:p>
            <a:pPr algn="l">
              <a:spcBef>
                <a:spcPct val="50000"/>
              </a:spcBef>
            </a:pPr>
            <a:r>
              <a:rPr kumimoji="0" lang="zh-CN" altLang="en-US" sz="1800" b="1" dirty="0">
                <a:solidFill>
                  <a:srgbClr val="FFC000"/>
                </a:solidFill>
                <a:latin typeface="微软雅黑" panose="020B0503020204020204" pitchFamily="34" charset="-122"/>
                <a:ea typeface="微软雅黑" panose="020B0503020204020204" pitchFamily="34" charset="-122"/>
              </a:rPr>
              <a:t>关车门；</a:t>
            </a:r>
          </a:p>
          <a:p>
            <a:pPr algn="l">
              <a:spcBef>
                <a:spcPct val="50000"/>
              </a:spcBef>
            </a:pPr>
            <a:r>
              <a:rPr kumimoji="0" lang="zh-CN" altLang="en-US" sz="1800" b="1" dirty="0">
                <a:solidFill>
                  <a:srgbClr val="FFC000"/>
                </a:solidFill>
                <a:latin typeface="微软雅黑" panose="020B0503020204020204" pitchFamily="34" charset="-122"/>
                <a:ea typeface="微软雅黑" panose="020B0503020204020204" pitchFamily="34" charset="-122"/>
              </a:rPr>
              <a:t>卖车票；</a:t>
            </a:r>
          </a:p>
          <a:p>
            <a:pPr algn="l">
              <a:spcBef>
                <a:spcPct val="50000"/>
              </a:spcBef>
            </a:pPr>
            <a:r>
              <a:rPr kumimoji="0" lang="zh-CN" altLang="en-US" sz="1800" b="1" dirty="0">
                <a:solidFill>
                  <a:srgbClr val="FFC000"/>
                </a:solidFill>
                <a:latin typeface="微软雅黑" panose="020B0503020204020204" pitchFamily="34" charset="-122"/>
                <a:ea typeface="微软雅黑" panose="020B0503020204020204" pitchFamily="34" charset="-122"/>
              </a:rPr>
              <a:t>开车门；</a:t>
            </a:r>
          </a:p>
          <a:p>
            <a:pPr algn="l">
              <a:spcBef>
                <a:spcPct val="50000"/>
              </a:spcBef>
            </a:pPr>
            <a:r>
              <a:rPr kumimoji="0" lang="en-US" altLang="zh-CN" sz="1800" b="1" dirty="0">
                <a:solidFill>
                  <a:srgbClr val="FFC000"/>
                </a:solidFill>
                <a:latin typeface="微软雅黑" panose="020B0503020204020204" pitchFamily="34" charset="-122"/>
                <a:ea typeface="微软雅黑" panose="020B0503020204020204" pitchFamily="34" charset="-122"/>
              </a:rPr>
              <a:t>}</a:t>
            </a:r>
          </a:p>
        </p:txBody>
      </p:sp>
      <p:sp>
        <p:nvSpPr>
          <p:cNvPr id="12" name="Text Box 9"/>
          <p:cNvSpPr txBox="1">
            <a:spLocks noChangeArrowheads="1"/>
          </p:cNvSpPr>
          <p:nvPr/>
        </p:nvSpPr>
        <p:spPr bwMode="auto">
          <a:xfrm>
            <a:off x="6013252" y="1772816"/>
            <a:ext cx="2378075" cy="4090987"/>
          </a:xfrm>
          <a:prstGeom prst="rect">
            <a:avLst/>
          </a:prstGeom>
          <a:solidFill>
            <a:srgbClr val="006600"/>
          </a:solidFill>
          <a:ln w="9525">
            <a:solidFill>
              <a:srgbClr val="9C4E00"/>
            </a:solidFill>
            <a:miter lim="800000"/>
            <a:headEnd/>
            <a:tailEnd/>
          </a:ln>
        </p:spPr>
        <p:txBody>
          <a:bodyPr>
            <a:spAutoFit/>
          </a:bodyPr>
          <a:lstStyle/>
          <a:p>
            <a:pPr>
              <a:spcBef>
                <a:spcPct val="50000"/>
              </a:spcBef>
            </a:pPr>
            <a:r>
              <a:rPr kumimoji="0" lang="zh-CN" altLang="en-US" sz="1800" b="1" dirty="0">
                <a:solidFill>
                  <a:srgbClr val="FFC000"/>
                </a:solidFill>
                <a:latin typeface="微软雅黑" panose="020B0503020204020204" pitchFamily="34" charset="-122"/>
                <a:ea typeface="微软雅黑" panose="020B0503020204020204" pitchFamily="34" charset="-122"/>
              </a:rPr>
              <a:t>正确运行过程</a:t>
            </a:r>
          </a:p>
          <a:p>
            <a:pPr algn="l">
              <a:spcBef>
                <a:spcPct val="50000"/>
              </a:spcBef>
            </a:pPr>
            <a:r>
              <a:rPr kumimoji="0" lang="en-US" altLang="zh-CN" sz="1800" b="1" dirty="0">
                <a:solidFill>
                  <a:srgbClr val="FFC000"/>
                </a:solidFill>
                <a:latin typeface="微软雅黑" panose="020B0503020204020204" pitchFamily="34" charset="-122"/>
                <a:ea typeface="微软雅黑" panose="020B0503020204020204" pitchFamily="34" charset="-122"/>
              </a:rPr>
              <a:t>While(True)</a:t>
            </a:r>
          </a:p>
          <a:p>
            <a:pPr algn="l">
              <a:spcBef>
                <a:spcPct val="50000"/>
              </a:spcBef>
            </a:pPr>
            <a:r>
              <a:rPr kumimoji="0" lang="en-US" altLang="zh-CN" sz="1800" b="1" dirty="0">
                <a:solidFill>
                  <a:srgbClr val="FFC000"/>
                </a:solidFill>
                <a:latin typeface="微软雅黑" panose="020B0503020204020204" pitchFamily="34" charset="-122"/>
                <a:ea typeface="微软雅黑" panose="020B0503020204020204" pitchFamily="34" charset="-122"/>
              </a:rPr>
              <a:t>{</a:t>
            </a:r>
          </a:p>
          <a:p>
            <a:pPr algn="l">
              <a:spcBef>
                <a:spcPct val="50000"/>
              </a:spcBef>
            </a:pPr>
            <a:r>
              <a:rPr kumimoji="0" lang="zh-CN" altLang="en-US" sz="1800" b="1" dirty="0">
                <a:solidFill>
                  <a:srgbClr val="FFC000"/>
                </a:solidFill>
                <a:latin typeface="微软雅黑" panose="020B0503020204020204" pitchFamily="34" charset="-122"/>
                <a:ea typeface="微软雅黑" panose="020B0503020204020204" pitchFamily="34" charset="-122"/>
              </a:rPr>
              <a:t>（司机）启动公车；</a:t>
            </a:r>
          </a:p>
          <a:p>
            <a:pPr algn="l">
              <a:spcBef>
                <a:spcPct val="50000"/>
              </a:spcBef>
            </a:pPr>
            <a:r>
              <a:rPr kumimoji="0" lang="zh-CN" altLang="en-US" sz="1800" b="1" dirty="0">
                <a:solidFill>
                  <a:srgbClr val="FFC000"/>
                </a:solidFill>
                <a:latin typeface="微软雅黑" panose="020B0503020204020204" pitchFamily="34" charset="-122"/>
                <a:ea typeface="微软雅黑" panose="020B0503020204020204" pitchFamily="34" charset="-122"/>
              </a:rPr>
              <a:t>（售票员）关车门；</a:t>
            </a:r>
          </a:p>
          <a:p>
            <a:pPr algn="l">
              <a:spcBef>
                <a:spcPct val="50000"/>
              </a:spcBef>
            </a:pPr>
            <a:r>
              <a:rPr kumimoji="0" lang="zh-CN" altLang="en-US" sz="1800" b="1" dirty="0">
                <a:solidFill>
                  <a:srgbClr val="FFC000"/>
                </a:solidFill>
                <a:latin typeface="微软雅黑" panose="020B0503020204020204" pitchFamily="34" charset="-122"/>
                <a:ea typeface="微软雅黑" panose="020B0503020204020204" pitchFamily="34" charset="-122"/>
              </a:rPr>
              <a:t>（司机）驾驶公车；</a:t>
            </a:r>
          </a:p>
          <a:p>
            <a:pPr algn="l">
              <a:spcBef>
                <a:spcPct val="50000"/>
              </a:spcBef>
            </a:pPr>
            <a:r>
              <a:rPr kumimoji="0" lang="zh-CN" altLang="en-US" sz="1800" b="1" dirty="0">
                <a:solidFill>
                  <a:srgbClr val="FFC000"/>
                </a:solidFill>
                <a:latin typeface="微软雅黑" panose="020B0503020204020204" pitchFamily="34" charset="-122"/>
                <a:ea typeface="微软雅黑" panose="020B0503020204020204" pitchFamily="34" charset="-122"/>
              </a:rPr>
              <a:t>（售票员）卖车票</a:t>
            </a:r>
          </a:p>
          <a:p>
            <a:pPr algn="l">
              <a:spcBef>
                <a:spcPct val="50000"/>
              </a:spcBef>
            </a:pPr>
            <a:r>
              <a:rPr kumimoji="0" lang="zh-CN" altLang="en-US" sz="1800" b="1" dirty="0">
                <a:solidFill>
                  <a:srgbClr val="FFC000"/>
                </a:solidFill>
                <a:latin typeface="微软雅黑" panose="020B0503020204020204" pitchFamily="34" charset="-122"/>
                <a:ea typeface="微软雅黑" panose="020B0503020204020204" pitchFamily="34" charset="-122"/>
              </a:rPr>
              <a:t>（司机）停止公车；</a:t>
            </a:r>
          </a:p>
          <a:p>
            <a:pPr algn="l">
              <a:spcBef>
                <a:spcPct val="50000"/>
              </a:spcBef>
            </a:pPr>
            <a:r>
              <a:rPr kumimoji="0" lang="zh-CN" altLang="en-US" sz="1800" b="1" dirty="0">
                <a:solidFill>
                  <a:srgbClr val="FFC000"/>
                </a:solidFill>
                <a:latin typeface="微软雅黑" panose="020B0503020204020204" pitchFamily="34" charset="-122"/>
                <a:ea typeface="微软雅黑" panose="020B0503020204020204" pitchFamily="34" charset="-122"/>
              </a:rPr>
              <a:t>（售票员）开车门；</a:t>
            </a:r>
          </a:p>
          <a:p>
            <a:pPr algn="l">
              <a:spcBef>
                <a:spcPct val="50000"/>
              </a:spcBef>
            </a:pPr>
            <a:r>
              <a:rPr kumimoji="0" lang="en-US" altLang="zh-CN" sz="1800" b="1" dirty="0">
                <a:solidFill>
                  <a:srgbClr val="FFC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05264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 calcmode="lin" valueType="num">
                                      <p:cBhvr additive="base">
                                        <p:cTn id="16"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 calcmode="lin" valueType="num">
                                      <p:cBhvr additive="base">
                                        <p:cTn id="21"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800601"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同步问题举例（</a:t>
            </a:r>
            <a:r>
              <a:rPr lang="en-US" altLang="zh-CN" sz="3600" b="1" dirty="0">
                <a:solidFill>
                  <a:schemeClr val="tx1"/>
                </a:solidFill>
                <a:latin typeface="微软雅黑" panose="020B0503020204020204" pitchFamily="34" charset="-122"/>
                <a:ea typeface="微软雅黑" panose="020B0503020204020204" pitchFamily="34" charset="-122"/>
              </a:rPr>
              <a:t>3</a:t>
            </a:r>
            <a:r>
              <a:rPr lang="zh-CN" altLang="en-US" sz="3600" b="1" dirty="0">
                <a:solidFill>
                  <a:schemeClr val="tx1"/>
                </a:solidFill>
                <a:latin typeface="微软雅黑" panose="020B0503020204020204" pitchFamily="34" charset="-122"/>
                <a:ea typeface="微软雅黑" panose="020B0503020204020204" pitchFamily="34" charset="-122"/>
              </a:rPr>
              <a:t>）</a:t>
            </a:r>
          </a:p>
        </p:txBody>
      </p:sp>
      <p:sp>
        <p:nvSpPr>
          <p:cNvPr id="13" name="Rectangle 3"/>
          <p:cNvSpPr txBox="1">
            <a:spLocks noChangeArrowheads="1"/>
          </p:cNvSpPr>
          <p:nvPr/>
        </p:nvSpPr>
        <p:spPr>
          <a:xfrm>
            <a:off x="416496" y="1556792"/>
            <a:ext cx="8832850" cy="792088"/>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65760" marR="0" lvl="0" indent="-256032" algn="l" defTabSz="914400" rtl="0" eaLnBrk="1" fontAlgn="auto" latinLnBrk="0" hangingPunct="1">
              <a:lnSpc>
                <a:spcPct val="150000"/>
              </a:lnSpc>
              <a:spcBef>
                <a:spcPts val="400"/>
              </a:spcBef>
              <a:spcAft>
                <a:spcPts val="0"/>
              </a:spcAft>
              <a:buClr>
                <a:srgbClr val="2DA2BF"/>
              </a:buClr>
              <a:buSzPct val="68000"/>
              <a:buFont typeface="Wingdings 3"/>
              <a:buChar char=""/>
              <a:tabLst/>
              <a:defRPr/>
            </a:pPr>
            <a:r>
              <a:rPr kumimoji="1" lang="zh-CN" altLang="en-US" sz="2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引入一个重要的概念</a:t>
            </a:r>
            <a:r>
              <a:rPr kumimoji="1" lang="en-US" altLang="zh-CN" sz="2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t>
            </a:r>
            <a:r>
              <a:rPr kumimoji="1"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临界资源</a:t>
            </a:r>
            <a:r>
              <a:rPr kumimoji="1" lang="zh-CN" altLang="en-US" sz="28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rPr>
              <a:t>。</a:t>
            </a:r>
            <a:endParaRPr kumimoji="1" lang="zh-CN" altLang="en-US" sz="2800" b="0" i="0" u="none" strike="noStrike" kern="1200" cap="none" spc="0" normalizeH="0" baseline="0" noProof="0" dirty="0">
              <a:ln>
                <a:noFill/>
              </a:ln>
              <a:solidFill>
                <a:srgbClr val="000066"/>
              </a:solidFill>
              <a:effectLst/>
              <a:uLnTx/>
              <a:uFillTx/>
              <a:latin typeface="Lucida Sans Unicode"/>
              <a:ea typeface="黑体" panose="02010609060101010101" pitchFamily="49" charset="-122"/>
              <a:cs typeface="+mn-cs"/>
            </a:endParaRPr>
          </a:p>
          <a:p>
            <a:pPr marL="365760" marR="0" lvl="0" indent="-256032" algn="l" defTabSz="914400" rtl="0" eaLnBrk="1" fontAlgn="auto" latinLnBrk="0" hangingPunct="1">
              <a:lnSpc>
                <a:spcPct val="150000"/>
              </a:lnSpc>
              <a:spcBef>
                <a:spcPct val="0"/>
              </a:spcBef>
              <a:spcAft>
                <a:spcPts val="0"/>
              </a:spcAft>
              <a:buClr>
                <a:srgbClr val="2DA2BF"/>
              </a:buClr>
              <a:buSzPct val="68000"/>
              <a:buFont typeface="Wingdings 3"/>
              <a:buChar char=""/>
              <a:tabLst/>
              <a:defRPr/>
            </a:pPr>
            <a:endParaRPr kumimoji="1" lang="zh-CN" altLang="en-US" sz="2800" b="0" i="0" u="none" strike="noStrike" kern="1200" cap="none" spc="0" normalizeH="0" baseline="0" noProof="0" dirty="0">
              <a:ln>
                <a:noFill/>
              </a:ln>
              <a:solidFill>
                <a:srgbClr val="000066"/>
              </a:solidFill>
              <a:effectLst/>
              <a:uLnTx/>
              <a:uFillTx/>
              <a:latin typeface="Lucida Sans Unicode"/>
              <a:ea typeface="黑体" panose="02010609060101010101" pitchFamily="49" charset="-122"/>
              <a:cs typeface="+mn-cs"/>
            </a:endParaRPr>
          </a:p>
          <a:p>
            <a:pPr marL="365760" marR="0" lvl="0" indent="-256032" algn="l" defTabSz="914400" rtl="0" eaLnBrk="1" fontAlgn="auto" latinLnBrk="0" hangingPunct="1">
              <a:lnSpc>
                <a:spcPct val="150000"/>
              </a:lnSpc>
              <a:spcBef>
                <a:spcPct val="50000"/>
              </a:spcBef>
              <a:spcAft>
                <a:spcPts val="0"/>
              </a:spcAft>
              <a:buClr>
                <a:srgbClr val="2DA2BF"/>
              </a:buClr>
              <a:buSzPct val="68000"/>
              <a:buFontTx/>
              <a:buNone/>
              <a:tabLst/>
              <a:defRPr/>
            </a:pPr>
            <a:endParaRPr kumimoji="1" lang="zh-CN" altLang="en-US" sz="2800" b="0" i="0" u="none" strike="noStrike" kern="1200" cap="none" spc="0" normalizeH="0" baseline="0" noProof="0" dirty="0">
              <a:ln>
                <a:noFill/>
              </a:ln>
              <a:solidFill>
                <a:srgbClr val="000066"/>
              </a:solidFill>
              <a:effectLst/>
              <a:uLnTx/>
              <a:uFillTx/>
              <a:latin typeface="Lucida Sans Unicode"/>
              <a:ea typeface="黑体" panose="02010609060101010101" pitchFamily="49" charset="-122"/>
              <a:cs typeface="+mn-cs"/>
            </a:endParaRPr>
          </a:p>
          <a:p>
            <a:pPr marL="365760" marR="0" lvl="0" indent="-256032" algn="l" defTabSz="914400" rtl="0" eaLnBrk="1" fontAlgn="auto" latinLnBrk="0" hangingPunct="1">
              <a:lnSpc>
                <a:spcPct val="150000"/>
              </a:lnSpc>
              <a:spcBef>
                <a:spcPts val="400"/>
              </a:spcBef>
              <a:spcAft>
                <a:spcPts val="0"/>
              </a:spcAft>
              <a:buClr>
                <a:srgbClr val="2DA2BF"/>
              </a:buClr>
              <a:buSzPct val="68000"/>
              <a:buFont typeface="Wingdings 3"/>
              <a:buChar char=""/>
              <a:tabLst/>
              <a:defRPr/>
            </a:pPr>
            <a:endParaRPr kumimoji="1" lang="zh-CN" altLang="en-US" sz="2800" b="0" i="0" u="none" strike="noStrike" kern="1200" cap="none" spc="0" normalizeH="0" baseline="0" noProof="0" dirty="0">
              <a:ln>
                <a:noFill/>
              </a:ln>
              <a:solidFill>
                <a:srgbClr val="000066"/>
              </a:solidFill>
              <a:effectLst/>
              <a:uLnTx/>
              <a:uFillTx/>
              <a:latin typeface="Lucida Sans Unicode"/>
              <a:ea typeface="黑体" panose="02010609060101010101" pitchFamily="49" charset="-122"/>
              <a:cs typeface="+mn-cs"/>
            </a:endParaRPr>
          </a:p>
        </p:txBody>
      </p:sp>
      <p:sp>
        <p:nvSpPr>
          <p:cNvPr id="14" name="Rectangle 3"/>
          <p:cNvSpPr txBox="1">
            <a:spLocks noChangeArrowheads="1"/>
          </p:cNvSpPr>
          <p:nvPr/>
        </p:nvSpPr>
        <p:spPr bwMode="auto">
          <a:xfrm>
            <a:off x="1475656" y="3140968"/>
            <a:ext cx="6768752" cy="1224136"/>
          </a:xfrm>
          <a:prstGeom prst="rect">
            <a:avLst/>
          </a:prstGeom>
          <a:solidFill>
            <a:srgbClr val="FFFFCC"/>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algn="just">
              <a:lnSpc>
                <a:spcPct val="150000"/>
              </a:lnSpc>
              <a:spcBef>
                <a:spcPct val="20000"/>
              </a:spcBef>
              <a:defRPr/>
            </a:pPr>
            <a:r>
              <a:rPr lang="zh-CN" altLang="en-US" kern="0" dirty="0">
                <a:solidFill>
                  <a:srgbClr val="000066"/>
                </a:solidFill>
                <a:latin typeface="Lucida Sans Unicode"/>
                <a:ea typeface="黑体" panose="02010609060101010101" pitchFamily="49" charset="-122"/>
              </a:rPr>
              <a:t>只能排它使用的资源称为</a:t>
            </a:r>
            <a:r>
              <a:rPr lang="zh-CN" altLang="en-US" kern="0" dirty="0">
                <a:solidFill>
                  <a:srgbClr val="FF0000"/>
                </a:solidFill>
                <a:latin typeface="Lucida Sans Unicode"/>
                <a:ea typeface="黑体" panose="02010609060101010101" pitchFamily="49" charset="-122"/>
              </a:rPr>
              <a:t>临界资源</a:t>
            </a:r>
            <a:r>
              <a:rPr lang="zh-CN" altLang="en-US" kern="0" dirty="0">
                <a:solidFill>
                  <a:srgbClr val="000066"/>
                </a:solidFill>
                <a:latin typeface="Lucida Sans Unicode"/>
                <a:ea typeface="黑体" panose="02010609060101010101" pitchFamily="49" charset="-122"/>
              </a:rPr>
              <a:t>。</a:t>
            </a:r>
            <a:r>
              <a:rPr lang="zh-CN" altLang="en-US" kern="0" dirty="0">
                <a:solidFill>
                  <a:prstClr val="black"/>
                </a:solidFill>
                <a:latin typeface="Lucida Sans Unicode"/>
                <a:ea typeface="黑体" panose="02010609060101010101" pitchFamily="49" charset="-122"/>
              </a:rPr>
              <a:t>一次仅允许一个进程使用的资源。</a:t>
            </a:r>
          </a:p>
          <a:p>
            <a:pPr marL="342900" algn="just">
              <a:lnSpc>
                <a:spcPct val="150000"/>
              </a:lnSpc>
              <a:spcBef>
                <a:spcPct val="20000"/>
              </a:spcBef>
              <a:defRPr/>
            </a:pPr>
            <a:endParaRPr lang="zh-CN" altLang="en-US" kern="0" dirty="0">
              <a:solidFill>
                <a:srgbClr val="000066"/>
              </a:solidFill>
              <a:latin typeface="Lucida Sans Unicode"/>
              <a:ea typeface="黑体" panose="02010609060101010101" pitchFamily="49" charset="-122"/>
            </a:endParaRPr>
          </a:p>
          <a:p>
            <a:pPr marL="342900" algn="just">
              <a:lnSpc>
                <a:spcPct val="150000"/>
              </a:lnSpc>
              <a:defRPr/>
            </a:pPr>
            <a:endParaRPr lang="zh-CN" altLang="en-US" kern="0" dirty="0">
              <a:solidFill>
                <a:srgbClr val="000066"/>
              </a:solidFill>
              <a:latin typeface="Lucida Sans Unicode"/>
              <a:ea typeface="黑体" panose="02010609060101010101" pitchFamily="49" charset="-122"/>
            </a:endParaRPr>
          </a:p>
          <a:p>
            <a:pPr marL="342900" algn="just">
              <a:lnSpc>
                <a:spcPct val="150000"/>
              </a:lnSpc>
              <a:spcBef>
                <a:spcPct val="50000"/>
              </a:spcBef>
              <a:defRPr/>
            </a:pPr>
            <a:endParaRPr lang="zh-CN" altLang="en-US" kern="0" dirty="0">
              <a:solidFill>
                <a:srgbClr val="000066"/>
              </a:solidFill>
              <a:latin typeface="Lucida Sans Unicode"/>
              <a:ea typeface="黑体" panose="02010609060101010101" pitchFamily="49" charset="-122"/>
            </a:endParaRPr>
          </a:p>
          <a:p>
            <a:pPr marL="342900" algn="just">
              <a:lnSpc>
                <a:spcPct val="150000"/>
              </a:lnSpc>
              <a:spcBef>
                <a:spcPct val="20000"/>
              </a:spcBef>
              <a:defRPr/>
            </a:pPr>
            <a:endParaRPr lang="zh-CN" altLang="en-US" kern="0" dirty="0">
              <a:solidFill>
                <a:srgbClr val="000066"/>
              </a:solidFill>
              <a:latin typeface="Lucida Sans Unicode"/>
              <a:ea typeface="黑体" panose="02010609060101010101" pitchFamily="49" charset="-122"/>
            </a:endParaRPr>
          </a:p>
        </p:txBody>
      </p:sp>
    </p:spTree>
    <p:extLst>
      <p:ext uri="{BB962C8B-B14F-4D97-AF65-F5344CB8AC3E}">
        <p14:creationId xmlns:p14="http://schemas.microsoft.com/office/powerpoint/2010/main" val="220957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程序执行</a:t>
            </a:r>
            <a:r>
              <a:rPr kumimoji="0" lang="en-US" altLang="zh-CN"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顺序执行</a:t>
            </a: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86004" y="785625"/>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4248472"/>
          </a:xfrm>
          <a:prstGeom prst="wedgeRectCallout">
            <a:avLst>
              <a:gd name="adj1" fmla="val -58540"/>
              <a:gd name="adj2" fmla="val -47244"/>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buClr>
                <a:srgbClr val="FFC000"/>
              </a:buClr>
            </a:pPr>
            <a:r>
              <a:rPr lang="zh-CN"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程序的顺序执行</a:t>
            </a:r>
            <a:endPar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609600" lvl="0" indent="-609600" algn="l" fontAlgn="auto">
              <a:lnSpc>
                <a:spcPct val="150000"/>
              </a:lnSpc>
              <a:spcBef>
                <a:spcPts val="400"/>
              </a:spcBef>
              <a:spcAft>
                <a:spcPts val="0"/>
              </a:spcAft>
              <a:buClr>
                <a:srgbClr val="2DA2BF"/>
              </a:buClr>
              <a:buSzPct val="68000"/>
              <a:buFont typeface="+mj-lt"/>
              <a:buAutoNum type="arabicPeriod"/>
            </a:pPr>
            <a:r>
              <a:rPr lang="zh-CN" altLang="en-US" b="1" dirty="0">
                <a:solidFill>
                  <a:schemeClr val="tx1"/>
                </a:solidFill>
                <a:latin typeface="微软雅黑" panose="020B0503020204020204" pitchFamily="34" charset="-122"/>
                <a:ea typeface="微软雅黑" panose="020B0503020204020204" pitchFamily="34" charset="-122"/>
              </a:rPr>
              <a:t>一个程序有若干</a:t>
            </a:r>
            <a:r>
              <a:rPr lang="zh-CN" altLang="en-US" b="1" dirty="0">
                <a:solidFill>
                  <a:srgbClr val="FF0000"/>
                </a:solidFill>
                <a:latin typeface="微软雅黑" panose="020B0503020204020204" pitchFamily="34" charset="-122"/>
                <a:ea typeface="微软雅黑" panose="020B0503020204020204" pitchFamily="34" charset="-122"/>
              </a:rPr>
              <a:t>程序段</a:t>
            </a:r>
            <a:r>
              <a:rPr lang="zh-CN" altLang="en-US" b="1" dirty="0">
                <a:solidFill>
                  <a:schemeClr val="tx1"/>
                </a:solidFill>
                <a:latin typeface="微软雅黑" panose="020B0503020204020204" pitchFamily="34" charset="-122"/>
                <a:ea typeface="微软雅黑" panose="020B0503020204020204" pitchFamily="34" charset="-122"/>
              </a:rPr>
              <a:t>组成</a:t>
            </a:r>
            <a:endParaRPr lang="en-US" altLang="zh-CN" b="1" dirty="0">
              <a:solidFill>
                <a:schemeClr val="tx1"/>
              </a:solidFill>
              <a:latin typeface="微软雅黑" panose="020B0503020204020204" pitchFamily="34" charset="-122"/>
              <a:ea typeface="微软雅黑" panose="020B0503020204020204" pitchFamily="34" charset="-122"/>
            </a:endParaRPr>
          </a:p>
          <a:p>
            <a:pPr marL="609600" lvl="0" indent="-609600" algn="l" fontAlgn="auto">
              <a:lnSpc>
                <a:spcPct val="150000"/>
              </a:lnSpc>
              <a:spcBef>
                <a:spcPts val="400"/>
              </a:spcBef>
              <a:spcAft>
                <a:spcPts val="0"/>
              </a:spcAft>
              <a:buClr>
                <a:srgbClr val="2DA2BF"/>
              </a:buClr>
              <a:buSzPct val="68000"/>
              <a:buFont typeface="+mj-lt"/>
              <a:buAutoNum type="arabicPeriod"/>
            </a:pPr>
            <a:r>
              <a:rPr lang="zh-CN" altLang="en-US" b="1" dirty="0">
                <a:solidFill>
                  <a:schemeClr val="tx1"/>
                </a:solidFill>
                <a:latin typeface="微软雅黑" panose="020B0503020204020204" pitchFamily="34" charset="-122"/>
                <a:ea typeface="微软雅黑" panose="020B0503020204020204" pitchFamily="34" charset="-122"/>
              </a:rPr>
              <a:t>仅当前一操作</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程序段</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chemeClr val="tx1"/>
                </a:solidFill>
                <a:latin typeface="微软雅黑" panose="020B0503020204020204" pitchFamily="34" charset="-122"/>
                <a:ea typeface="微软雅黑" panose="020B0503020204020204" pitchFamily="34" charset="-122"/>
              </a:rPr>
              <a:t>执行完后，才能执行后继操作。</a:t>
            </a:r>
            <a:r>
              <a:rPr lang="zh-CN" altLang="en-US" b="1" dirty="0">
                <a:solidFill>
                  <a:schemeClr val="accent3"/>
                </a:solidFill>
                <a:latin typeface="微软雅黑" panose="020B0503020204020204" pitchFamily="34" charset="-122"/>
                <a:ea typeface="微软雅黑" panose="020B0503020204020204" pitchFamily="34" charset="-122"/>
              </a:rPr>
              <a:t>例如，在进行计算时，总须先输入用户的程序和数据，然后进行计算，最后才能打印计算结果。</a:t>
            </a:r>
          </a:p>
          <a:p>
            <a:pPr algn="just">
              <a:buClr>
                <a:srgbClr val="FFC000"/>
              </a:buClr>
            </a:pPr>
            <a:endPar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8" name="Picture 4"/>
          <p:cNvPicPr>
            <a:picLocks noChangeAspect="1" noChangeArrowheads="1"/>
          </p:cNvPicPr>
          <p:nvPr/>
        </p:nvPicPr>
        <p:blipFill>
          <a:blip r:embed="rId2" cstate="print"/>
          <a:srcRect/>
          <a:stretch>
            <a:fillRect/>
          </a:stretch>
        </p:blipFill>
        <p:spPr bwMode="auto">
          <a:xfrm>
            <a:off x="1" y="5246076"/>
            <a:ext cx="9144000" cy="1538287"/>
          </a:xfrm>
          <a:prstGeom prst="rect">
            <a:avLst/>
          </a:prstGeom>
          <a:noFill/>
          <a:ln w="9525">
            <a:noFill/>
            <a:miter lim="800000"/>
            <a:headEnd/>
            <a:tailEnd/>
          </a:ln>
        </p:spPr>
      </p:pic>
    </p:spTree>
    <p:extLst>
      <p:ext uri="{BB962C8B-B14F-4D97-AF65-F5344CB8AC3E}">
        <p14:creationId xmlns:p14="http://schemas.microsoft.com/office/powerpoint/2010/main" val="198145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09392"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同步问题举例（</a:t>
            </a:r>
            <a:r>
              <a:rPr lang="en-US" altLang="zh-CN" sz="3600" b="1" dirty="0">
                <a:solidFill>
                  <a:schemeClr val="tx1"/>
                </a:solidFill>
                <a:latin typeface="微软雅黑" panose="020B0503020204020204" pitchFamily="34" charset="-122"/>
                <a:ea typeface="微软雅黑" panose="020B0503020204020204" pitchFamily="34" charset="-122"/>
              </a:rPr>
              <a:t>3</a:t>
            </a:r>
            <a:r>
              <a:rPr lang="zh-CN" altLang="en-US" sz="3600" b="1" dirty="0">
                <a:solidFill>
                  <a:schemeClr val="tx1"/>
                </a:solidFill>
                <a:latin typeface="微软雅黑" panose="020B0503020204020204" pitchFamily="34" charset="-122"/>
                <a:ea typeface="微软雅黑" panose="020B0503020204020204" pitchFamily="34" charset="-122"/>
              </a:rPr>
              <a:t>）</a:t>
            </a:r>
          </a:p>
        </p:txBody>
      </p:sp>
      <p:sp>
        <p:nvSpPr>
          <p:cNvPr id="5" name="Text Box 4"/>
          <p:cNvSpPr txBox="1">
            <a:spLocks noChangeArrowheads="1"/>
          </p:cNvSpPr>
          <p:nvPr/>
        </p:nvSpPr>
        <p:spPr bwMode="auto">
          <a:xfrm>
            <a:off x="1979712" y="965250"/>
            <a:ext cx="2219325" cy="390525"/>
          </a:xfrm>
          <a:prstGeom prst="rect">
            <a:avLst/>
          </a:prstGeom>
          <a:solidFill>
            <a:srgbClr val="FFC000"/>
          </a:solidFill>
          <a:ln w="9525">
            <a:solidFill>
              <a:schemeClr val="tx1"/>
            </a:solid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black"/>
                </a:solidFill>
                <a:effectLst/>
                <a:uLnTx/>
                <a:uFillTx/>
              </a:rPr>
              <a:t>例：二人合作存款</a:t>
            </a:r>
            <a:endParaRPr kumimoji="0" lang="en-US" altLang="zh-CN" sz="2000" b="1" i="0" u="none" strike="noStrike" kern="0" cap="none" spc="0" normalizeH="0" baseline="0" noProof="0" dirty="0">
              <a:ln>
                <a:noFill/>
              </a:ln>
              <a:solidFill>
                <a:prstClr val="black"/>
              </a:solidFill>
              <a:effectLst/>
              <a:uLnTx/>
              <a:uFillTx/>
            </a:endParaRPr>
          </a:p>
        </p:txBody>
      </p:sp>
      <p:sp>
        <p:nvSpPr>
          <p:cNvPr id="6" name="Text Box 5"/>
          <p:cNvSpPr txBox="1">
            <a:spLocks noChangeArrowheads="1"/>
          </p:cNvSpPr>
          <p:nvPr/>
        </p:nvSpPr>
        <p:spPr bwMode="auto">
          <a:xfrm>
            <a:off x="839338" y="1614711"/>
            <a:ext cx="1868488" cy="1546225"/>
          </a:xfrm>
          <a:prstGeom prst="rect">
            <a:avLst/>
          </a:prstGeom>
          <a:solidFill>
            <a:srgbClr val="FFC000"/>
          </a:solidFill>
          <a:ln w="9525">
            <a:solidFill>
              <a:schemeClr val="tx1"/>
            </a:solidFill>
            <a:miter lim="800000"/>
            <a:headEnd/>
            <a:tailEnd/>
          </a:ln>
        </p:spPr>
        <p:txBody>
          <a:bodyPr wrap="none" lIns="87273" tIns="43636" rIns="87273" bIns="43636">
            <a:spAutoFit/>
          </a:bodyPr>
          <a:lstStyle/>
          <a:p>
            <a:pPr marL="0" marR="0" lvl="0" indent="0" algn="l" defTabSz="873125" eaLnBrk="1" fontAlgn="auto" latinLnBrk="0" hangingPunct="1">
              <a:lnSpc>
                <a:spcPct val="120000"/>
              </a:lnSpc>
              <a:spcBef>
                <a:spcPts val="0"/>
              </a:spcBef>
              <a:spcAft>
                <a:spcPts val="0"/>
              </a:spcAft>
              <a:buClrTx/>
              <a:buSzTx/>
              <a:buFontTx/>
              <a:buNone/>
              <a:tabLst/>
              <a:defRPr/>
            </a:pPr>
            <a:r>
              <a:rPr kumimoji="0" lang="en-US" altLang="zh-CN" sz="2000" b="1" i="0" u="none" strike="noStrike" kern="0" cap="none" spc="0" normalizeH="0" baseline="0" noProof="0">
                <a:ln>
                  <a:noFill/>
                </a:ln>
                <a:solidFill>
                  <a:prstClr val="black"/>
                </a:solidFill>
                <a:effectLst/>
                <a:uLnTx/>
                <a:uFillTx/>
              </a:rPr>
              <a:t>cobegin</a:t>
            </a:r>
          </a:p>
          <a:p>
            <a:pPr marL="0" marR="0" lvl="0" indent="0" algn="l" defTabSz="873125" eaLnBrk="1" fontAlgn="auto" latinLnBrk="0" hangingPunct="1">
              <a:lnSpc>
                <a:spcPct val="120000"/>
              </a:lnSpc>
              <a:spcBef>
                <a:spcPts val="0"/>
              </a:spcBef>
              <a:spcAft>
                <a:spcPts val="0"/>
              </a:spcAft>
              <a:buClrTx/>
              <a:buSzTx/>
              <a:buFontTx/>
              <a:buNone/>
              <a:tabLst/>
              <a:defRPr/>
            </a:pPr>
            <a:r>
              <a:rPr kumimoji="0" lang="en-US" altLang="zh-CN" sz="2000" b="1" i="0" u="none" strike="noStrike" kern="0" cap="none" spc="0" normalizeH="0" baseline="0" noProof="0">
                <a:ln>
                  <a:noFill/>
                </a:ln>
                <a:solidFill>
                  <a:prstClr val="black"/>
                </a:solidFill>
                <a:effectLst/>
                <a:uLnTx/>
                <a:uFillTx/>
              </a:rPr>
              <a:t>P</a:t>
            </a:r>
            <a:r>
              <a:rPr kumimoji="0" lang="en-US" altLang="zh-CN" sz="2000" b="1" i="0" u="none" strike="noStrike" kern="0" cap="none" spc="0" normalizeH="0" baseline="-25000" noProof="0">
                <a:ln>
                  <a:noFill/>
                </a:ln>
                <a:solidFill>
                  <a:prstClr val="black"/>
                </a:solidFill>
                <a:effectLst/>
                <a:uLnTx/>
                <a:uFillTx/>
              </a:rPr>
              <a:t>A</a:t>
            </a:r>
            <a:r>
              <a:rPr kumimoji="0" lang="en-US" altLang="zh-CN" sz="2000" b="1" i="0" u="none" strike="noStrike" kern="0" cap="none" spc="0" normalizeH="0" baseline="0" noProof="0">
                <a:ln>
                  <a:noFill/>
                </a:ln>
                <a:solidFill>
                  <a:prstClr val="black"/>
                </a:solidFill>
                <a:effectLst/>
                <a:uLnTx/>
                <a:uFillTx/>
              </a:rPr>
              <a:t>:  N: = count</a:t>
            </a:r>
          </a:p>
          <a:p>
            <a:pPr marL="0" marR="0" lvl="0" indent="0" algn="l" defTabSz="873125" eaLnBrk="1" fontAlgn="auto" latinLnBrk="0" hangingPunct="1">
              <a:lnSpc>
                <a:spcPct val="120000"/>
              </a:lnSpc>
              <a:spcBef>
                <a:spcPts val="0"/>
              </a:spcBef>
              <a:spcAft>
                <a:spcPts val="0"/>
              </a:spcAft>
              <a:buClrTx/>
              <a:buSzTx/>
              <a:buFontTx/>
              <a:buNone/>
              <a:tabLst/>
              <a:defRPr/>
            </a:pPr>
            <a:r>
              <a:rPr kumimoji="0" lang="en-US" altLang="zh-CN" sz="2000" b="1" i="0" u="none" strike="noStrike" kern="0" cap="none" spc="0" normalizeH="0" baseline="0" noProof="0">
                <a:ln>
                  <a:noFill/>
                </a:ln>
                <a:solidFill>
                  <a:prstClr val="black"/>
                </a:solidFill>
                <a:effectLst/>
                <a:uLnTx/>
                <a:uFillTx/>
              </a:rPr>
              <a:t>       N: = N+100</a:t>
            </a:r>
          </a:p>
          <a:p>
            <a:pPr marL="0" marR="0" lvl="0" indent="0" algn="l" defTabSz="873125" eaLnBrk="1" fontAlgn="auto" latinLnBrk="0" hangingPunct="1">
              <a:lnSpc>
                <a:spcPct val="120000"/>
              </a:lnSpc>
              <a:spcBef>
                <a:spcPts val="0"/>
              </a:spcBef>
              <a:spcAft>
                <a:spcPts val="0"/>
              </a:spcAft>
              <a:buClrTx/>
              <a:buSzTx/>
              <a:buFontTx/>
              <a:buNone/>
              <a:tabLst/>
              <a:defRPr/>
            </a:pPr>
            <a:r>
              <a:rPr kumimoji="0" lang="en-US" altLang="zh-CN" sz="2000" b="1" i="0" u="none" strike="noStrike" kern="0" cap="none" spc="0" normalizeH="0" baseline="0" noProof="0">
                <a:ln>
                  <a:noFill/>
                </a:ln>
                <a:solidFill>
                  <a:prstClr val="black"/>
                </a:solidFill>
                <a:effectLst/>
                <a:uLnTx/>
                <a:uFillTx/>
              </a:rPr>
              <a:t>       count: = N;</a:t>
            </a:r>
          </a:p>
        </p:txBody>
      </p:sp>
      <p:sp>
        <p:nvSpPr>
          <p:cNvPr id="7" name="Text Box 6"/>
          <p:cNvSpPr txBox="1">
            <a:spLocks noChangeArrowheads="1"/>
          </p:cNvSpPr>
          <p:nvPr/>
        </p:nvSpPr>
        <p:spPr bwMode="auto">
          <a:xfrm>
            <a:off x="839338" y="3832448"/>
            <a:ext cx="1979613" cy="1911350"/>
          </a:xfrm>
          <a:prstGeom prst="rect">
            <a:avLst/>
          </a:prstGeom>
          <a:solidFill>
            <a:srgbClr val="FFC000"/>
          </a:solidFill>
          <a:ln w="9525">
            <a:solidFill>
              <a:schemeClr val="tx1"/>
            </a:solidFill>
            <a:miter lim="800000"/>
            <a:headEnd/>
            <a:tailEnd/>
          </a:ln>
        </p:spPr>
        <p:txBody>
          <a:bodyPr wrap="none" lIns="87273" tIns="43636" rIns="87273" bIns="43636">
            <a:spAutoFit/>
          </a:bodyPr>
          <a:lstStyle/>
          <a:p>
            <a:pPr marL="0" marR="0" lvl="0" indent="0" algn="l" defTabSz="873125" eaLnBrk="1" fontAlgn="auto" latinLnBrk="0" hangingPunct="1">
              <a:lnSpc>
                <a:spcPct val="120000"/>
              </a:lnSpc>
              <a:spcBef>
                <a:spcPts val="0"/>
              </a:spcBef>
              <a:spcAft>
                <a:spcPts val="0"/>
              </a:spcAft>
              <a:buClrTx/>
              <a:buSzTx/>
              <a:buFontTx/>
              <a:buNone/>
              <a:tabLst/>
              <a:defRPr/>
            </a:pPr>
            <a:r>
              <a:rPr kumimoji="0" lang="en-US" altLang="zh-CN" sz="2000" b="1" i="0" u="none" strike="noStrike" kern="0" cap="none" spc="0" normalizeH="0" baseline="0" noProof="0">
                <a:ln>
                  <a:noFill/>
                </a:ln>
                <a:solidFill>
                  <a:prstClr val="black"/>
                </a:solidFill>
                <a:effectLst/>
                <a:uLnTx/>
                <a:uFillTx/>
              </a:rPr>
              <a:t>P</a:t>
            </a:r>
            <a:r>
              <a:rPr kumimoji="0" lang="en-US" altLang="zh-CN" sz="2000" b="1" i="0" u="none" strike="noStrike" kern="0" cap="none" spc="0" normalizeH="0" baseline="-25000" noProof="0">
                <a:ln>
                  <a:noFill/>
                </a:ln>
                <a:solidFill>
                  <a:prstClr val="black"/>
                </a:solidFill>
                <a:effectLst/>
                <a:uLnTx/>
                <a:uFillTx/>
              </a:rPr>
              <a:t>B</a:t>
            </a:r>
            <a:r>
              <a:rPr kumimoji="0" lang="en-US" altLang="zh-CN" sz="2000" b="1" i="0" u="none" strike="noStrike" kern="0" cap="none" spc="0" normalizeH="0" baseline="0" noProof="0">
                <a:ln>
                  <a:noFill/>
                </a:ln>
                <a:solidFill>
                  <a:prstClr val="black"/>
                </a:solidFill>
                <a:effectLst/>
                <a:uLnTx/>
                <a:uFillTx/>
              </a:rPr>
              <a:t>:  M: = count</a:t>
            </a:r>
          </a:p>
          <a:p>
            <a:pPr marL="0" marR="0" lvl="0" indent="0" algn="l" defTabSz="873125" eaLnBrk="1" fontAlgn="auto" latinLnBrk="0" hangingPunct="1">
              <a:lnSpc>
                <a:spcPct val="120000"/>
              </a:lnSpc>
              <a:spcBef>
                <a:spcPts val="0"/>
              </a:spcBef>
              <a:spcAft>
                <a:spcPts val="0"/>
              </a:spcAft>
              <a:buClrTx/>
              <a:buSzTx/>
              <a:buFontTx/>
              <a:buNone/>
              <a:tabLst/>
              <a:defRPr/>
            </a:pPr>
            <a:r>
              <a:rPr kumimoji="0" lang="en-US" altLang="zh-CN" sz="2000" b="1" i="0" u="none" strike="noStrike" kern="0" cap="none" spc="0" normalizeH="0" baseline="0" noProof="0">
                <a:ln>
                  <a:noFill/>
                </a:ln>
                <a:solidFill>
                  <a:prstClr val="black"/>
                </a:solidFill>
                <a:effectLst/>
                <a:uLnTx/>
                <a:uFillTx/>
              </a:rPr>
              <a:t>       M: = M+200</a:t>
            </a:r>
          </a:p>
          <a:p>
            <a:pPr marL="0" marR="0" lvl="0" indent="0" algn="l" defTabSz="873125" eaLnBrk="1" fontAlgn="auto" latinLnBrk="0" hangingPunct="1">
              <a:lnSpc>
                <a:spcPct val="120000"/>
              </a:lnSpc>
              <a:spcBef>
                <a:spcPts val="0"/>
              </a:spcBef>
              <a:spcAft>
                <a:spcPts val="0"/>
              </a:spcAft>
              <a:buClrTx/>
              <a:buSzTx/>
              <a:buFontTx/>
              <a:buNone/>
              <a:tabLst/>
              <a:defRPr/>
            </a:pPr>
            <a:r>
              <a:rPr kumimoji="0" lang="zh-CN" altLang="zh-CN" sz="2000" b="1" i="0" u="none" strike="noStrike" kern="0" cap="none" spc="0" normalizeH="0" baseline="0" noProof="0">
                <a:ln>
                  <a:noFill/>
                </a:ln>
                <a:solidFill>
                  <a:prstClr val="black"/>
                </a:solidFill>
                <a:effectLst/>
                <a:uLnTx/>
                <a:uFillTx/>
              </a:rPr>
              <a:t>由      </a:t>
            </a:r>
            <a:r>
              <a:rPr kumimoji="0" lang="zh-CN" altLang="zh-CN" sz="2000" b="1" i="0" u="none" strike="noStrike" kern="0" cap="none" spc="0" normalizeH="0" baseline="0" noProof="0">
                <a:ln>
                  <a:noFill/>
                </a:ln>
                <a:solidFill>
                  <a:prstClr val="black"/>
                </a:solidFill>
                <a:effectLst/>
                <a:uLnTx/>
                <a:uFillTx/>
                <a:sym typeface="MT Extra" pitchFamily="18" charset="2"/>
              </a:rPr>
              <a:t></a:t>
            </a:r>
            <a:endParaRPr kumimoji="0" lang="zh-CN" altLang="zh-CN" sz="2000" b="1" i="0" u="none" strike="noStrike" kern="0" cap="none" spc="0" normalizeH="0" baseline="0" noProof="0">
              <a:ln>
                <a:noFill/>
              </a:ln>
              <a:solidFill>
                <a:prstClr val="black"/>
              </a:solidFill>
              <a:effectLst/>
              <a:uLnTx/>
              <a:uFillTx/>
            </a:endParaRPr>
          </a:p>
          <a:p>
            <a:pPr marL="0" marR="0" lvl="0" indent="0" algn="l" defTabSz="873125" eaLnBrk="1" fontAlgn="auto" latinLnBrk="0" hangingPunct="1">
              <a:lnSpc>
                <a:spcPct val="120000"/>
              </a:lnSpc>
              <a:spcBef>
                <a:spcPts val="0"/>
              </a:spcBef>
              <a:spcAft>
                <a:spcPts val="0"/>
              </a:spcAft>
              <a:buClrTx/>
              <a:buSzTx/>
              <a:buFontTx/>
              <a:buNone/>
              <a:tabLst/>
              <a:defRPr/>
            </a:pPr>
            <a:r>
              <a:rPr kumimoji="0" lang="zh-CN" altLang="en-US" sz="2000" b="1" i="0" u="none" strike="noStrike" kern="0" cap="none" spc="0" normalizeH="0" baseline="0" noProof="0">
                <a:ln>
                  <a:noFill/>
                </a:ln>
                <a:solidFill>
                  <a:prstClr val="black"/>
                </a:solidFill>
                <a:effectLst/>
                <a:uLnTx/>
                <a:uFillTx/>
              </a:rPr>
              <a:t>      </a:t>
            </a:r>
            <a:r>
              <a:rPr kumimoji="0" lang="en-US" altLang="zh-CN" sz="2000" b="1" i="0" u="none" strike="noStrike" kern="0" cap="none" spc="0" normalizeH="0" baseline="0" noProof="0">
                <a:ln>
                  <a:noFill/>
                </a:ln>
                <a:solidFill>
                  <a:prstClr val="black"/>
                </a:solidFill>
                <a:effectLst/>
                <a:uLnTx/>
                <a:uFillTx/>
              </a:rPr>
              <a:t>count: = M</a:t>
            </a:r>
          </a:p>
          <a:p>
            <a:pPr marL="0" marR="0" lvl="0" indent="0" algn="l" defTabSz="873125" eaLnBrk="1" fontAlgn="auto" latinLnBrk="0" hangingPunct="1">
              <a:lnSpc>
                <a:spcPct val="120000"/>
              </a:lnSpc>
              <a:spcBef>
                <a:spcPts val="0"/>
              </a:spcBef>
              <a:spcAft>
                <a:spcPts val="0"/>
              </a:spcAft>
              <a:buClrTx/>
              <a:buSzTx/>
              <a:buFontTx/>
              <a:buNone/>
              <a:tabLst/>
              <a:defRPr/>
            </a:pPr>
            <a:r>
              <a:rPr kumimoji="0" lang="en-US" altLang="zh-CN" sz="2000" b="1" i="0" u="none" strike="noStrike" kern="0" cap="none" spc="0" normalizeH="0" baseline="0" noProof="0">
                <a:ln>
                  <a:noFill/>
                </a:ln>
                <a:solidFill>
                  <a:prstClr val="black"/>
                </a:solidFill>
                <a:effectLst/>
                <a:uLnTx/>
                <a:uFillTx/>
              </a:rPr>
              <a:t>coend</a:t>
            </a:r>
          </a:p>
        </p:txBody>
      </p:sp>
      <p:sp>
        <p:nvSpPr>
          <p:cNvPr id="8" name="AutoShape 7"/>
          <p:cNvSpPr>
            <a:spLocks/>
          </p:cNvSpPr>
          <p:nvPr/>
        </p:nvSpPr>
        <p:spPr bwMode="auto">
          <a:xfrm>
            <a:off x="3380926" y="1722661"/>
            <a:ext cx="177800" cy="1839912"/>
          </a:xfrm>
          <a:prstGeom prst="rightBrace">
            <a:avLst>
              <a:gd name="adj1" fmla="val 86235"/>
              <a:gd name="adj2" fmla="val 50000"/>
            </a:avLst>
          </a:prstGeom>
          <a:solidFill>
            <a:srgbClr val="FFC000"/>
          </a:solidFill>
          <a:ln w="9525">
            <a:solidFill>
              <a:schemeClr val="tx1"/>
            </a:solidFill>
            <a:round/>
            <a:headEnd/>
            <a:tailEnd/>
          </a:ln>
        </p:spPr>
        <p:txBody>
          <a:bodyPr wrap="none" anchor="ctr"/>
          <a:lstStyle/>
          <a:p>
            <a:pPr marL="0" marR="0" lvl="0" indent="0" algn="l"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隶书" pitchFamily="49" charset="-122"/>
            </a:endParaRPr>
          </a:p>
        </p:txBody>
      </p:sp>
      <p:sp>
        <p:nvSpPr>
          <p:cNvPr id="9" name="Text Box 8"/>
          <p:cNvSpPr txBox="1">
            <a:spLocks noChangeArrowheads="1"/>
          </p:cNvSpPr>
          <p:nvPr/>
        </p:nvSpPr>
        <p:spPr bwMode="auto">
          <a:xfrm>
            <a:off x="3550788" y="2408461"/>
            <a:ext cx="468313" cy="390525"/>
          </a:xfrm>
          <a:prstGeom prst="rect">
            <a:avLst/>
          </a:prstGeom>
          <a:solidFill>
            <a:srgbClr val="FFC000"/>
          </a:solidFill>
          <a:ln w="9525">
            <a:solidFill>
              <a:schemeClr val="tx1"/>
            </a:solid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a:ln>
                  <a:noFill/>
                </a:ln>
                <a:solidFill>
                  <a:prstClr val="black"/>
                </a:solidFill>
                <a:effectLst/>
                <a:uLnTx/>
                <a:uFillTx/>
              </a:rPr>
              <a:t>cs</a:t>
            </a:r>
            <a:r>
              <a:rPr kumimoji="0" lang="en-US" altLang="zh-CN" sz="2000" b="1" i="0" u="none" strike="noStrike" kern="0" cap="none" spc="0" normalizeH="0" baseline="-25000" noProof="0">
                <a:ln>
                  <a:noFill/>
                </a:ln>
                <a:solidFill>
                  <a:prstClr val="black"/>
                </a:solidFill>
                <a:effectLst/>
                <a:uLnTx/>
                <a:uFillTx/>
              </a:rPr>
              <a:t>1</a:t>
            </a:r>
            <a:endParaRPr kumimoji="0" lang="en-US" altLang="zh-CN" sz="2000" b="1" i="0" u="none" strike="noStrike" kern="0" cap="none" spc="0" normalizeH="0" baseline="0" noProof="0">
              <a:ln>
                <a:noFill/>
              </a:ln>
              <a:solidFill>
                <a:prstClr val="black"/>
              </a:solidFill>
              <a:effectLst/>
              <a:uLnTx/>
              <a:uFillTx/>
            </a:endParaRPr>
          </a:p>
        </p:txBody>
      </p:sp>
      <p:sp>
        <p:nvSpPr>
          <p:cNvPr id="10" name="AutoShape 9"/>
          <p:cNvSpPr>
            <a:spLocks/>
          </p:cNvSpPr>
          <p:nvPr/>
        </p:nvSpPr>
        <p:spPr bwMode="auto">
          <a:xfrm>
            <a:off x="3380926" y="3973736"/>
            <a:ext cx="177800" cy="1836737"/>
          </a:xfrm>
          <a:prstGeom prst="rightBrace">
            <a:avLst>
              <a:gd name="adj1" fmla="val 86086"/>
              <a:gd name="adj2" fmla="val 50000"/>
            </a:avLst>
          </a:prstGeom>
          <a:solidFill>
            <a:srgbClr val="FFC000"/>
          </a:solidFill>
          <a:ln w="9525">
            <a:solidFill>
              <a:schemeClr val="tx1"/>
            </a:solidFill>
            <a:round/>
            <a:headEnd/>
            <a:tailEnd/>
          </a:ln>
        </p:spPr>
        <p:txBody>
          <a:bodyPr wrap="none" anchor="ctr"/>
          <a:lstStyle/>
          <a:p>
            <a:pPr marL="0" marR="0" lvl="0" indent="0" algn="l"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隶书" pitchFamily="49" charset="-122"/>
            </a:endParaRPr>
          </a:p>
        </p:txBody>
      </p:sp>
      <p:sp>
        <p:nvSpPr>
          <p:cNvPr id="12" name="Text Box 10"/>
          <p:cNvSpPr txBox="1">
            <a:spLocks noChangeArrowheads="1"/>
          </p:cNvSpPr>
          <p:nvPr/>
        </p:nvSpPr>
        <p:spPr bwMode="auto">
          <a:xfrm>
            <a:off x="3550788" y="4723036"/>
            <a:ext cx="468313" cy="390525"/>
          </a:xfrm>
          <a:prstGeom prst="rect">
            <a:avLst/>
          </a:prstGeom>
          <a:solidFill>
            <a:srgbClr val="FFC000"/>
          </a:solidFill>
          <a:ln w="9525">
            <a:solidFill>
              <a:schemeClr val="tx1"/>
            </a:solid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a:ln>
                  <a:noFill/>
                </a:ln>
                <a:solidFill>
                  <a:prstClr val="black"/>
                </a:solidFill>
                <a:effectLst/>
                <a:uLnTx/>
                <a:uFillTx/>
              </a:rPr>
              <a:t>cs</a:t>
            </a:r>
            <a:r>
              <a:rPr kumimoji="0" lang="en-US" altLang="zh-CN" sz="2000" b="1" i="0" u="none" strike="noStrike" kern="0" cap="none" spc="0" normalizeH="0" baseline="-25000" noProof="0">
                <a:ln>
                  <a:noFill/>
                </a:ln>
                <a:solidFill>
                  <a:prstClr val="black"/>
                </a:solidFill>
                <a:effectLst/>
                <a:uLnTx/>
                <a:uFillTx/>
              </a:rPr>
              <a:t>2</a:t>
            </a:r>
            <a:endParaRPr kumimoji="0" lang="en-US" altLang="zh-CN" sz="2000" b="1" i="0" u="none" strike="noStrike" kern="0" cap="none" spc="0" normalizeH="0" baseline="0" noProof="0">
              <a:ln>
                <a:noFill/>
              </a:ln>
              <a:solidFill>
                <a:prstClr val="black"/>
              </a:solidFill>
              <a:effectLst/>
              <a:uLnTx/>
              <a:uFillTx/>
            </a:endParaRPr>
          </a:p>
        </p:txBody>
      </p:sp>
      <p:grpSp>
        <p:nvGrpSpPr>
          <p:cNvPr id="15" name="组合 25"/>
          <p:cNvGrpSpPr>
            <a:grpSpLocks/>
          </p:cNvGrpSpPr>
          <p:nvPr/>
        </p:nvGrpSpPr>
        <p:grpSpPr bwMode="auto">
          <a:xfrm>
            <a:off x="4462013" y="1957611"/>
            <a:ext cx="3662363" cy="3389312"/>
            <a:chOff x="4819650" y="1963738"/>
            <a:chExt cx="3662363" cy="3389312"/>
          </a:xfrm>
          <a:solidFill>
            <a:srgbClr val="FFC000"/>
          </a:solidFill>
        </p:grpSpPr>
        <p:sp>
          <p:nvSpPr>
            <p:cNvPr id="16" name="Line 11"/>
            <p:cNvSpPr>
              <a:spLocks noChangeShapeType="1"/>
            </p:cNvSpPr>
            <p:nvPr/>
          </p:nvSpPr>
          <p:spPr bwMode="auto">
            <a:xfrm>
              <a:off x="6191250" y="2351088"/>
              <a:ext cx="0" cy="736600"/>
            </a:xfrm>
            <a:prstGeom prst="line">
              <a:avLst/>
            </a:prstGeom>
            <a:grpFill/>
            <a:ln w="9525">
              <a:solidFill>
                <a:schemeClr val="tx1"/>
              </a:solidFill>
              <a:round/>
              <a:headEnd/>
              <a:tailEnd/>
            </a:ln>
          </p:spPr>
          <p:txBody>
            <a:bodyPr wrap="none" anchor="ctr"/>
            <a:lstStyle/>
            <a:p>
              <a:pPr marL="0" marR="0" lvl="0" indent="0" algn="l"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隶书" pitchFamily="49" charset="-122"/>
              </a:endParaRPr>
            </a:p>
          </p:txBody>
        </p:sp>
        <p:sp>
          <p:nvSpPr>
            <p:cNvPr id="17" name="Rectangle 12"/>
            <p:cNvSpPr>
              <a:spLocks noChangeArrowheads="1"/>
            </p:cNvSpPr>
            <p:nvPr/>
          </p:nvSpPr>
          <p:spPr bwMode="auto">
            <a:xfrm>
              <a:off x="6075363" y="3087688"/>
              <a:ext cx="230187" cy="557212"/>
            </a:xfrm>
            <a:prstGeom prst="rect">
              <a:avLst/>
            </a:prstGeom>
            <a:grpFill/>
            <a:ln w="9525">
              <a:solidFill>
                <a:schemeClr val="tx1"/>
              </a:solidFill>
              <a:miter lim="800000"/>
              <a:headEnd/>
              <a:tailEnd/>
            </a:ln>
          </p:spPr>
          <p:txBody>
            <a:bodyPr wrap="none" anchor="ctr"/>
            <a:lstStyle/>
            <a:p>
              <a:pPr marL="0" marR="0" lvl="0" indent="0" algn="l"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隶书" pitchFamily="49" charset="-122"/>
              </a:endParaRPr>
            </a:p>
          </p:txBody>
        </p:sp>
        <p:sp>
          <p:nvSpPr>
            <p:cNvPr id="18" name="Line 13"/>
            <p:cNvSpPr>
              <a:spLocks noChangeShapeType="1"/>
            </p:cNvSpPr>
            <p:nvPr/>
          </p:nvSpPr>
          <p:spPr bwMode="auto">
            <a:xfrm>
              <a:off x="6191250" y="3644900"/>
              <a:ext cx="0" cy="573088"/>
            </a:xfrm>
            <a:prstGeom prst="line">
              <a:avLst/>
            </a:prstGeom>
            <a:grpFill/>
            <a:ln w="9525">
              <a:solidFill>
                <a:schemeClr val="tx1"/>
              </a:solidFill>
              <a:round/>
              <a:headEnd/>
              <a:tailEnd/>
            </a:ln>
          </p:spPr>
          <p:txBody>
            <a:bodyPr wrap="none" anchor="ctr"/>
            <a:lstStyle/>
            <a:p>
              <a:pPr marL="0" marR="0" lvl="0" indent="0" algn="l"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隶书" pitchFamily="49" charset="-122"/>
              </a:endParaRPr>
            </a:p>
          </p:txBody>
        </p:sp>
        <p:sp>
          <p:nvSpPr>
            <p:cNvPr id="19" name="Rectangle 14"/>
            <p:cNvSpPr>
              <a:spLocks noChangeArrowheads="1"/>
            </p:cNvSpPr>
            <p:nvPr/>
          </p:nvSpPr>
          <p:spPr bwMode="auto">
            <a:xfrm>
              <a:off x="6075363" y="4227513"/>
              <a:ext cx="230187" cy="557212"/>
            </a:xfrm>
            <a:prstGeom prst="rect">
              <a:avLst/>
            </a:prstGeom>
            <a:grpFill/>
            <a:ln w="9525">
              <a:solidFill>
                <a:schemeClr val="tx1"/>
              </a:solidFill>
              <a:miter lim="800000"/>
              <a:headEnd/>
              <a:tailEnd/>
            </a:ln>
          </p:spPr>
          <p:txBody>
            <a:bodyPr wrap="none" anchor="ctr"/>
            <a:lstStyle/>
            <a:p>
              <a:pPr marL="0" marR="0" lvl="0" indent="0" algn="l"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隶书" pitchFamily="49" charset="-122"/>
              </a:endParaRPr>
            </a:p>
          </p:txBody>
        </p:sp>
        <p:sp>
          <p:nvSpPr>
            <p:cNvPr id="20" name="Line 15"/>
            <p:cNvSpPr>
              <a:spLocks noChangeShapeType="1"/>
            </p:cNvSpPr>
            <p:nvPr/>
          </p:nvSpPr>
          <p:spPr bwMode="auto">
            <a:xfrm>
              <a:off x="6191250" y="4779963"/>
              <a:ext cx="0" cy="573087"/>
            </a:xfrm>
            <a:prstGeom prst="line">
              <a:avLst/>
            </a:prstGeom>
            <a:grpFill/>
            <a:ln w="9525">
              <a:solidFill>
                <a:schemeClr val="tx1"/>
              </a:solidFill>
              <a:round/>
              <a:headEnd/>
              <a:tailEnd/>
            </a:ln>
          </p:spPr>
          <p:txBody>
            <a:bodyPr wrap="none" anchor="ctr"/>
            <a:lstStyle/>
            <a:p>
              <a:pPr marL="0" marR="0" lvl="0" indent="0" algn="l"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隶书" pitchFamily="49" charset="-122"/>
              </a:endParaRPr>
            </a:p>
          </p:txBody>
        </p:sp>
        <p:sp>
          <p:nvSpPr>
            <p:cNvPr id="21" name="Line 16"/>
            <p:cNvSpPr>
              <a:spLocks noChangeShapeType="1"/>
            </p:cNvSpPr>
            <p:nvPr/>
          </p:nvSpPr>
          <p:spPr bwMode="auto">
            <a:xfrm>
              <a:off x="6305550" y="3384550"/>
              <a:ext cx="527050" cy="527050"/>
            </a:xfrm>
            <a:prstGeom prst="line">
              <a:avLst/>
            </a:prstGeom>
            <a:grpFill/>
            <a:ln w="9525">
              <a:solidFill>
                <a:schemeClr val="tx1"/>
              </a:solidFill>
              <a:round/>
              <a:headEnd/>
              <a:tailEnd type="triangle" w="med" len="med"/>
            </a:ln>
          </p:spPr>
          <p:txBody>
            <a:bodyPr wrap="none" anchor="ctr"/>
            <a:lstStyle/>
            <a:p>
              <a:pPr marL="0" marR="0" lvl="0" indent="0" algn="l"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隶书" pitchFamily="49" charset="-122"/>
              </a:endParaRPr>
            </a:p>
          </p:txBody>
        </p:sp>
        <p:sp>
          <p:nvSpPr>
            <p:cNvPr id="22" name="Line 17"/>
            <p:cNvSpPr>
              <a:spLocks noChangeShapeType="1"/>
            </p:cNvSpPr>
            <p:nvPr/>
          </p:nvSpPr>
          <p:spPr bwMode="auto">
            <a:xfrm flipH="1">
              <a:off x="6307138" y="3924300"/>
              <a:ext cx="527050" cy="523875"/>
            </a:xfrm>
            <a:prstGeom prst="line">
              <a:avLst/>
            </a:prstGeom>
            <a:grpFill/>
            <a:ln w="9525">
              <a:solidFill>
                <a:schemeClr val="tx1"/>
              </a:solidFill>
              <a:round/>
              <a:headEnd type="triangle" w="med" len="med"/>
              <a:tailEnd/>
            </a:ln>
          </p:spPr>
          <p:txBody>
            <a:bodyPr wrap="none" anchor="ctr"/>
            <a:lstStyle/>
            <a:p>
              <a:pPr marL="0" marR="0" lvl="0" indent="0" algn="l"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隶书" pitchFamily="49" charset="-122"/>
              </a:endParaRPr>
            </a:p>
          </p:txBody>
        </p:sp>
        <p:sp>
          <p:nvSpPr>
            <p:cNvPr id="23" name="Oval 18"/>
            <p:cNvSpPr>
              <a:spLocks noChangeArrowheads="1"/>
            </p:cNvSpPr>
            <p:nvPr/>
          </p:nvSpPr>
          <p:spPr bwMode="auto">
            <a:xfrm>
              <a:off x="6900863" y="3665538"/>
              <a:ext cx="458787" cy="525462"/>
            </a:xfrm>
            <a:prstGeom prst="ellipse">
              <a:avLst/>
            </a:prstGeom>
            <a:grpFill/>
            <a:ln w="9525">
              <a:solidFill>
                <a:schemeClr val="tx1"/>
              </a:solidFill>
              <a:round/>
              <a:headEnd/>
              <a:tailEnd/>
            </a:ln>
          </p:spPr>
          <p:txBody>
            <a:bodyPr wrap="none" anchor="ctr"/>
            <a:lstStyle/>
            <a:p>
              <a:pPr marL="0" marR="0" lvl="0" indent="0" algn="l"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隶书" pitchFamily="49" charset="-122"/>
              </a:endParaRPr>
            </a:p>
          </p:txBody>
        </p:sp>
        <p:sp>
          <p:nvSpPr>
            <p:cNvPr id="24" name="Text Box 19"/>
            <p:cNvSpPr txBox="1">
              <a:spLocks noChangeArrowheads="1"/>
            </p:cNvSpPr>
            <p:nvPr/>
          </p:nvSpPr>
          <p:spPr bwMode="auto">
            <a:xfrm>
              <a:off x="5540375" y="3136900"/>
              <a:ext cx="468313" cy="390525"/>
            </a:xfrm>
            <a:prstGeom prst="rect">
              <a:avLst/>
            </a:prstGeom>
            <a:grpFill/>
            <a:ln w="9525">
              <a:solidFill>
                <a:schemeClr val="tx1"/>
              </a:solid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a:ln>
                    <a:noFill/>
                  </a:ln>
                  <a:solidFill>
                    <a:prstClr val="black"/>
                  </a:solidFill>
                  <a:effectLst/>
                  <a:uLnTx/>
                  <a:uFillTx/>
                </a:rPr>
                <a:t>cs</a:t>
              </a:r>
              <a:r>
                <a:rPr kumimoji="0" lang="en-US" altLang="zh-CN" sz="2000" b="1" i="0" u="none" strike="noStrike" kern="0" cap="none" spc="0" normalizeH="0" baseline="-25000" noProof="0">
                  <a:ln>
                    <a:noFill/>
                  </a:ln>
                  <a:solidFill>
                    <a:prstClr val="black"/>
                  </a:solidFill>
                  <a:effectLst/>
                  <a:uLnTx/>
                  <a:uFillTx/>
                </a:rPr>
                <a:t>1</a:t>
              </a:r>
              <a:endParaRPr kumimoji="0" lang="en-US" altLang="zh-CN" sz="2000" b="1" i="0" u="none" strike="noStrike" kern="0" cap="none" spc="0" normalizeH="0" baseline="0" noProof="0">
                <a:ln>
                  <a:noFill/>
                </a:ln>
                <a:solidFill>
                  <a:prstClr val="black"/>
                </a:solidFill>
                <a:effectLst/>
                <a:uLnTx/>
                <a:uFillTx/>
              </a:endParaRPr>
            </a:p>
          </p:txBody>
        </p:sp>
        <p:sp>
          <p:nvSpPr>
            <p:cNvPr id="25" name="Text Box 20"/>
            <p:cNvSpPr txBox="1">
              <a:spLocks noChangeArrowheads="1"/>
            </p:cNvSpPr>
            <p:nvPr/>
          </p:nvSpPr>
          <p:spPr bwMode="auto">
            <a:xfrm>
              <a:off x="5556250" y="4292600"/>
              <a:ext cx="468313" cy="390525"/>
            </a:xfrm>
            <a:prstGeom prst="rect">
              <a:avLst/>
            </a:prstGeom>
            <a:grpFill/>
            <a:ln w="9525">
              <a:solidFill>
                <a:schemeClr val="tx1"/>
              </a:solid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a:ln>
                    <a:noFill/>
                  </a:ln>
                  <a:solidFill>
                    <a:prstClr val="black"/>
                  </a:solidFill>
                  <a:effectLst/>
                  <a:uLnTx/>
                  <a:uFillTx/>
                </a:rPr>
                <a:t>cs</a:t>
              </a:r>
              <a:r>
                <a:rPr kumimoji="0" lang="en-US" altLang="zh-CN" sz="2000" b="1" i="0" u="none" strike="noStrike" kern="0" cap="none" spc="0" normalizeH="0" baseline="-25000" noProof="0">
                  <a:ln>
                    <a:noFill/>
                  </a:ln>
                  <a:solidFill>
                    <a:prstClr val="black"/>
                  </a:solidFill>
                  <a:effectLst/>
                  <a:uLnTx/>
                  <a:uFillTx/>
                </a:rPr>
                <a:t>2</a:t>
              </a:r>
              <a:endParaRPr kumimoji="0" lang="en-US" altLang="zh-CN" sz="2000" b="1" i="0" u="none" strike="noStrike" kern="0" cap="none" spc="0" normalizeH="0" baseline="0" noProof="0">
                <a:ln>
                  <a:noFill/>
                </a:ln>
                <a:solidFill>
                  <a:prstClr val="black"/>
                </a:solidFill>
                <a:effectLst/>
                <a:uLnTx/>
                <a:uFillTx/>
              </a:endParaRPr>
            </a:p>
          </p:txBody>
        </p:sp>
        <p:sp>
          <p:nvSpPr>
            <p:cNvPr id="26" name="Text Box 21"/>
            <p:cNvSpPr txBox="1">
              <a:spLocks noChangeArrowheads="1"/>
            </p:cNvSpPr>
            <p:nvPr/>
          </p:nvSpPr>
          <p:spPr bwMode="auto">
            <a:xfrm>
              <a:off x="7297738" y="3721100"/>
              <a:ext cx="781050" cy="390525"/>
            </a:xfrm>
            <a:prstGeom prst="rect">
              <a:avLst/>
            </a:prstGeom>
            <a:grpFill/>
            <a:ln w="9525">
              <a:solidFill>
                <a:schemeClr val="tx1"/>
              </a:solid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a:ln>
                    <a:noFill/>
                  </a:ln>
                  <a:solidFill>
                    <a:prstClr val="black"/>
                  </a:solidFill>
                  <a:effectLst/>
                  <a:uLnTx/>
                  <a:uFillTx/>
                </a:rPr>
                <a:t>count</a:t>
              </a:r>
            </a:p>
          </p:txBody>
        </p:sp>
        <p:sp>
          <p:nvSpPr>
            <p:cNvPr id="27" name="AutoShape 22"/>
            <p:cNvSpPr>
              <a:spLocks/>
            </p:cNvSpPr>
            <p:nvPr/>
          </p:nvSpPr>
          <p:spPr bwMode="auto">
            <a:xfrm>
              <a:off x="5338763" y="3317875"/>
              <a:ext cx="179387" cy="1231900"/>
            </a:xfrm>
            <a:prstGeom prst="leftBrace">
              <a:avLst>
                <a:gd name="adj1" fmla="val 57227"/>
                <a:gd name="adj2" fmla="val 50000"/>
              </a:avLst>
            </a:prstGeom>
            <a:grpFill/>
            <a:ln w="9525">
              <a:solidFill>
                <a:schemeClr val="tx1"/>
              </a:solidFill>
              <a:round/>
              <a:headEnd/>
              <a:tailEnd/>
            </a:ln>
          </p:spPr>
          <p:txBody>
            <a:bodyPr wrap="none" anchor="ctr"/>
            <a:lstStyle/>
            <a:p>
              <a:pPr marL="0" marR="0" lvl="0" indent="0" algn="l"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隶书" pitchFamily="49" charset="-122"/>
              </a:endParaRPr>
            </a:p>
          </p:txBody>
        </p:sp>
        <p:sp>
          <p:nvSpPr>
            <p:cNvPr id="28" name="Text Box 23"/>
            <p:cNvSpPr txBox="1">
              <a:spLocks noChangeArrowheads="1"/>
            </p:cNvSpPr>
            <p:nvPr/>
          </p:nvSpPr>
          <p:spPr bwMode="auto">
            <a:xfrm>
              <a:off x="4819650" y="3732213"/>
              <a:ext cx="385763" cy="390525"/>
            </a:xfrm>
            <a:prstGeom prst="rect">
              <a:avLst/>
            </a:prstGeom>
            <a:grpFill/>
            <a:ln w="9525">
              <a:solidFill>
                <a:schemeClr val="tx1"/>
              </a:solid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a:ln>
                    <a:noFill/>
                  </a:ln>
                  <a:solidFill>
                    <a:prstClr val="black"/>
                  </a:solidFill>
                  <a:effectLst/>
                  <a:uLnTx/>
                  <a:uFillTx/>
                </a:rPr>
                <a:t>cs</a:t>
              </a:r>
            </a:p>
          </p:txBody>
        </p:sp>
        <p:sp>
          <p:nvSpPr>
            <p:cNvPr id="29" name="Text Box 24"/>
            <p:cNvSpPr txBox="1">
              <a:spLocks noChangeArrowheads="1"/>
            </p:cNvSpPr>
            <p:nvPr/>
          </p:nvSpPr>
          <p:spPr bwMode="auto">
            <a:xfrm>
              <a:off x="5672138" y="1963738"/>
              <a:ext cx="1441450" cy="390525"/>
            </a:xfrm>
            <a:prstGeom prst="rect">
              <a:avLst/>
            </a:prstGeom>
            <a:grpFill/>
            <a:ln w="9525">
              <a:solidFill>
                <a:schemeClr val="tx1"/>
              </a:solidFill>
              <a:miter lim="800000"/>
              <a:headEnd/>
              <a:tailEnd/>
            </a:ln>
          </p:spPr>
          <p:txBody>
            <a:bodyPr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prstClr val="black"/>
                  </a:solidFill>
                  <a:effectLst/>
                  <a:uLnTx/>
                  <a:uFillTx/>
                </a:rPr>
                <a:t>临界区</a:t>
              </a:r>
            </a:p>
          </p:txBody>
        </p:sp>
        <p:sp>
          <p:nvSpPr>
            <p:cNvPr id="30" name="Text Box 25"/>
            <p:cNvSpPr txBox="1">
              <a:spLocks noChangeArrowheads="1"/>
            </p:cNvSpPr>
            <p:nvPr/>
          </p:nvSpPr>
          <p:spPr bwMode="auto">
            <a:xfrm>
              <a:off x="6877050" y="1963738"/>
              <a:ext cx="1604963" cy="390525"/>
            </a:xfrm>
            <a:prstGeom prst="rect">
              <a:avLst/>
            </a:prstGeom>
            <a:grpFill/>
            <a:ln w="9525">
              <a:solidFill>
                <a:schemeClr val="tx1"/>
              </a:solidFill>
              <a:miter lim="800000"/>
              <a:headEnd/>
              <a:tailEnd/>
            </a:ln>
          </p:spPr>
          <p:txBody>
            <a:bodyPr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prstClr val="black"/>
                  </a:solidFill>
                  <a:effectLst/>
                  <a:uLnTx/>
                  <a:uFillTx/>
                </a:rPr>
                <a:t>临界资源</a:t>
              </a:r>
            </a:p>
          </p:txBody>
        </p:sp>
      </p:grpSp>
      <p:sp>
        <p:nvSpPr>
          <p:cNvPr id="31" name="Text Box 26"/>
          <p:cNvSpPr txBox="1">
            <a:spLocks noChangeArrowheads="1"/>
          </p:cNvSpPr>
          <p:nvPr/>
        </p:nvSpPr>
        <p:spPr bwMode="auto">
          <a:xfrm>
            <a:off x="1282995" y="5871145"/>
            <a:ext cx="4968552" cy="395901"/>
          </a:xfrm>
          <a:prstGeom prst="rect">
            <a:avLst/>
          </a:prstGeom>
          <a:solidFill>
            <a:srgbClr val="FFC000"/>
          </a:solidFill>
          <a:ln w="9525">
            <a:solidFill>
              <a:schemeClr val="tx1"/>
            </a:solidFill>
            <a:miter lim="800000"/>
            <a:headEnd/>
            <a:tailEnd/>
          </a:ln>
        </p:spPr>
        <p:txBody>
          <a:bodyPr wrap="square" lIns="87273" tIns="43636" rIns="87273" bIns="43636">
            <a:spAutoFit/>
          </a:bodyPr>
          <a:lstStyle/>
          <a:p>
            <a:pPr algn="l" defTabSz="873125"/>
            <a:r>
              <a:rPr lang="zh-CN" altLang="en-US" sz="2000" b="1" dirty="0">
                <a:solidFill>
                  <a:prstClr val="black"/>
                </a:solidFill>
                <a:latin typeface="黑体" panose="02010609060101010101" pitchFamily="49" charset="-122"/>
                <a:ea typeface="黑体" panose="02010609060101010101" pitchFamily="49" charset="-122"/>
              </a:rPr>
              <a:t>执行速度的不同，导致结果不唯一。</a:t>
            </a:r>
          </a:p>
        </p:txBody>
      </p:sp>
      <p:sp>
        <p:nvSpPr>
          <p:cNvPr id="33" name="Text Box 27"/>
          <p:cNvSpPr txBox="1">
            <a:spLocks noChangeArrowheads="1"/>
          </p:cNvSpPr>
          <p:nvPr/>
        </p:nvSpPr>
        <p:spPr bwMode="auto">
          <a:xfrm>
            <a:off x="5013458" y="5064241"/>
            <a:ext cx="3379465" cy="826788"/>
          </a:xfrm>
          <a:prstGeom prst="rect">
            <a:avLst/>
          </a:prstGeom>
          <a:solidFill>
            <a:srgbClr val="FFFFCC"/>
          </a:solidFill>
          <a:ln w="9525">
            <a:noFill/>
            <a:miter lim="800000"/>
            <a:headEnd/>
            <a:tailEnd/>
          </a:ln>
        </p:spPr>
        <p:txBody>
          <a:bodyPr wrap="square" lIns="87273" tIns="43636" rIns="87273" bIns="43636">
            <a:spAutoFit/>
          </a:bodyPr>
          <a:lstStyle/>
          <a:p>
            <a:pPr algn="l" defTabSz="873125">
              <a:spcBef>
                <a:spcPct val="50000"/>
              </a:spcBef>
            </a:pPr>
            <a:r>
              <a:rPr lang="en-US" altLang="zh-CN" b="1" dirty="0">
                <a:solidFill>
                  <a:srgbClr val="CC3300"/>
                </a:solidFill>
                <a:latin typeface="黑体" panose="02010609060101010101" pitchFamily="49" charset="-122"/>
                <a:ea typeface="黑体" panose="02010609060101010101" pitchFamily="49" charset="-122"/>
              </a:rPr>
              <a:t>count</a:t>
            </a:r>
            <a:r>
              <a:rPr lang="zh-CN" altLang="zh-CN" b="1" dirty="0">
                <a:solidFill>
                  <a:srgbClr val="CC3300"/>
                </a:solidFill>
                <a:latin typeface="黑体" panose="02010609060101010101" pitchFamily="49" charset="-122"/>
                <a:ea typeface="黑体" panose="02010609060101010101" pitchFamily="49" charset="-122"/>
              </a:rPr>
              <a:t>是一个互斥性使用的变量 (有排它性)。</a:t>
            </a:r>
            <a:endParaRPr lang="zh-CN" altLang="en-US" b="1" dirty="0">
              <a:solidFill>
                <a:srgbClr val="CC33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6726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同步问题举例（</a:t>
            </a:r>
            <a:r>
              <a:rPr lang="en-US" altLang="zh-CN" sz="3600" b="1" dirty="0">
                <a:solidFill>
                  <a:schemeClr val="tx1"/>
                </a:solidFill>
                <a:latin typeface="微软雅黑" panose="020B0503020204020204" pitchFamily="34" charset="-122"/>
                <a:ea typeface="微软雅黑" panose="020B0503020204020204" pitchFamily="34" charset="-122"/>
              </a:rPr>
              <a:t>4</a:t>
            </a:r>
            <a:r>
              <a:rPr lang="zh-CN" altLang="en-US" sz="3600" b="1" dirty="0">
                <a:solidFill>
                  <a:schemeClr val="tx1"/>
                </a:solidFill>
                <a:latin typeface="微软雅黑" panose="020B0503020204020204" pitchFamily="34" charset="-122"/>
                <a:ea typeface="微软雅黑" panose="020B0503020204020204" pitchFamily="34" charset="-122"/>
              </a:rPr>
              <a:t>）</a:t>
            </a:r>
          </a:p>
        </p:txBody>
      </p:sp>
      <p:sp>
        <p:nvSpPr>
          <p:cNvPr id="7" name="Rectangle 4"/>
          <p:cNvSpPr>
            <a:spLocks noChangeArrowheads="1"/>
          </p:cNvSpPr>
          <p:nvPr/>
        </p:nvSpPr>
        <p:spPr bwMode="auto">
          <a:xfrm>
            <a:off x="467544" y="699988"/>
            <a:ext cx="4968552" cy="863600"/>
          </a:xfrm>
          <a:prstGeom prst="rect">
            <a:avLst/>
          </a:prstGeom>
          <a:noFill/>
          <a:ln w="9525">
            <a:noFill/>
            <a:miter lim="800000"/>
            <a:headEnd/>
            <a:tailEnd/>
          </a:ln>
          <a:effectLst/>
        </p:spPr>
        <p:txBody>
          <a:bodyPr anchor="ctr"/>
          <a:lstStyle/>
          <a:p>
            <a:pPr algn="l">
              <a:defRPr/>
            </a:pPr>
            <a:r>
              <a:rPr kumimoji="0" lang="zh-CN" altLang="en-US" sz="2800" b="1" dirty="0">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生产者</a:t>
            </a:r>
            <a:r>
              <a:rPr kumimoji="0" lang="en-US" altLang="zh-CN" sz="2800" b="1" dirty="0">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r>
              <a:rPr kumimoji="0" lang="zh-CN" altLang="en-US" sz="2800" b="1" dirty="0">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消费者问题</a:t>
            </a:r>
          </a:p>
        </p:txBody>
      </p:sp>
      <p:pic>
        <p:nvPicPr>
          <p:cNvPr id="13" name="Picture 4"/>
          <p:cNvPicPr>
            <a:picLocks noChangeAspect="1" noChangeArrowheads="1"/>
          </p:cNvPicPr>
          <p:nvPr/>
        </p:nvPicPr>
        <p:blipFill>
          <a:blip r:embed="rId2" cstate="print"/>
          <a:srcRect/>
          <a:stretch>
            <a:fillRect/>
          </a:stretch>
        </p:blipFill>
        <p:spPr>
          <a:xfrm>
            <a:off x="971600" y="2060848"/>
            <a:ext cx="7067550" cy="2762250"/>
          </a:xfrm>
          <a:prstGeom prst="rect">
            <a:avLst/>
          </a:prstGeom>
          <a:noFill/>
        </p:spPr>
      </p:pic>
      <p:grpSp>
        <p:nvGrpSpPr>
          <p:cNvPr id="2" name="组合 1"/>
          <p:cNvGrpSpPr/>
          <p:nvPr/>
        </p:nvGrpSpPr>
        <p:grpSpPr>
          <a:xfrm>
            <a:off x="-12303" y="1587756"/>
            <a:ext cx="9174720" cy="5043977"/>
            <a:chOff x="75059" y="1412776"/>
            <a:chExt cx="9174720" cy="5043977"/>
          </a:xfrm>
        </p:grpSpPr>
        <p:pic>
          <p:nvPicPr>
            <p:cNvPr id="14" name="Picture 4"/>
            <p:cNvPicPr>
              <a:picLocks noChangeAspect="1" noChangeArrowheads="1"/>
            </p:cNvPicPr>
            <p:nvPr/>
          </p:nvPicPr>
          <p:blipFill>
            <a:blip r:embed="rId3" cstate="print"/>
            <a:srcRect/>
            <a:stretch>
              <a:fillRect/>
            </a:stretch>
          </p:blipFill>
          <p:spPr bwMode="auto">
            <a:xfrm>
              <a:off x="755576" y="1412776"/>
              <a:ext cx="7869238" cy="2581275"/>
            </a:xfrm>
            <a:prstGeom prst="rect">
              <a:avLst/>
            </a:prstGeom>
            <a:noFill/>
            <a:ln w="9525">
              <a:noFill/>
              <a:miter lim="800000"/>
              <a:headEnd/>
              <a:tailEnd/>
            </a:ln>
          </p:spPr>
        </p:pic>
        <p:pic>
          <p:nvPicPr>
            <p:cNvPr id="15" name="Picture 5"/>
            <p:cNvPicPr>
              <a:picLocks noChangeAspect="1" noChangeArrowheads="1"/>
            </p:cNvPicPr>
            <p:nvPr/>
          </p:nvPicPr>
          <p:blipFill>
            <a:blip r:embed="rId4" cstate="print"/>
            <a:srcRect/>
            <a:stretch>
              <a:fillRect/>
            </a:stretch>
          </p:blipFill>
          <p:spPr bwMode="auto">
            <a:xfrm>
              <a:off x="75059" y="4767653"/>
              <a:ext cx="9174720" cy="1689100"/>
            </a:xfrm>
            <a:prstGeom prst="rect">
              <a:avLst/>
            </a:prstGeom>
            <a:noFill/>
            <a:ln w="9525">
              <a:noFill/>
              <a:miter lim="800000"/>
              <a:headEnd/>
              <a:tailEnd/>
            </a:ln>
          </p:spPr>
        </p:pic>
        <p:sp>
          <p:nvSpPr>
            <p:cNvPr id="16" name="Rectangle 6"/>
            <p:cNvSpPr>
              <a:spLocks noChangeArrowheads="1"/>
            </p:cNvSpPr>
            <p:nvPr/>
          </p:nvSpPr>
          <p:spPr bwMode="auto">
            <a:xfrm>
              <a:off x="565475" y="4153110"/>
              <a:ext cx="8507412" cy="461963"/>
            </a:xfrm>
            <a:prstGeom prst="rect">
              <a:avLst/>
            </a:prstGeom>
            <a:noFill/>
            <a:ln w="9525">
              <a:noFill/>
              <a:miter lim="800000"/>
              <a:headEnd/>
              <a:tailEnd/>
            </a:ln>
          </p:spPr>
          <p:txBody>
            <a:bodyPr wrap="none">
              <a:spAutoFit/>
            </a:bodyPr>
            <a:lstStyle/>
            <a:p>
              <a:pPr algn="l" eaLnBrk="0" hangingPunct="0"/>
              <a:r>
                <a:rPr kumimoji="0" lang="zh-CN" altLang="en-US" b="1" dirty="0">
                  <a:solidFill>
                    <a:srgbClr val="FF0000"/>
                  </a:solidFill>
                  <a:latin typeface="微软雅黑" panose="020B0503020204020204" pitchFamily="34" charset="-122"/>
                  <a:ea typeface="微软雅黑" panose="020B0503020204020204" pitchFamily="34" charset="-122"/>
                </a:rPr>
                <a:t>由于生产者和消费者并发运行，且共享变量</a:t>
              </a:r>
              <a:r>
                <a:rPr kumimoji="0" lang="en-US" altLang="zh-CN" b="1" dirty="0">
                  <a:solidFill>
                    <a:srgbClr val="FF0000"/>
                  </a:solidFill>
                  <a:latin typeface="微软雅黑" panose="020B0503020204020204" pitchFamily="34" charset="-122"/>
                  <a:ea typeface="微软雅黑" panose="020B0503020204020204" pitchFamily="34" charset="-122"/>
                </a:rPr>
                <a:t>counter </a:t>
              </a:r>
              <a:r>
                <a:rPr kumimoji="0" lang="zh-CN" altLang="en-US" b="1" dirty="0">
                  <a:solidFill>
                    <a:srgbClr val="FF0000"/>
                  </a:solidFill>
                  <a:latin typeface="微软雅黑" panose="020B0503020204020204" pitchFamily="34" charset="-122"/>
                  <a:ea typeface="微软雅黑" panose="020B0503020204020204" pitchFamily="34" charset="-122"/>
                </a:rPr>
                <a:t>，造成：</a:t>
              </a:r>
            </a:p>
          </p:txBody>
        </p:sp>
      </p:grpSp>
    </p:spTree>
    <p:extLst>
      <p:ext uri="{BB962C8B-B14F-4D97-AF65-F5344CB8AC3E}">
        <p14:creationId xmlns:p14="http://schemas.microsoft.com/office/powerpoint/2010/main" val="349723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5424337"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同步问题举例（</a:t>
            </a:r>
            <a:r>
              <a:rPr lang="en-US" altLang="zh-CN" sz="3600" b="1" dirty="0">
                <a:solidFill>
                  <a:schemeClr val="tx1"/>
                </a:solidFill>
                <a:latin typeface="微软雅黑" panose="020B0503020204020204" pitchFamily="34" charset="-122"/>
                <a:ea typeface="微软雅黑" panose="020B0503020204020204" pitchFamily="34" charset="-122"/>
              </a:rPr>
              <a:t>4</a:t>
            </a:r>
            <a:r>
              <a:rPr lang="zh-CN" altLang="en-US" sz="3600" b="1" dirty="0">
                <a:solidFill>
                  <a:schemeClr val="tx1"/>
                </a:solidFill>
                <a:latin typeface="微软雅黑" panose="020B0503020204020204" pitchFamily="34" charset="-122"/>
                <a:ea typeface="微软雅黑" panose="020B0503020204020204" pitchFamily="34" charset="-122"/>
              </a:rPr>
              <a:t>）</a:t>
            </a:r>
          </a:p>
        </p:txBody>
      </p:sp>
      <p:sp>
        <p:nvSpPr>
          <p:cNvPr id="9" name="Rectangle 3"/>
          <p:cNvSpPr txBox="1">
            <a:spLocks noChangeArrowheads="1"/>
          </p:cNvSpPr>
          <p:nvPr/>
        </p:nvSpPr>
        <p:spPr>
          <a:xfrm>
            <a:off x="179512" y="1484784"/>
            <a:ext cx="8697401" cy="4464496"/>
          </a:xfrm>
          <a:prstGeom prst="rect">
            <a:avLst/>
          </a:prstGeom>
          <a:solidFill>
            <a:srgbClr val="00CC66"/>
          </a:solidFill>
          <a:ln>
            <a:solidFill>
              <a:schemeClr val="tx1"/>
            </a:solidFill>
          </a:ln>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lnSpc>
                <a:spcPct val="120000"/>
              </a:lnSpc>
            </a:pPr>
            <a:r>
              <a:rPr lang="zh-CN" altLang="en-US" sz="2400" b="1" dirty="0">
                <a:solidFill>
                  <a:srgbClr val="FF0000"/>
                </a:solidFill>
                <a:latin typeface="微软雅黑" panose="020B0503020204020204" pitchFamily="34" charset="-122"/>
                <a:ea typeface="微软雅黑" panose="020B0503020204020204" pitchFamily="34" charset="-122"/>
              </a:rPr>
              <a:t>结论：</a:t>
            </a:r>
            <a:r>
              <a:rPr lang="en-US" altLang="zh-CN" sz="2400" b="1" dirty="0">
                <a:latin typeface="微软雅黑" panose="020B0503020204020204" pitchFamily="34" charset="-122"/>
                <a:ea typeface="微软雅黑" panose="020B0503020204020204" pitchFamily="34" charset="-122"/>
              </a:rPr>
              <a:t>counter</a:t>
            </a:r>
            <a:r>
              <a:rPr lang="zh-CN" altLang="en-US" sz="2400" b="1" dirty="0">
                <a:latin typeface="微软雅黑" panose="020B0503020204020204" pitchFamily="34" charset="-122"/>
                <a:ea typeface="微软雅黑" panose="020B0503020204020204" pitchFamily="34" charset="-122"/>
              </a:rPr>
              <a:t>是临界资源，生产者和消费者应</a:t>
            </a:r>
            <a:r>
              <a:rPr lang="zh-CN" altLang="en-US" sz="2400" b="1" dirty="0">
                <a:solidFill>
                  <a:srgbClr val="006600"/>
                </a:solidFill>
                <a:latin typeface="微软雅黑" panose="020B0503020204020204" pitchFamily="34" charset="-122"/>
                <a:ea typeface="微软雅黑" panose="020B0503020204020204" pitchFamily="34" charset="-122"/>
              </a:rPr>
              <a:t>互斥访问</a:t>
            </a:r>
            <a:r>
              <a:rPr lang="zh-CN" altLang="en-US" sz="2400" b="1" dirty="0">
                <a:latin typeface="微软雅黑" panose="020B0503020204020204" pitchFamily="34" charset="-122"/>
                <a:ea typeface="微软雅黑" panose="020B0503020204020204" pitchFamily="34" charset="-122"/>
              </a:rPr>
              <a:t>。即：虽然生产者、消费者并发执行，但在执行</a:t>
            </a:r>
            <a:r>
              <a:rPr lang="en-US" altLang="zh-CN" sz="2400" b="1" dirty="0">
                <a:latin typeface="微软雅黑" panose="020B0503020204020204" pitchFamily="34" charset="-122"/>
                <a:ea typeface="微软雅黑" panose="020B0503020204020204" pitchFamily="34" charset="-122"/>
              </a:rPr>
              <a:t>counter</a:t>
            </a:r>
            <a:r>
              <a:rPr lang="zh-CN" altLang="en-US" sz="2400" b="1" dirty="0">
                <a:latin typeface="微软雅黑" panose="020B0503020204020204" pitchFamily="34" charset="-122"/>
                <a:ea typeface="微软雅黑" panose="020B0503020204020204" pitchFamily="34" charset="-122"/>
              </a:rPr>
              <a:t>的加</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、减</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的语句时，只能顺序进行。即：只能按可能性中</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或</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的顺序进行，绝不能交替进行。</a:t>
            </a:r>
          </a:p>
          <a:p>
            <a:pPr fontAlgn="auto">
              <a:lnSpc>
                <a:spcPct val="120000"/>
              </a:lnSpc>
            </a:pPr>
            <a:r>
              <a:rPr lang="zh-CN" altLang="en-US" sz="2400" b="1" dirty="0">
                <a:solidFill>
                  <a:srgbClr val="FF0000"/>
                </a:solidFill>
                <a:latin typeface="微软雅黑" panose="020B0503020204020204" pitchFamily="34" charset="-122"/>
                <a:ea typeface="微软雅黑" panose="020B0503020204020204" pitchFamily="34" charset="-122"/>
              </a:rPr>
              <a:t>临界资源实例：</a:t>
            </a:r>
            <a:r>
              <a:rPr kumimoji="1" lang="zh-CN" altLang="en-US" sz="2400" b="1" dirty="0">
                <a:solidFill>
                  <a:srgbClr val="000066"/>
                </a:solidFill>
                <a:latin typeface="微软雅黑" panose="020B0503020204020204" pitchFamily="34" charset="-122"/>
                <a:ea typeface="微软雅黑" panose="020B0503020204020204" pitchFamily="34" charset="-122"/>
              </a:rPr>
              <a:t>打印机、磁带机、只能排它使用的变量、表格、队列。</a:t>
            </a:r>
          </a:p>
          <a:p>
            <a:pPr fontAlgn="auto">
              <a:lnSpc>
                <a:spcPct val="120000"/>
              </a:lnSpc>
            </a:pPr>
            <a:r>
              <a:rPr kumimoji="1" lang="zh-CN" altLang="en-US" sz="2400" b="1" dirty="0">
                <a:solidFill>
                  <a:srgbClr val="FF0000"/>
                </a:solidFill>
                <a:latin typeface="微软雅黑" panose="020B0503020204020204" pitchFamily="34" charset="-122"/>
                <a:ea typeface="微软雅黑" panose="020B0503020204020204" pitchFamily="34" charset="-122"/>
              </a:rPr>
              <a:t>非</a:t>
            </a:r>
            <a:r>
              <a:rPr lang="zh-CN" altLang="en-US" sz="2400" b="1" dirty="0">
                <a:solidFill>
                  <a:srgbClr val="FF0000"/>
                </a:solidFill>
                <a:latin typeface="微软雅黑" panose="020B0503020204020204" pitchFamily="34" charset="-122"/>
                <a:ea typeface="微软雅黑" panose="020B0503020204020204" pitchFamily="34" charset="-122"/>
              </a:rPr>
              <a:t>临界资源</a:t>
            </a:r>
            <a:r>
              <a:rPr kumimoji="1" lang="zh-CN" altLang="en-US" sz="2400" b="1" dirty="0">
                <a:solidFill>
                  <a:srgbClr val="FF0000"/>
                </a:solidFill>
                <a:latin typeface="微软雅黑" panose="020B0503020204020204" pitchFamily="34" charset="-122"/>
                <a:ea typeface="微软雅黑" panose="020B0503020204020204" pitchFamily="34" charset="-122"/>
              </a:rPr>
              <a:t>：</a:t>
            </a:r>
            <a:r>
              <a:rPr kumimoji="1" lang="zh-CN" altLang="en-US" sz="2400" b="1" dirty="0">
                <a:solidFill>
                  <a:srgbClr val="000066"/>
                </a:solidFill>
                <a:latin typeface="微软雅黑" panose="020B0503020204020204" pitchFamily="34" charset="-122"/>
                <a:ea typeface="微软雅黑" panose="020B0503020204020204" pitchFamily="34" charset="-122"/>
              </a:rPr>
              <a:t>磁盘。</a:t>
            </a:r>
          </a:p>
          <a:p>
            <a:pPr fontAlgn="auto">
              <a:lnSpc>
                <a:spcPct val="120000"/>
              </a:lnSpc>
              <a:spcBef>
                <a:spcPct val="50000"/>
              </a:spcBef>
            </a:pPr>
            <a:r>
              <a:rPr lang="zh-CN" altLang="en-US" sz="2400" b="1" dirty="0">
                <a:solidFill>
                  <a:srgbClr val="FF0000"/>
                </a:solidFill>
                <a:latin typeface="微软雅黑" panose="020B0503020204020204" pitchFamily="34" charset="-122"/>
                <a:ea typeface="微软雅黑" panose="020B0503020204020204" pitchFamily="34" charset="-122"/>
              </a:rPr>
              <a:t>临界区</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段</a:t>
            </a:r>
            <a:r>
              <a:rPr lang="en-US" altLang="zh-CN" sz="2400" b="1" dirty="0">
                <a:solidFill>
                  <a:srgbClr val="FF0000"/>
                </a:solidFill>
                <a:latin typeface="微软雅黑" panose="020B0503020204020204" pitchFamily="34" charset="-122"/>
                <a:ea typeface="微软雅黑" panose="020B0503020204020204" pitchFamily="34" charset="-122"/>
              </a:rPr>
              <a:t>)</a:t>
            </a:r>
            <a:r>
              <a:rPr kumimoji="1" lang="en-US" altLang="zh-CN" sz="2400" b="1" dirty="0">
                <a:solidFill>
                  <a:srgbClr val="000066"/>
                </a:solidFill>
                <a:latin typeface="微软雅黑" panose="020B0503020204020204" pitchFamily="34" charset="-122"/>
                <a:ea typeface="微软雅黑" panose="020B0503020204020204" pitchFamily="34" charset="-122"/>
              </a:rPr>
              <a:t> ––– </a:t>
            </a:r>
            <a:r>
              <a:rPr kumimoji="1" lang="zh-CN" altLang="en-US" sz="2400" b="1" dirty="0">
                <a:solidFill>
                  <a:srgbClr val="000066"/>
                </a:solidFill>
                <a:latin typeface="微软雅黑" panose="020B0503020204020204" pitchFamily="34" charset="-122"/>
                <a:ea typeface="微软雅黑" panose="020B0503020204020204" pitchFamily="34" charset="-122"/>
              </a:rPr>
              <a:t>将访问临界资源的那段程序从概念上分离出来称为临界区。</a:t>
            </a:r>
            <a:r>
              <a:rPr kumimoji="1" lang="en-US" altLang="zh-CN" sz="2400" b="1" dirty="0">
                <a:solidFill>
                  <a:srgbClr val="000066"/>
                </a:solidFill>
                <a:latin typeface="微软雅黑" panose="020B0503020204020204" pitchFamily="34" charset="-122"/>
                <a:ea typeface="微软雅黑" panose="020B0503020204020204" pitchFamily="34" charset="-122"/>
              </a:rPr>
              <a:t>(</a:t>
            </a:r>
            <a:r>
              <a:rPr kumimoji="1" lang="zh-CN" altLang="en-US" sz="2400" b="1" dirty="0">
                <a:solidFill>
                  <a:srgbClr val="000066"/>
                </a:solidFill>
                <a:latin typeface="微软雅黑" panose="020B0503020204020204" pitchFamily="34" charset="-122"/>
                <a:ea typeface="微软雅黑" panose="020B0503020204020204" pitchFamily="34" charset="-122"/>
              </a:rPr>
              <a:t>对临界区的访问必须是互斥的</a:t>
            </a:r>
            <a:r>
              <a:rPr kumimoji="1" lang="en-US" altLang="zh-CN" sz="2400" b="1" dirty="0">
                <a:solidFill>
                  <a:srgbClr val="000066"/>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93765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同步问题举例（</a:t>
            </a:r>
            <a:r>
              <a:rPr lang="en-US" altLang="zh-CN" sz="3600" b="1" dirty="0">
                <a:solidFill>
                  <a:schemeClr val="tx1"/>
                </a:solidFill>
                <a:latin typeface="微软雅黑" panose="020B0503020204020204" pitchFamily="34" charset="-122"/>
                <a:ea typeface="微软雅黑" panose="020B0503020204020204" pitchFamily="34" charset="-122"/>
              </a:rPr>
              <a:t>4</a:t>
            </a:r>
            <a:r>
              <a:rPr lang="zh-CN" altLang="en-US" sz="3600" b="1" dirty="0">
                <a:solidFill>
                  <a:schemeClr val="tx1"/>
                </a:solidFill>
                <a:latin typeface="微软雅黑" panose="020B0503020204020204" pitchFamily="34" charset="-122"/>
                <a:ea typeface="微软雅黑" panose="020B0503020204020204" pitchFamily="34" charset="-122"/>
              </a:rPr>
              <a:t>）</a:t>
            </a:r>
          </a:p>
        </p:txBody>
      </p:sp>
      <p:sp>
        <p:nvSpPr>
          <p:cNvPr id="9" name="Rectangle 3"/>
          <p:cNvSpPr txBox="1">
            <a:spLocks noChangeArrowheads="1"/>
          </p:cNvSpPr>
          <p:nvPr/>
        </p:nvSpPr>
        <p:spPr>
          <a:xfrm>
            <a:off x="179512" y="1772816"/>
            <a:ext cx="8697401" cy="3816424"/>
          </a:xfrm>
          <a:prstGeom prst="rect">
            <a:avLst/>
          </a:prstGeom>
          <a:solidFill>
            <a:srgbClr val="00CC66"/>
          </a:solidFill>
          <a:ln>
            <a:solidFill>
              <a:schemeClr val="tx1"/>
            </a:solidFill>
          </a:ln>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可把一个访问临界资源的循环进程描述如下：</a:t>
            </a:r>
          </a:p>
          <a:p>
            <a:pPr fontAlgn="auto">
              <a:lnSpc>
                <a:spcPct val="120000"/>
              </a:lnSpc>
            </a:pPr>
            <a:r>
              <a:rPr lang="en-US" altLang="zh-CN" sz="2400" b="1" dirty="0">
                <a:solidFill>
                  <a:schemeClr val="bg1"/>
                </a:solidFill>
                <a:latin typeface="微软雅黑" panose="020B0503020204020204" pitchFamily="34" charset="-122"/>
                <a:ea typeface="微软雅黑" panose="020B0503020204020204" pitchFamily="34" charset="-122"/>
              </a:rPr>
              <a:t>repeat</a:t>
            </a:r>
          </a:p>
          <a:p>
            <a:pPr fontAlgn="auto">
              <a:lnSpc>
                <a:spcPct val="120000"/>
              </a:lnSpc>
            </a:pPr>
            <a:r>
              <a:rPr lang="en-US" altLang="zh-CN" sz="2400" b="1" dirty="0">
                <a:solidFill>
                  <a:srgbClr val="FFFF00"/>
                </a:solidFill>
                <a:latin typeface="微软雅黑" panose="020B0503020204020204" pitchFamily="34" charset="-122"/>
                <a:ea typeface="微软雅黑" panose="020B0503020204020204" pitchFamily="34" charset="-122"/>
              </a:rPr>
              <a:t>                                                         </a:t>
            </a:r>
            <a:r>
              <a:rPr lang="zh-CN" altLang="en-US" sz="2400" b="1" dirty="0">
                <a:solidFill>
                  <a:srgbClr val="FFFF00"/>
                </a:solidFill>
                <a:latin typeface="微软雅黑" panose="020B0503020204020204" pitchFamily="34" charset="-122"/>
                <a:ea typeface="微软雅黑" panose="020B0503020204020204" pitchFamily="34" charset="-122"/>
              </a:rPr>
              <a:t>进入区                                      </a:t>
            </a:r>
          </a:p>
          <a:p>
            <a:pPr fontAlgn="auto">
              <a:lnSpc>
                <a:spcPct val="120000"/>
              </a:lnSpc>
            </a:pPr>
            <a:r>
              <a:rPr lang="zh-CN" altLang="en-US" sz="2400" b="1" dirty="0">
                <a:solidFill>
                  <a:srgbClr val="FF0000"/>
                </a:solidFill>
                <a:latin typeface="微软雅黑" panose="020B0503020204020204" pitchFamily="34" charset="-122"/>
                <a:ea typeface="微软雅黑" panose="020B0503020204020204" pitchFamily="34" charset="-122"/>
              </a:rPr>
              <a:t>        </a:t>
            </a:r>
            <a:r>
              <a:rPr lang="en-US" altLang="zh-CN" sz="2400" b="1" dirty="0">
                <a:solidFill>
                  <a:srgbClr val="FF0000"/>
                </a:solidFill>
                <a:latin typeface="微软雅黑" panose="020B0503020204020204" pitchFamily="34" charset="-122"/>
                <a:ea typeface="微软雅黑" panose="020B0503020204020204" pitchFamily="34" charset="-122"/>
              </a:rPr>
              <a:t>critical section;                         </a:t>
            </a:r>
            <a:r>
              <a:rPr lang="zh-CN" altLang="en-US" sz="2400" b="1" dirty="0">
                <a:solidFill>
                  <a:srgbClr val="FF0000"/>
                </a:solidFill>
                <a:latin typeface="微软雅黑" panose="020B0503020204020204" pitchFamily="34" charset="-122"/>
                <a:ea typeface="微软雅黑" panose="020B0503020204020204" pitchFamily="34" charset="-122"/>
              </a:rPr>
              <a:t>临界区</a:t>
            </a:r>
          </a:p>
          <a:p>
            <a:pPr fontAlgn="auto">
              <a:lnSpc>
                <a:spcPct val="120000"/>
              </a:lnSpc>
            </a:pPr>
            <a:r>
              <a:rPr lang="zh-CN" altLang="en-US"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FF00"/>
                </a:solidFill>
                <a:latin typeface="微软雅黑" panose="020B0503020204020204" pitchFamily="34" charset="-122"/>
                <a:ea typeface="微软雅黑" panose="020B0503020204020204" pitchFamily="34" charset="-122"/>
              </a:rPr>
              <a:t>退出区</a:t>
            </a:r>
          </a:p>
          <a:p>
            <a:pPr fontAlgn="auto">
              <a:lnSpc>
                <a:spcPct val="120000"/>
              </a:lnSpc>
            </a:pPr>
            <a:r>
              <a:rPr lang="zh-CN" altLang="en-US" sz="2400" b="1" dirty="0">
                <a:solidFill>
                  <a:srgbClr val="FFFF00"/>
                </a:solidFill>
                <a:latin typeface="微软雅黑" panose="020B0503020204020204" pitchFamily="34" charset="-122"/>
                <a:ea typeface="微软雅黑" panose="020B0503020204020204" pitchFamily="34" charset="-122"/>
              </a:rPr>
              <a:t>        </a:t>
            </a:r>
            <a:r>
              <a:rPr lang="en-US" altLang="zh-CN" sz="2400" b="1" dirty="0">
                <a:solidFill>
                  <a:schemeClr val="accent2"/>
                </a:solidFill>
                <a:latin typeface="微软雅黑" panose="020B0503020204020204" pitchFamily="34" charset="-122"/>
                <a:ea typeface="微软雅黑" panose="020B0503020204020204" pitchFamily="34" charset="-122"/>
              </a:rPr>
              <a:t>remainder section;                   </a:t>
            </a:r>
            <a:r>
              <a:rPr lang="zh-CN" altLang="en-US" sz="2400" b="1" dirty="0">
                <a:solidFill>
                  <a:schemeClr val="accent2"/>
                </a:solidFill>
                <a:latin typeface="微软雅黑" panose="020B0503020204020204" pitchFamily="34" charset="-122"/>
                <a:ea typeface="微软雅黑" panose="020B0503020204020204" pitchFamily="34" charset="-122"/>
              </a:rPr>
              <a:t>剩余区  </a:t>
            </a:r>
          </a:p>
          <a:p>
            <a:pPr fontAlgn="auto">
              <a:lnSpc>
                <a:spcPct val="120000"/>
              </a:lnSpc>
            </a:pPr>
            <a:r>
              <a:rPr lang="en-US" altLang="zh-CN" sz="2400" b="1" dirty="0">
                <a:solidFill>
                  <a:schemeClr val="bg1"/>
                </a:solidFill>
                <a:latin typeface="微软雅黑" panose="020B0503020204020204" pitchFamily="34" charset="-122"/>
                <a:ea typeface="微软雅黑" panose="020B0503020204020204" pitchFamily="34" charset="-122"/>
              </a:rPr>
              <a:t>until false; </a:t>
            </a:r>
          </a:p>
        </p:txBody>
      </p:sp>
    </p:spTree>
    <p:extLst>
      <p:ext uri="{BB962C8B-B14F-4D97-AF65-F5344CB8AC3E}">
        <p14:creationId xmlns:p14="http://schemas.microsoft.com/office/powerpoint/2010/main" val="34712327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同步问题举例（</a:t>
            </a:r>
            <a:r>
              <a:rPr lang="en-US" altLang="zh-CN" sz="3600" b="1" dirty="0">
                <a:solidFill>
                  <a:schemeClr val="tx1"/>
                </a:solidFill>
                <a:latin typeface="微软雅黑" panose="020B0503020204020204" pitchFamily="34" charset="-122"/>
                <a:ea typeface="微软雅黑" panose="020B0503020204020204" pitchFamily="34" charset="-122"/>
              </a:rPr>
              <a:t>4</a:t>
            </a:r>
            <a:r>
              <a:rPr lang="zh-CN" altLang="en-US" sz="3600" b="1" dirty="0">
                <a:solidFill>
                  <a:schemeClr val="tx1"/>
                </a:solidFill>
                <a:latin typeface="微软雅黑" panose="020B0503020204020204" pitchFamily="34" charset="-122"/>
                <a:ea typeface="微软雅黑" panose="020B0503020204020204" pitchFamily="34" charset="-122"/>
              </a:rPr>
              <a:t>）</a:t>
            </a:r>
          </a:p>
        </p:txBody>
      </p:sp>
      <p:sp>
        <p:nvSpPr>
          <p:cNvPr id="9" name="Rectangle 3"/>
          <p:cNvSpPr txBox="1">
            <a:spLocks noChangeArrowheads="1"/>
          </p:cNvSpPr>
          <p:nvPr/>
        </p:nvSpPr>
        <p:spPr>
          <a:xfrm>
            <a:off x="251520" y="1052736"/>
            <a:ext cx="8697401" cy="2880320"/>
          </a:xfrm>
          <a:prstGeom prst="rect">
            <a:avLst/>
          </a:prstGeom>
          <a:solidFill>
            <a:srgbClr val="00CC66"/>
          </a:solidFill>
          <a:ln>
            <a:solidFill>
              <a:schemeClr val="tx1"/>
            </a:solidFill>
          </a:ln>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怎么才能保证诸进程间</a:t>
            </a:r>
            <a:r>
              <a:rPr lang="zh-CN" altLang="en-US" sz="2400" b="1" dirty="0">
                <a:solidFill>
                  <a:srgbClr val="FF0000"/>
                </a:solidFill>
                <a:latin typeface="微软雅黑" panose="020B0503020204020204" pitchFamily="34" charset="-122"/>
                <a:ea typeface="微软雅黑" panose="020B0503020204020204" pitchFamily="34" charset="-122"/>
              </a:rPr>
              <a:t>互斥地执行临界区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段</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以访问共享变量呢？</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即解决了临界区对临界资源的访问，就解决了互斥问题</a:t>
            </a:r>
            <a:r>
              <a:rPr lang="en-US" altLang="zh-CN" sz="2400" b="1" dirty="0">
                <a:solidFill>
                  <a:schemeClr val="bg1"/>
                </a:solidFill>
                <a:latin typeface="微软雅黑" panose="020B0503020204020204" pitchFamily="34" charset="-122"/>
                <a:ea typeface="微软雅黑" panose="020B0503020204020204" pitchFamily="34" charset="-122"/>
              </a:rPr>
              <a:t>)</a:t>
            </a:r>
          </a:p>
          <a:p>
            <a:pPr fontAlgn="auto">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可用</a:t>
            </a:r>
            <a:r>
              <a:rPr lang="zh-CN" altLang="en-US" sz="2400" b="1" dirty="0">
                <a:solidFill>
                  <a:srgbClr val="FF0000"/>
                </a:solidFill>
                <a:latin typeface="微软雅黑" panose="020B0503020204020204" pitchFamily="34" charset="-122"/>
                <a:ea typeface="微软雅黑" panose="020B0503020204020204" pitchFamily="34" charset="-122"/>
              </a:rPr>
              <a:t>软件方法</a:t>
            </a:r>
            <a:r>
              <a:rPr lang="zh-CN" altLang="en-US" sz="2400" b="1" dirty="0">
                <a:solidFill>
                  <a:schemeClr val="bg1"/>
                </a:solidFill>
                <a:latin typeface="微软雅黑" panose="020B0503020204020204" pitchFamily="34" charset="-122"/>
                <a:ea typeface="微软雅黑" panose="020B0503020204020204" pitchFamily="34" charset="-122"/>
              </a:rPr>
              <a:t>，更多设置同步机构</a:t>
            </a:r>
          </a:p>
          <a:p>
            <a:pPr fontAlgn="auto">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同步机制应遵循的</a:t>
            </a:r>
            <a:r>
              <a:rPr lang="zh-CN" altLang="en-US" sz="2400" b="1" dirty="0">
                <a:solidFill>
                  <a:srgbClr val="FFC000"/>
                </a:solidFill>
                <a:latin typeface="微软雅黑" panose="020B0503020204020204" pitchFamily="34" charset="-122"/>
                <a:ea typeface="微软雅黑" panose="020B0503020204020204" pitchFamily="34" charset="-122"/>
              </a:rPr>
              <a:t>原则</a:t>
            </a:r>
            <a:r>
              <a:rPr lang="zh-CN" altLang="en-US"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有空让进、忙则等待、有限等待、让权等待</a:t>
            </a:r>
          </a:p>
        </p:txBody>
      </p:sp>
      <p:sp>
        <p:nvSpPr>
          <p:cNvPr id="4" name="Text Box 5"/>
          <p:cNvSpPr txBox="1">
            <a:spLocks noChangeArrowheads="1"/>
          </p:cNvSpPr>
          <p:nvPr/>
        </p:nvSpPr>
        <p:spPr bwMode="auto">
          <a:xfrm>
            <a:off x="467544" y="4077072"/>
            <a:ext cx="6480720" cy="864096"/>
          </a:xfrm>
          <a:prstGeom prst="rect">
            <a:avLst/>
          </a:prstGeom>
          <a:gradFill rotWithShape="1">
            <a:gsLst>
              <a:gs pos="0">
                <a:srgbClr val="DA1F28">
                  <a:shade val="15000"/>
                  <a:satMod val="180000"/>
                </a:srgbClr>
              </a:gs>
              <a:gs pos="50000">
                <a:srgbClr val="DA1F28">
                  <a:shade val="45000"/>
                  <a:satMod val="170000"/>
                </a:srgbClr>
              </a:gs>
              <a:gs pos="70000">
                <a:srgbClr val="DA1F28">
                  <a:tint val="99000"/>
                  <a:shade val="65000"/>
                  <a:satMod val="155000"/>
                </a:srgbClr>
              </a:gs>
              <a:gs pos="100000">
                <a:srgbClr val="DA1F28">
                  <a:tint val="95500"/>
                  <a:shade val="100000"/>
                  <a:satMod val="155000"/>
                </a:srgbClr>
              </a:gs>
            </a:gsLst>
            <a:lin ang="16200000" scaled="0"/>
          </a:gra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DA1F28">
                <a:satMod val="300000"/>
              </a:srgbClr>
            </a:contourClr>
          </a:sp3d>
        </p:spPr>
        <p:txBody>
          <a:bodyPr wrap="square" lIns="87273" tIns="43636" rIns="87273" bIns="43636" anchor="ctr" anchorCtr="0">
            <a:noAutofit/>
          </a:bodyPr>
          <a:lstStyle/>
          <a:p>
            <a:pPr marL="0" marR="0" lvl="0" indent="0" defTabSz="873125"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程序上如何实现互斥使用临界资源</a:t>
            </a:r>
          </a:p>
        </p:txBody>
      </p:sp>
      <p:sp>
        <p:nvSpPr>
          <p:cNvPr id="5" name="Rectangle 4"/>
          <p:cNvSpPr>
            <a:spLocks noChangeArrowheads="1"/>
          </p:cNvSpPr>
          <p:nvPr/>
        </p:nvSpPr>
        <p:spPr bwMode="auto">
          <a:xfrm>
            <a:off x="467544" y="5373216"/>
            <a:ext cx="7632700" cy="936625"/>
          </a:xfrm>
          <a:prstGeom prst="rect">
            <a:avLst/>
          </a:prstGeom>
          <a:solidFill>
            <a:srgbClr val="FFC000"/>
          </a:solidFill>
          <a:ln w="19050" algn="ctr">
            <a:noFill/>
            <a:miter lim="800000"/>
            <a:headEnd/>
            <a:tailEnd/>
          </a:ln>
        </p:spPr>
        <p:txBody>
          <a:bodyPr>
            <a:spAutoFit/>
          </a:bodyPr>
          <a:lstStyle/>
          <a:p>
            <a:pPr marL="342900" indent="-342900" algn="l" latinLnBrk="1">
              <a:lnSpc>
                <a:spcPts val="2100"/>
              </a:lnSpc>
              <a:spcBef>
                <a:spcPct val="50000"/>
              </a:spcBef>
              <a:spcAft>
                <a:spcPct val="35000"/>
              </a:spcAft>
            </a:pPr>
            <a:r>
              <a:rPr lang="zh-CN" altLang="en-US" b="1" dirty="0">
                <a:solidFill>
                  <a:srgbClr val="000099"/>
                </a:solidFill>
                <a:latin typeface="微软雅黑" panose="020B0503020204020204" pitchFamily="34" charset="-122"/>
                <a:ea typeface="微软雅黑" panose="020B0503020204020204" pitchFamily="34" charset="-122"/>
              </a:rPr>
              <a:t>假如有两个进程</a:t>
            </a:r>
            <a:r>
              <a:rPr lang="en-US" altLang="zh-CN" b="1" dirty="0">
                <a:solidFill>
                  <a:srgbClr val="000099"/>
                </a:solidFill>
                <a:latin typeface="微软雅黑" panose="020B0503020204020204" pitchFamily="34" charset="-122"/>
                <a:ea typeface="微软雅黑" panose="020B0503020204020204" pitchFamily="34" charset="-122"/>
              </a:rPr>
              <a:t>Pi</a:t>
            </a:r>
            <a:r>
              <a:rPr lang="zh-CN" altLang="en-US" b="1" dirty="0">
                <a:solidFill>
                  <a:srgbClr val="000099"/>
                </a:solidFill>
                <a:latin typeface="微软雅黑" panose="020B0503020204020204" pitchFamily="34" charset="-122"/>
                <a:ea typeface="微软雅黑" panose="020B0503020204020204" pitchFamily="34" charset="-122"/>
              </a:rPr>
              <a:t>和</a:t>
            </a:r>
            <a:r>
              <a:rPr lang="en-US" altLang="zh-CN" b="1" dirty="0" err="1">
                <a:solidFill>
                  <a:srgbClr val="000099"/>
                </a:solidFill>
                <a:latin typeface="微软雅黑" panose="020B0503020204020204" pitchFamily="34" charset="-122"/>
                <a:ea typeface="微软雅黑" panose="020B0503020204020204" pitchFamily="34" charset="-122"/>
              </a:rPr>
              <a:t>Pj</a:t>
            </a:r>
            <a:r>
              <a:rPr lang="zh-CN" altLang="en-US" b="1" dirty="0">
                <a:solidFill>
                  <a:srgbClr val="000099"/>
                </a:solidFill>
                <a:latin typeface="微软雅黑" panose="020B0503020204020204" pitchFamily="34" charset="-122"/>
                <a:ea typeface="微软雅黑" panose="020B0503020204020204" pitchFamily="34" charset="-122"/>
              </a:rPr>
              <a:t>，它们共享一个临界资源</a:t>
            </a:r>
            <a:r>
              <a:rPr lang="en-US" altLang="zh-CN" b="1" dirty="0">
                <a:solidFill>
                  <a:srgbClr val="000099"/>
                </a:solidFill>
                <a:latin typeface="微软雅黑" panose="020B0503020204020204" pitchFamily="34" charset="-122"/>
                <a:ea typeface="微软雅黑" panose="020B0503020204020204" pitchFamily="34" charset="-122"/>
              </a:rPr>
              <a:t>R</a:t>
            </a:r>
            <a:r>
              <a:rPr lang="zh-CN" altLang="en-US" b="1" dirty="0">
                <a:solidFill>
                  <a:srgbClr val="000099"/>
                </a:solidFill>
                <a:latin typeface="微软雅黑" panose="020B0503020204020204" pitchFamily="34" charset="-122"/>
                <a:ea typeface="微软雅黑" panose="020B0503020204020204" pitchFamily="34" charset="-122"/>
              </a:rPr>
              <a:t>。</a:t>
            </a:r>
          </a:p>
          <a:p>
            <a:pPr marL="342900" indent="-342900" algn="l" latinLnBrk="1">
              <a:lnSpc>
                <a:spcPts val="2100"/>
              </a:lnSpc>
              <a:spcBef>
                <a:spcPct val="50000"/>
              </a:spcBef>
              <a:spcAft>
                <a:spcPct val="35000"/>
              </a:spcAft>
            </a:pPr>
            <a:r>
              <a:rPr lang="zh-CN" altLang="en-US" b="1" dirty="0">
                <a:solidFill>
                  <a:srgbClr val="000099"/>
                </a:solidFill>
                <a:latin typeface="微软雅黑" panose="020B0503020204020204" pitchFamily="34" charset="-122"/>
                <a:ea typeface="微软雅黑" panose="020B0503020204020204" pitchFamily="34" charset="-122"/>
              </a:rPr>
              <a:t>如何用软件方法使进程</a:t>
            </a:r>
            <a:r>
              <a:rPr lang="en-US" altLang="zh-CN" b="1" dirty="0">
                <a:solidFill>
                  <a:srgbClr val="000099"/>
                </a:solidFill>
                <a:latin typeface="微软雅黑" panose="020B0503020204020204" pitchFamily="34" charset="-122"/>
                <a:ea typeface="微软雅黑" panose="020B0503020204020204" pitchFamily="34" charset="-122"/>
              </a:rPr>
              <a:t>Pi</a:t>
            </a:r>
            <a:r>
              <a:rPr lang="zh-CN" altLang="en-US" b="1" dirty="0">
                <a:solidFill>
                  <a:srgbClr val="000099"/>
                </a:solidFill>
                <a:latin typeface="微软雅黑" panose="020B0503020204020204" pitchFamily="34" charset="-122"/>
                <a:ea typeface="微软雅黑" panose="020B0503020204020204" pitchFamily="34" charset="-122"/>
              </a:rPr>
              <a:t>和</a:t>
            </a:r>
            <a:r>
              <a:rPr lang="en-US" altLang="zh-CN" b="1" dirty="0" err="1">
                <a:solidFill>
                  <a:srgbClr val="000099"/>
                </a:solidFill>
                <a:latin typeface="微软雅黑" panose="020B0503020204020204" pitchFamily="34" charset="-122"/>
                <a:ea typeface="微软雅黑" panose="020B0503020204020204" pitchFamily="34" charset="-122"/>
              </a:rPr>
              <a:t>Pj</a:t>
            </a:r>
            <a:r>
              <a:rPr lang="zh-CN" altLang="en-US" b="1" dirty="0">
                <a:solidFill>
                  <a:srgbClr val="000099"/>
                </a:solidFill>
                <a:latin typeface="微软雅黑" panose="020B0503020204020204" pitchFamily="34" charset="-122"/>
                <a:ea typeface="微软雅黑" panose="020B0503020204020204" pitchFamily="34" charset="-122"/>
              </a:rPr>
              <a:t>能互斥地访问资源</a:t>
            </a:r>
            <a:r>
              <a:rPr lang="en-US" altLang="zh-CN" b="1" dirty="0">
                <a:solidFill>
                  <a:srgbClr val="000099"/>
                </a:solidFill>
                <a:latin typeface="微软雅黑" panose="020B0503020204020204" pitchFamily="34" charset="-122"/>
                <a:ea typeface="微软雅黑" panose="020B0503020204020204" pitchFamily="34" charset="-122"/>
              </a:rPr>
              <a:t>R</a:t>
            </a:r>
            <a:r>
              <a:rPr lang="zh-CN" altLang="en-US" b="1" dirty="0">
                <a:solidFill>
                  <a:srgbClr val="000099"/>
                </a:solidFill>
                <a:latin typeface="微软雅黑" panose="020B0503020204020204" pitchFamily="34" charset="-122"/>
                <a:ea typeface="微软雅黑" panose="020B0503020204020204" pitchFamily="34" charset="-122"/>
              </a:rPr>
              <a:t>呢？</a:t>
            </a:r>
          </a:p>
        </p:txBody>
      </p:sp>
    </p:spTree>
    <p:extLst>
      <p:ext uri="{BB962C8B-B14F-4D97-AF65-F5344CB8AC3E}">
        <p14:creationId xmlns:p14="http://schemas.microsoft.com/office/powerpoint/2010/main" val="35600396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800601"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利用软件解决进程互斥问题</a:t>
            </a:r>
          </a:p>
        </p:txBody>
      </p:sp>
      <p:sp>
        <p:nvSpPr>
          <p:cNvPr id="5" name="Rectangle 6"/>
          <p:cNvSpPr>
            <a:spLocks noChangeArrowheads="1"/>
          </p:cNvSpPr>
          <p:nvPr/>
        </p:nvSpPr>
        <p:spPr bwMode="auto">
          <a:xfrm>
            <a:off x="0" y="980728"/>
            <a:ext cx="9144000" cy="946373"/>
          </a:xfrm>
          <a:prstGeom prst="rect">
            <a:avLst/>
          </a:prstGeom>
          <a:solidFill>
            <a:srgbClr val="00CC66"/>
          </a:solidFill>
          <a:ln w="9525">
            <a:noFill/>
            <a:miter lim="800000"/>
            <a:headEnd/>
            <a:tailEnd/>
          </a:ln>
        </p:spPr>
        <p:txBody>
          <a:bodyPr anchor="ctr"/>
          <a:lstStyle/>
          <a:p>
            <a:pPr marL="342900" indent="-342900" algn="l">
              <a:spcBef>
                <a:spcPct val="20000"/>
              </a:spcBef>
            </a:pPr>
            <a:r>
              <a:rPr kumimoji="0" lang="zh-CN" altLang="en-US" sz="2000" dirty="0">
                <a:solidFill>
                  <a:prstClr val="black"/>
                </a:solidFill>
                <a:latin typeface="黑体" panose="02010609060101010101" pitchFamily="49" charset="-122"/>
                <a:ea typeface="黑体" panose="02010609060101010101" pitchFamily="49" charset="-122"/>
              </a:rPr>
              <a:t>    </a:t>
            </a:r>
            <a:r>
              <a:rPr kumimoji="0" lang="zh-CN" altLang="en-US" sz="2000" b="1" dirty="0">
                <a:solidFill>
                  <a:prstClr val="black"/>
                </a:solidFill>
                <a:latin typeface="微软雅黑" panose="020B0503020204020204" pitchFamily="34" charset="-122"/>
                <a:ea typeface="微软雅黑" panose="020B0503020204020204" pitchFamily="34" charset="-122"/>
              </a:rPr>
              <a:t>设置一个</a:t>
            </a:r>
            <a:r>
              <a:rPr kumimoji="0" lang="zh-CN" altLang="en-US" sz="2000" b="1" dirty="0">
                <a:solidFill>
                  <a:srgbClr val="FF0000"/>
                </a:solidFill>
                <a:latin typeface="微软雅黑" panose="020B0503020204020204" pitchFamily="34" charset="-122"/>
                <a:ea typeface="微软雅黑" panose="020B0503020204020204" pitchFamily="34" charset="-122"/>
              </a:rPr>
              <a:t>公用整型变量</a:t>
            </a:r>
            <a:r>
              <a:rPr kumimoji="0" lang="en-US" altLang="zh-CN" sz="2000" b="1" dirty="0">
                <a:solidFill>
                  <a:srgbClr val="FF0000"/>
                </a:solidFill>
                <a:latin typeface="微软雅黑" panose="020B0503020204020204" pitchFamily="34" charset="-122"/>
                <a:ea typeface="微软雅黑" panose="020B0503020204020204" pitchFamily="34" charset="-122"/>
              </a:rPr>
              <a:t>turn</a:t>
            </a:r>
            <a:r>
              <a:rPr kumimoji="0" lang="zh-CN" altLang="en-US" sz="2000" b="1" dirty="0">
                <a:solidFill>
                  <a:prstClr val="black"/>
                </a:solidFill>
                <a:latin typeface="微软雅黑" panose="020B0503020204020204" pitchFamily="34" charset="-122"/>
                <a:ea typeface="微软雅黑" panose="020B0503020204020204" pitchFamily="34" charset="-122"/>
              </a:rPr>
              <a:t>，用于指示被允许进入临界区的进程编号，若</a:t>
            </a:r>
            <a:r>
              <a:rPr kumimoji="0" lang="en-US" altLang="zh-CN" sz="2000" b="1" dirty="0">
                <a:solidFill>
                  <a:prstClr val="black"/>
                </a:solidFill>
                <a:latin typeface="微软雅黑" panose="020B0503020204020204" pitchFamily="34" charset="-122"/>
                <a:ea typeface="微软雅黑" panose="020B0503020204020204" pitchFamily="34" charset="-122"/>
              </a:rPr>
              <a:t>turn=</a:t>
            </a:r>
            <a:r>
              <a:rPr kumimoji="0" lang="en-US" altLang="zh-CN" sz="2000" b="1" dirty="0" err="1">
                <a:solidFill>
                  <a:prstClr val="black"/>
                </a:solidFill>
                <a:latin typeface="微软雅黑" panose="020B0503020204020204" pitchFamily="34" charset="-122"/>
                <a:ea typeface="微软雅黑" panose="020B0503020204020204" pitchFamily="34" charset="-122"/>
              </a:rPr>
              <a:t>i</a:t>
            </a:r>
            <a:r>
              <a:rPr kumimoji="0" lang="zh-CN" altLang="en-US" sz="2000" b="1" dirty="0">
                <a:solidFill>
                  <a:prstClr val="black"/>
                </a:solidFill>
                <a:latin typeface="微软雅黑" panose="020B0503020204020204" pitchFamily="34" charset="-122"/>
                <a:ea typeface="微软雅黑" panose="020B0503020204020204" pitchFamily="34" charset="-122"/>
              </a:rPr>
              <a:t>，表示允许</a:t>
            </a:r>
            <a:r>
              <a:rPr kumimoji="0" lang="en-US" altLang="zh-CN" sz="2000" b="1" dirty="0">
                <a:solidFill>
                  <a:prstClr val="black"/>
                </a:solidFill>
                <a:latin typeface="微软雅黑" panose="020B0503020204020204" pitchFamily="34" charset="-122"/>
                <a:ea typeface="微软雅黑" panose="020B0503020204020204" pitchFamily="34" charset="-122"/>
              </a:rPr>
              <a:t>Pi</a:t>
            </a:r>
            <a:r>
              <a:rPr kumimoji="0" lang="zh-CN" altLang="en-US" sz="2000" b="1" dirty="0">
                <a:solidFill>
                  <a:prstClr val="black"/>
                </a:solidFill>
                <a:latin typeface="微软雅黑" panose="020B0503020204020204" pitchFamily="34" charset="-122"/>
                <a:ea typeface="微软雅黑" panose="020B0503020204020204" pitchFamily="34" charset="-122"/>
              </a:rPr>
              <a:t>进程进入临界区。该算法可</a:t>
            </a:r>
            <a:r>
              <a:rPr kumimoji="0" lang="zh-CN" altLang="en-US" sz="2000" b="1" dirty="0">
                <a:solidFill>
                  <a:srgbClr val="FF0000"/>
                </a:solidFill>
                <a:latin typeface="微软雅黑" panose="020B0503020204020204" pitchFamily="34" charset="-122"/>
                <a:ea typeface="微软雅黑" panose="020B0503020204020204" pitchFamily="34" charset="-122"/>
              </a:rPr>
              <a:t>确保每次只允许一个</a:t>
            </a:r>
            <a:r>
              <a:rPr kumimoji="0" lang="zh-CN" altLang="en-US" sz="2000" b="1" dirty="0">
                <a:solidFill>
                  <a:prstClr val="black"/>
                </a:solidFill>
                <a:latin typeface="微软雅黑" panose="020B0503020204020204" pitchFamily="34" charset="-122"/>
                <a:ea typeface="微软雅黑" panose="020B0503020204020204" pitchFamily="34" charset="-122"/>
              </a:rPr>
              <a:t>进入临界区</a:t>
            </a:r>
            <a:r>
              <a:rPr kumimoji="0" lang="en-US" altLang="zh-CN" sz="2000" b="1" dirty="0">
                <a:solidFill>
                  <a:prstClr val="black"/>
                </a:solidFill>
                <a:latin typeface="微软雅黑" panose="020B0503020204020204" pitchFamily="34" charset="-122"/>
                <a:ea typeface="微软雅黑" panose="020B0503020204020204" pitchFamily="34" charset="-122"/>
              </a:rPr>
              <a:t>  </a:t>
            </a:r>
          </a:p>
        </p:txBody>
      </p:sp>
      <p:sp>
        <p:nvSpPr>
          <p:cNvPr id="6" name="Rectangle 7"/>
          <p:cNvSpPr>
            <a:spLocks noChangeArrowheads="1"/>
          </p:cNvSpPr>
          <p:nvPr/>
        </p:nvSpPr>
        <p:spPr bwMode="auto">
          <a:xfrm>
            <a:off x="5076056" y="1988840"/>
            <a:ext cx="3384346" cy="3489325"/>
          </a:xfrm>
          <a:prstGeom prst="rect">
            <a:avLst/>
          </a:prstGeom>
          <a:solidFill>
            <a:srgbClr val="FFFFCC"/>
          </a:solidFill>
          <a:ln w="28575">
            <a:solidFill>
              <a:srgbClr val="0000FF"/>
            </a:solidFill>
            <a:miter lim="800000"/>
            <a:headEnd/>
            <a:tailEnd/>
          </a:ln>
        </p:spPr>
        <p:txBody>
          <a:bodyPr anchor="ctr"/>
          <a:lstStyle/>
          <a:p>
            <a:pPr marL="342900" indent="-342900" algn="l">
              <a:spcBef>
                <a:spcPct val="20000"/>
              </a:spcBef>
            </a:pPr>
            <a:r>
              <a:rPr kumimoji="0" lang="en-US" altLang="zh-CN">
                <a:solidFill>
                  <a:srgbClr val="000099"/>
                </a:solidFill>
                <a:latin typeface="Comic Sans MS" pitchFamily="66" charset="0"/>
                <a:ea typeface="隶书" pitchFamily="49" charset="-122"/>
              </a:rPr>
              <a:t>Pj</a:t>
            </a:r>
            <a:r>
              <a:rPr kumimoji="0" lang="zh-CN" altLang="en-US">
                <a:solidFill>
                  <a:srgbClr val="000099"/>
                </a:solidFill>
                <a:latin typeface="Comic Sans MS" pitchFamily="66" charset="0"/>
                <a:ea typeface="隶书" pitchFamily="49" charset="-122"/>
              </a:rPr>
              <a:t>进程</a:t>
            </a:r>
            <a:r>
              <a:rPr kumimoji="0" lang="en-US" altLang="zh-CN">
                <a:solidFill>
                  <a:srgbClr val="000099"/>
                </a:solidFill>
                <a:latin typeface="Comic Sans MS" pitchFamily="66" charset="0"/>
                <a:ea typeface="隶书" pitchFamily="49" charset="-122"/>
              </a:rPr>
              <a:t>:</a:t>
            </a:r>
          </a:p>
          <a:p>
            <a:pPr marL="342900" indent="-342900" algn="l">
              <a:spcBef>
                <a:spcPct val="20000"/>
              </a:spcBef>
            </a:pPr>
            <a:r>
              <a:rPr kumimoji="0" lang="en-US" altLang="zh-CN">
                <a:solidFill>
                  <a:srgbClr val="000099"/>
                </a:solidFill>
                <a:latin typeface="Comic Sans MS" pitchFamily="66" charset="0"/>
                <a:ea typeface="隶书" pitchFamily="49" charset="-122"/>
              </a:rPr>
              <a:t>repeat</a:t>
            </a:r>
          </a:p>
          <a:p>
            <a:pPr marL="342900" indent="-342900" algn="l">
              <a:spcBef>
                <a:spcPct val="20000"/>
              </a:spcBef>
            </a:pPr>
            <a:r>
              <a:rPr kumimoji="0" lang="en-US" altLang="zh-CN">
                <a:solidFill>
                  <a:srgbClr val="000099"/>
                </a:solidFill>
                <a:latin typeface="Comic Sans MS" pitchFamily="66" charset="0"/>
                <a:ea typeface="隶书" pitchFamily="49" charset="-122"/>
              </a:rPr>
              <a:t>   while </a:t>
            </a:r>
            <a:r>
              <a:rPr kumimoji="0" lang="en-US" altLang="zh-CN">
                <a:solidFill>
                  <a:srgbClr val="FF0000"/>
                </a:solidFill>
                <a:latin typeface="Comic Sans MS" pitchFamily="66" charset="0"/>
                <a:ea typeface="隶书" pitchFamily="49" charset="-122"/>
              </a:rPr>
              <a:t>turn≠j</a:t>
            </a:r>
            <a:r>
              <a:rPr kumimoji="0" lang="en-US" altLang="zh-CN">
                <a:solidFill>
                  <a:srgbClr val="000099"/>
                </a:solidFill>
                <a:latin typeface="Comic Sans MS" pitchFamily="66" charset="0"/>
                <a:ea typeface="隶书" pitchFamily="49" charset="-122"/>
              </a:rPr>
              <a:t> do no op</a:t>
            </a:r>
          </a:p>
          <a:p>
            <a:pPr marL="342900" indent="-342900" algn="l">
              <a:spcBef>
                <a:spcPct val="20000"/>
              </a:spcBef>
            </a:pPr>
            <a:r>
              <a:rPr kumimoji="0" lang="en-US" altLang="zh-CN">
                <a:solidFill>
                  <a:srgbClr val="000099"/>
                </a:solidFill>
                <a:latin typeface="Comic Sans MS" pitchFamily="66" charset="0"/>
                <a:ea typeface="隶书" pitchFamily="49" charset="-122"/>
              </a:rPr>
              <a:t>   </a:t>
            </a:r>
            <a:r>
              <a:rPr kumimoji="0" lang="en-US" altLang="zh-CN">
                <a:solidFill>
                  <a:srgbClr val="003300"/>
                </a:solidFill>
                <a:latin typeface="Comic Sans MS" pitchFamily="66" charset="0"/>
                <a:ea typeface="隶书" pitchFamily="49" charset="-122"/>
              </a:rPr>
              <a:t>Critical section</a:t>
            </a:r>
          </a:p>
          <a:p>
            <a:pPr marL="342900" indent="-342900" algn="l">
              <a:spcBef>
                <a:spcPct val="20000"/>
              </a:spcBef>
            </a:pPr>
            <a:r>
              <a:rPr kumimoji="0" lang="en-US" altLang="zh-CN">
                <a:solidFill>
                  <a:srgbClr val="000099"/>
                </a:solidFill>
                <a:latin typeface="Comic Sans MS" pitchFamily="66" charset="0"/>
                <a:ea typeface="隶书" pitchFamily="49" charset="-122"/>
              </a:rPr>
              <a:t>  </a:t>
            </a:r>
            <a:r>
              <a:rPr kumimoji="0" lang="en-US" altLang="zh-CN">
                <a:solidFill>
                  <a:srgbClr val="FF0000"/>
                </a:solidFill>
                <a:latin typeface="Comic Sans MS" pitchFamily="66" charset="0"/>
                <a:ea typeface="隶书" pitchFamily="49" charset="-122"/>
              </a:rPr>
              <a:t> turn=i</a:t>
            </a:r>
          </a:p>
          <a:p>
            <a:pPr marL="342900" indent="-342900" algn="l">
              <a:spcBef>
                <a:spcPct val="20000"/>
              </a:spcBef>
            </a:pPr>
            <a:r>
              <a:rPr kumimoji="0" lang="en-US" altLang="zh-CN">
                <a:solidFill>
                  <a:srgbClr val="000099"/>
                </a:solidFill>
                <a:latin typeface="Comic Sans MS" pitchFamily="66" charset="0"/>
                <a:ea typeface="隶书" pitchFamily="49" charset="-122"/>
              </a:rPr>
              <a:t>Remain  Section   </a:t>
            </a:r>
          </a:p>
          <a:p>
            <a:pPr marL="342900" indent="-342900" algn="l">
              <a:spcBef>
                <a:spcPct val="20000"/>
              </a:spcBef>
            </a:pPr>
            <a:r>
              <a:rPr kumimoji="0" lang="en-US" altLang="zh-CN">
                <a:solidFill>
                  <a:srgbClr val="000099"/>
                </a:solidFill>
                <a:latin typeface="Comic Sans MS" pitchFamily="66" charset="0"/>
                <a:ea typeface="隶书" pitchFamily="49" charset="-122"/>
              </a:rPr>
              <a:t>until false</a:t>
            </a:r>
          </a:p>
        </p:txBody>
      </p:sp>
      <p:sp>
        <p:nvSpPr>
          <p:cNvPr id="7" name="Rectangle 8"/>
          <p:cNvSpPr>
            <a:spLocks noChangeArrowheads="1"/>
          </p:cNvSpPr>
          <p:nvPr/>
        </p:nvSpPr>
        <p:spPr bwMode="auto">
          <a:xfrm>
            <a:off x="611560" y="1988840"/>
            <a:ext cx="3384346" cy="3489325"/>
          </a:xfrm>
          <a:prstGeom prst="rect">
            <a:avLst/>
          </a:prstGeom>
          <a:solidFill>
            <a:srgbClr val="FFC000"/>
          </a:solidFill>
          <a:ln w="28575">
            <a:solidFill>
              <a:srgbClr val="993300"/>
            </a:solidFill>
            <a:miter lim="800000"/>
            <a:headEnd/>
            <a:tailEnd/>
          </a:ln>
        </p:spPr>
        <p:txBody>
          <a:bodyPr anchor="ctr"/>
          <a:lstStyle/>
          <a:p>
            <a:pPr marL="342900" indent="-342900" algn="l">
              <a:spcBef>
                <a:spcPct val="20000"/>
              </a:spcBef>
            </a:pPr>
            <a:r>
              <a:rPr kumimoji="0" lang="en-US" altLang="zh-CN" dirty="0">
                <a:solidFill>
                  <a:prstClr val="black"/>
                </a:solidFill>
                <a:latin typeface="Comic Sans MS" pitchFamily="66" charset="0"/>
                <a:ea typeface="隶书" pitchFamily="49" charset="-122"/>
              </a:rPr>
              <a:t>Pi</a:t>
            </a:r>
            <a:r>
              <a:rPr kumimoji="0" lang="zh-CN" altLang="en-US" dirty="0">
                <a:solidFill>
                  <a:prstClr val="black"/>
                </a:solidFill>
                <a:latin typeface="Comic Sans MS" pitchFamily="66" charset="0"/>
                <a:ea typeface="隶书" pitchFamily="49" charset="-122"/>
              </a:rPr>
              <a:t>进程</a:t>
            </a:r>
            <a:r>
              <a:rPr kumimoji="0" lang="en-US" altLang="zh-CN" dirty="0">
                <a:solidFill>
                  <a:prstClr val="black"/>
                </a:solidFill>
                <a:latin typeface="Comic Sans MS" pitchFamily="66" charset="0"/>
                <a:ea typeface="隶书" pitchFamily="49" charset="-122"/>
              </a:rPr>
              <a:t>:</a:t>
            </a:r>
          </a:p>
          <a:p>
            <a:pPr marL="342900" indent="-342900" algn="l">
              <a:spcBef>
                <a:spcPct val="20000"/>
              </a:spcBef>
            </a:pPr>
            <a:r>
              <a:rPr kumimoji="0" lang="en-US" altLang="zh-CN" dirty="0">
                <a:solidFill>
                  <a:prstClr val="black"/>
                </a:solidFill>
                <a:latin typeface="Comic Sans MS" pitchFamily="66" charset="0"/>
                <a:ea typeface="隶书" pitchFamily="49" charset="-122"/>
              </a:rPr>
              <a:t>repeat</a:t>
            </a:r>
          </a:p>
          <a:p>
            <a:pPr marL="342900" indent="-342900" algn="l">
              <a:spcBef>
                <a:spcPct val="20000"/>
              </a:spcBef>
            </a:pPr>
            <a:r>
              <a:rPr kumimoji="0" lang="en-US" altLang="zh-CN" dirty="0">
                <a:solidFill>
                  <a:prstClr val="black"/>
                </a:solidFill>
                <a:latin typeface="Comic Sans MS" pitchFamily="66" charset="0"/>
                <a:ea typeface="隶书" pitchFamily="49" charset="-122"/>
              </a:rPr>
              <a:t>   while </a:t>
            </a:r>
            <a:r>
              <a:rPr kumimoji="0" lang="en-US" altLang="zh-CN" dirty="0" err="1">
                <a:solidFill>
                  <a:srgbClr val="C00000"/>
                </a:solidFill>
                <a:latin typeface="Comic Sans MS" pitchFamily="66" charset="0"/>
                <a:ea typeface="隶书" pitchFamily="49" charset="-122"/>
              </a:rPr>
              <a:t>turn≠i</a:t>
            </a:r>
            <a:r>
              <a:rPr kumimoji="0" lang="en-US" altLang="zh-CN" dirty="0">
                <a:solidFill>
                  <a:prstClr val="black"/>
                </a:solidFill>
                <a:latin typeface="Comic Sans MS" pitchFamily="66" charset="0"/>
                <a:ea typeface="隶书" pitchFamily="49" charset="-122"/>
              </a:rPr>
              <a:t> do no op</a:t>
            </a:r>
          </a:p>
          <a:p>
            <a:pPr marL="342900" indent="-342900" algn="l">
              <a:spcBef>
                <a:spcPct val="20000"/>
              </a:spcBef>
            </a:pPr>
            <a:r>
              <a:rPr kumimoji="0" lang="en-US" altLang="zh-CN" dirty="0">
                <a:solidFill>
                  <a:prstClr val="black"/>
                </a:solidFill>
                <a:latin typeface="Comic Sans MS" pitchFamily="66" charset="0"/>
                <a:ea typeface="隶书" pitchFamily="49" charset="-122"/>
              </a:rPr>
              <a:t>   Critical section</a:t>
            </a:r>
          </a:p>
          <a:p>
            <a:pPr marL="342900" indent="-342900" algn="l">
              <a:spcBef>
                <a:spcPct val="20000"/>
              </a:spcBef>
            </a:pPr>
            <a:r>
              <a:rPr kumimoji="0" lang="en-US" altLang="zh-CN" dirty="0">
                <a:solidFill>
                  <a:srgbClr val="C00000"/>
                </a:solidFill>
                <a:latin typeface="Comic Sans MS" pitchFamily="66" charset="0"/>
                <a:ea typeface="隶书" pitchFamily="49" charset="-122"/>
              </a:rPr>
              <a:t>   turn=j</a:t>
            </a:r>
          </a:p>
          <a:p>
            <a:pPr marL="342900" indent="-342900" algn="l">
              <a:spcBef>
                <a:spcPct val="20000"/>
              </a:spcBef>
            </a:pPr>
            <a:r>
              <a:rPr kumimoji="0" lang="en-US" altLang="zh-CN" dirty="0">
                <a:solidFill>
                  <a:prstClr val="black"/>
                </a:solidFill>
                <a:latin typeface="Comic Sans MS" pitchFamily="66" charset="0"/>
                <a:ea typeface="隶书" pitchFamily="49" charset="-122"/>
              </a:rPr>
              <a:t>Remain  Section   </a:t>
            </a:r>
          </a:p>
          <a:p>
            <a:pPr marL="342900" indent="-342900" algn="l">
              <a:spcBef>
                <a:spcPct val="20000"/>
              </a:spcBef>
            </a:pPr>
            <a:r>
              <a:rPr kumimoji="0" lang="en-US" altLang="zh-CN" dirty="0">
                <a:solidFill>
                  <a:prstClr val="black"/>
                </a:solidFill>
                <a:latin typeface="Comic Sans MS" pitchFamily="66" charset="0"/>
                <a:ea typeface="隶书" pitchFamily="49" charset="-122"/>
              </a:rPr>
              <a:t>until false</a:t>
            </a:r>
          </a:p>
        </p:txBody>
      </p:sp>
      <p:sp>
        <p:nvSpPr>
          <p:cNvPr id="8" name="Rectangle 9"/>
          <p:cNvSpPr>
            <a:spLocks noChangeArrowheads="1"/>
          </p:cNvSpPr>
          <p:nvPr/>
        </p:nvSpPr>
        <p:spPr bwMode="auto">
          <a:xfrm>
            <a:off x="251520" y="5539904"/>
            <a:ext cx="8783326" cy="854080"/>
          </a:xfrm>
          <a:prstGeom prst="rect">
            <a:avLst/>
          </a:prstGeom>
          <a:solidFill>
            <a:schemeClr val="tx1"/>
          </a:solidFill>
          <a:ln w="19050" algn="ctr">
            <a:noFill/>
            <a:miter lim="800000"/>
            <a:headEnd/>
            <a:tailEnd/>
          </a:ln>
        </p:spPr>
        <p:txBody>
          <a:bodyPr wrap="square">
            <a:spAutoFit/>
          </a:bodyPr>
          <a:lstStyle/>
          <a:p>
            <a:pPr marL="342900" indent="-342900" algn="l">
              <a:spcBef>
                <a:spcPct val="20000"/>
              </a:spcBef>
            </a:pPr>
            <a:r>
              <a:rPr kumimoji="0" lang="zh-CN" altLang="en-US" sz="2000" b="1" dirty="0">
                <a:solidFill>
                  <a:srgbClr val="6600FF"/>
                </a:solidFill>
                <a:latin typeface="微软雅黑" panose="020B0503020204020204" pitchFamily="34" charset="-122"/>
                <a:ea typeface="微软雅黑" panose="020B0503020204020204" pitchFamily="34" charset="-122"/>
              </a:rPr>
              <a:t>但采用强制两个进程轮流进入临界区，很容易造成资源利用不充分。</a:t>
            </a:r>
          </a:p>
          <a:p>
            <a:pPr marL="342900" indent="-342900" algn="l" latinLnBrk="1">
              <a:lnSpc>
                <a:spcPts val="2100"/>
              </a:lnSpc>
              <a:spcBef>
                <a:spcPct val="50000"/>
              </a:spcBef>
              <a:spcAft>
                <a:spcPct val="35000"/>
              </a:spcAft>
            </a:pPr>
            <a:r>
              <a:rPr lang="zh-CN" altLang="en-US" sz="2000" b="1" dirty="0">
                <a:solidFill>
                  <a:srgbClr val="FF0000"/>
                </a:solidFill>
                <a:latin typeface="微软雅黑" panose="020B0503020204020204" pitchFamily="34" charset="-122"/>
                <a:ea typeface="微软雅黑" panose="020B0503020204020204" pitchFamily="34" charset="-122"/>
              </a:rPr>
              <a:t>缺点：强制两进程轮流进入临界区；不能保证“空闲让进”</a:t>
            </a:r>
          </a:p>
        </p:txBody>
      </p:sp>
    </p:spTree>
    <p:extLst>
      <p:ext uri="{BB962C8B-B14F-4D97-AF65-F5344CB8AC3E}">
        <p14:creationId xmlns:p14="http://schemas.microsoft.com/office/powerpoint/2010/main" val="207893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利用软件解决进程互斥问题</a:t>
            </a:r>
          </a:p>
        </p:txBody>
      </p:sp>
      <p:sp>
        <p:nvSpPr>
          <p:cNvPr id="5" name="Rectangle 6"/>
          <p:cNvSpPr>
            <a:spLocks noChangeArrowheads="1"/>
          </p:cNvSpPr>
          <p:nvPr/>
        </p:nvSpPr>
        <p:spPr bwMode="auto">
          <a:xfrm>
            <a:off x="0" y="786896"/>
            <a:ext cx="9144000" cy="1140205"/>
          </a:xfrm>
          <a:prstGeom prst="rect">
            <a:avLst/>
          </a:prstGeom>
          <a:solidFill>
            <a:srgbClr val="00CC66"/>
          </a:solidFill>
          <a:ln w="9525">
            <a:noFill/>
            <a:miter lim="800000"/>
            <a:headEnd/>
            <a:tailEnd/>
          </a:ln>
        </p:spPr>
        <p:txBody>
          <a:bodyPr anchor="ctr"/>
          <a:lstStyle/>
          <a:p>
            <a:pPr marL="342900" indent="-342900" algn="l">
              <a:spcBef>
                <a:spcPct val="20000"/>
              </a:spcBef>
            </a:pPr>
            <a:r>
              <a:rPr kumimoji="0" lang="zh-CN" altLang="en-US" sz="2000" b="1" dirty="0">
                <a:solidFill>
                  <a:prstClr val="black"/>
                </a:solidFill>
                <a:latin typeface="微软雅黑" panose="020B0503020204020204" pitchFamily="34" charset="-122"/>
                <a:ea typeface="微软雅黑" panose="020B0503020204020204" pitchFamily="34" charset="-122"/>
              </a:rPr>
              <a:t>在每一个进程访问临界区资源之前，先动查看一下临界资源是否正被访问，若正被访问，该进程需等待，否则才进入自己的临界区。设置了一个</a:t>
            </a:r>
            <a:r>
              <a:rPr kumimoji="0" lang="zh-CN" altLang="en-US" sz="2000" b="1" dirty="0">
                <a:solidFill>
                  <a:srgbClr val="FF0000"/>
                </a:solidFill>
                <a:latin typeface="微软雅黑" panose="020B0503020204020204" pitchFamily="34" charset="-122"/>
                <a:ea typeface="微软雅黑" panose="020B0503020204020204" pitchFamily="34" charset="-122"/>
              </a:rPr>
              <a:t>数组 </a:t>
            </a:r>
            <a:r>
              <a:rPr kumimoji="0" lang="en-US" altLang="zh-CN" sz="2000" b="1" dirty="0">
                <a:solidFill>
                  <a:srgbClr val="FF0000"/>
                </a:solidFill>
                <a:latin typeface="微软雅黑" panose="020B0503020204020204" pitchFamily="34" charset="-122"/>
                <a:ea typeface="微软雅黑" panose="020B0503020204020204" pitchFamily="34" charset="-122"/>
              </a:rPr>
              <a:t>flag</a:t>
            </a:r>
            <a:r>
              <a:rPr kumimoji="0" lang="zh-CN" altLang="en-US" sz="2000" b="1" dirty="0">
                <a:solidFill>
                  <a:prstClr val="black"/>
                </a:solidFill>
                <a:latin typeface="微软雅黑" panose="020B0503020204020204" pitchFamily="34" charset="-122"/>
                <a:ea typeface="微软雅黑" panose="020B0503020204020204" pitchFamily="34" charset="-122"/>
              </a:rPr>
              <a:t>，如</a:t>
            </a:r>
            <a:r>
              <a:rPr kumimoji="0" lang="zh-CN" altLang="en-US" sz="2000" b="1" dirty="0">
                <a:solidFill>
                  <a:srgbClr val="FF0000"/>
                </a:solidFill>
                <a:latin typeface="微软雅黑" panose="020B0503020204020204" pitchFamily="34" charset="-122"/>
                <a:ea typeface="微软雅黑" panose="020B0503020204020204" pitchFamily="34" charset="-122"/>
              </a:rPr>
              <a:t>第</a:t>
            </a:r>
            <a:r>
              <a:rPr kumimoji="0" lang="en-US" altLang="zh-CN" sz="2000" b="1" dirty="0" err="1">
                <a:solidFill>
                  <a:srgbClr val="FF0000"/>
                </a:solidFill>
                <a:latin typeface="微软雅黑" panose="020B0503020204020204" pitchFamily="34" charset="-122"/>
                <a:ea typeface="微软雅黑" panose="020B0503020204020204" pitchFamily="34" charset="-122"/>
              </a:rPr>
              <a:t>i</a:t>
            </a:r>
            <a:r>
              <a:rPr kumimoji="0" lang="zh-CN" altLang="en-US" sz="2000" b="1" dirty="0">
                <a:solidFill>
                  <a:srgbClr val="FF0000"/>
                </a:solidFill>
                <a:latin typeface="微软雅黑" panose="020B0503020204020204" pitchFamily="34" charset="-122"/>
                <a:ea typeface="微软雅黑" panose="020B0503020204020204" pitchFamily="34" charset="-122"/>
              </a:rPr>
              <a:t>个元素值为</a:t>
            </a:r>
            <a:r>
              <a:rPr kumimoji="0" lang="en-US" altLang="zh-CN" sz="2000" b="1" dirty="0">
                <a:solidFill>
                  <a:srgbClr val="FF0000"/>
                </a:solidFill>
                <a:latin typeface="微软雅黑" panose="020B0503020204020204" pitchFamily="34" charset="-122"/>
                <a:ea typeface="微软雅黑" panose="020B0503020204020204" pitchFamily="34" charset="-122"/>
              </a:rPr>
              <a:t>false</a:t>
            </a:r>
            <a:r>
              <a:rPr kumimoji="0" lang="zh-CN" altLang="en-US" sz="2000" b="1" dirty="0">
                <a:solidFill>
                  <a:srgbClr val="FF0000"/>
                </a:solidFill>
                <a:latin typeface="微软雅黑" panose="020B0503020204020204" pitchFamily="34" charset="-122"/>
                <a:ea typeface="微软雅黑" panose="020B0503020204020204" pitchFamily="34" charset="-122"/>
              </a:rPr>
              <a:t>表示</a:t>
            </a:r>
            <a:r>
              <a:rPr kumimoji="0" lang="en-US" altLang="zh-CN" sz="2000" b="1" dirty="0">
                <a:solidFill>
                  <a:srgbClr val="FF0000"/>
                </a:solidFill>
                <a:latin typeface="微软雅黑" panose="020B0503020204020204" pitchFamily="34" charset="-122"/>
                <a:ea typeface="微软雅黑" panose="020B0503020204020204" pitchFamily="34" charset="-122"/>
              </a:rPr>
              <a:t>Pi</a:t>
            </a:r>
            <a:r>
              <a:rPr kumimoji="0" lang="zh-CN" altLang="en-US" sz="2000" b="1" dirty="0">
                <a:solidFill>
                  <a:srgbClr val="FF0000"/>
                </a:solidFill>
                <a:latin typeface="微软雅黑" panose="020B0503020204020204" pitchFamily="34" charset="-122"/>
                <a:ea typeface="微软雅黑" panose="020B0503020204020204" pitchFamily="34" charset="-122"/>
              </a:rPr>
              <a:t>进程未进入临界区</a:t>
            </a:r>
            <a:r>
              <a:rPr kumimoji="0" lang="zh-CN" altLang="en-US" sz="2000" b="1" dirty="0">
                <a:solidFill>
                  <a:prstClr val="black"/>
                </a:solidFill>
                <a:latin typeface="微软雅黑" panose="020B0503020204020204" pitchFamily="34" charset="-122"/>
                <a:ea typeface="微软雅黑" panose="020B0503020204020204" pitchFamily="34" charset="-122"/>
              </a:rPr>
              <a:t>，</a:t>
            </a:r>
            <a:r>
              <a:rPr kumimoji="0" lang="zh-CN" altLang="en-US" sz="2000" b="1" dirty="0">
                <a:solidFill>
                  <a:srgbClr val="FF0000"/>
                </a:solidFill>
                <a:latin typeface="微软雅黑" panose="020B0503020204020204" pitchFamily="34" charset="-122"/>
                <a:ea typeface="微软雅黑" panose="020B0503020204020204" pitchFamily="34" charset="-122"/>
              </a:rPr>
              <a:t>值为</a:t>
            </a:r>
            <a:r>
              <a:rPr kumimoji="0" lang="en-US" altLang="zh-CN" sz="2000" b="1" dirty="0">
                <a:solidFill>
                  <a:srgbClr val="FF0000"/>
                </a:solidFill>
                <a:latin typeface="微软雅黑" panose="020B0503020204020204" pitchFamily="34" charset="-122"/>
                <a:ea typeface="微软雅黑" panose="020B0503020204020204" pitchFamily="34" charset="-122"/>
              </a:rPr>
              <a:t>true</a:t>
            </a:r>
            <a:r>
              <a:rPr kumimoji="0" lang="zh-CN" altLang="en-US" sz="2000" b="1" dirty="0">
                <a:solidFill>
                  <a:srgbClr val="FF0000"/>
                </a:solidFill>
                <a:latin typeface="微软雅黑" panose="020B0503020204020204" pitchFamily="34" charset="-122"/>
                <a:ea typeface="微软雅黑" panose="020B0503020204020204" pitchFamily="34" charset="-122"/>
              </a:rPr>
              <a:t>表示</a:t>
            </a:r>
            <a:r>
              <a:rPr kumimoji="0" lang="en-US" altLang="zh-CN" sz="2000" b="1" dirty="0">
                <a:solidFill>
                  <a:srgbClr val="FF0000"/>
                </a:solidFill>
                <a:latin typeface="微软雅黑" panose="020B0503020204020204" pitchFamily="34" charset="-122"/>
                <a:ea typeface="微软雅黑" panose="020B0503020204020204" pitchFamily="34" charset="-122"/>
              </a:rPr>
              <a:t>Pi</a:t>
            </a:r>
            <a:r>
              <a:rPr kumimoji="0" lang="zh-CN" altLang="en-US" sz="2000" b="1" dirty="0">
                <a:solidFill>
                  <a:srgbClr val="FF0000"/>
                </a:solidFill>
                <a:latin typeface="微软雅黑" panose="020B0503020204020204" pitchFamily="34" charset="-122"/>
                <a:ea typeface="微软雅黑" panose="020B0503020204020204" pitchFamily="34" charset="-122"/>
              </a:rPr>
              <a:t>进程进入临界区</a:t>
            </a:r>
            <a:r>
              <a:rPr kumimoji="0" lang="zh-CN" altLang="en-US" sz="2000" b="1" dirty="0">
                <a:solidFill>
                  <a:prstClr val="black"/>
                </a:solidFill>
                <a:latin typeface="微软雅黑" panose="020B0503020204020204" pitchFamily="34" charset="-122"/>
                <a:ea typeface="微软雅黑" panose="020B0503020204020204" pitchFamily="34" charset="-122"/>
              </a:rPr>
              <a:t>。</a:t>
            </a:r>
          </a:p>
        </p:txBody>
      </p:sp>
      <p:sp>
        <p:nvSpPr>
          <p:cNvPr id="6" name="Rectangle 7"/>
          <p:cNvSpPr>
            <a:spLocks noChangeArrowheads="1"/>
          </p:cNvSpPr>
          <p:nvPr/>
        </p:nvSpPr>
        <p:spPr bwMode="auto">
          <a:xfrm>
            <a:off x="5076056" y="1988840"/>
            <a:ext cx="3384346" cy="3489325"/>
          </a:xfrm>
          <a:prstGeom prst="rect">
            <a:avLst/>
          </a:prstGeom>
          <a:solidFill>
            <a:srgbClr val="FFFFCC"/>
          </a:solidFill>
          <a:ln w="28575">
            <a:solidFill>
              <a:srgbClr val="0000FF"/>
            </a:solidFill>
            <a:miter lim="800000"/>
            <a:headEnd/>
            <a:tailEnd/>
          </a:ln>
        </p:spPr>
        <p:txBody>
          <a:bodyPr anchor="ctr"/>
          <a:lstStyle/>
          <a:p>
            <a:pPr marL="342900" lvl="0" indent="-342900" algn="l">
              <a:spcBef>
                <a:spcPct val="20000"/>
              </a:spcBef>
            </a:pPr>
            <a:r>
              <a:rPr kumimoji="0" lang="en-US" altLang="zh-CN" sz="2000" b="1">
                <a:solidFill>
                  <a:srgbClr val="000099"/>
                </a:solidFill>
                <a:latin typeface="Comic Sans MS" pitchFamily="66" charset="0"/>
                <a:ea typeface="隶书" pitchFamily="49" charset="-122"/>
              </a:rPr>
              <a:t>Pj: repeat </a:t>
            </a:r>
          </a:p>
          <a:p>
            <a:pPr marL="342900" lvl="0" indent="-342900" algn="l">
              <a:spcBef>
                <a:spcPct val="20000"/>
              </a:spcBef>
            </a:pPr>
            <a:r>
              <a:rPr kumimoji="0" lang="en-US" altLang="zh-CN" sz="2000" b="1">
                <a:solidFill>
                  <a:srgbClr val="000099"/>
                </a:solidFill>
                <a:latin typeface="Comic Sans MS" pitchFamily="66" charset="0"/>
                <a:ea typeface="隶书" pitchFamily="49" charset="-122"/>
              </a:rPr>
              <a:t>     while </a:t>
            </a:r>
            <a:r>
              <a:rPr kumimoji="0" lang="en-US" altLang="zh-CN" sz="2000" b="1">
                <a:solidFill>
                  <a:srgbClr val="FF0000"/>
                </a:solidFill>
                <a:latin typeface="Comic Sans MS" pitchFamily="66" charset="0"/>
                <a:ea typeface="隶书" pitchFamily="49" charset="-122"/>
              </a:rPr>
              <a:t>flag[i]</a:t>
            </a:r>
            <a:r>
              <a:rPr kumimoji="0" lang="en-US" altLang="zh-CN" sz="2000" b="1">
                <a:solidFill>
                  <a:srgbClr val="000099"/>
                </a:solidFill>
                <a:latin typeface="Comic Sans MS" pitchFamily="66" charset="0"/>
                <a:ea typeface="隶书" pitchFamily="49" charset="-122"/>
              </a:rPr>
              <a:t> do no_op; </a:t>
            </a:r>
          </a:p>
          <a:p>
            <a:pPr marL="342900" lvl="0" indent="-342900" algn="l">
              <a:spcBef>
                <a:spcPct val="20000"/>
              </a:spcBef>
            </a:pPr>
            <a:r>
              <a:rPr kumimoji="0" lang="en-US" altLang="zh-CN" sz="2000" b="1">
                <a:solidFill>
                  <a:srgbClr val="000099"/>
                </a:solidFill>
                <a:latin typeface="Comic Sans MS" pitchFamily="66" charset="0"/>
                <a:ea typeface="隶书" pitchFamily="49" charset="-122"/>
              </a:rPr>
              <a:t>        </a:t>
            </a:r>
            <a:r>
              <a:rPr kumimoji="0" lang="en-US" altLang="zh-CN" sz="2000" b="1">
                <a:solidFill>
                  <a:srgbClr val="FF0000"/>
                </a:solidFill>
                <a:latin typeface="Comic Sans MS" pitchFamily="66" charset="0"/>
                <a:ea typeface="隶书" pitchFamily="49" charset="-122"/>
              </a:rPr>
              <a:t>flag[j]:=true;</a:t>
            </a:r>
            <a:r>
              <a:rPr kumimoji="0" lang="en-US" altLang="zh-CN" sz="2000" b="1">
                <a:solidFill>
                  <a:srgbClr val="000099"/>
                </a:solidFill>
                <a:latin typeface="Comic Sans MS" pitchFamily="66" charset="0"/>
                <a:ea typeface="隶书" pitchFamily="49" charset="-122"/>
              </a:rPr>
              <a:t>            </a:t>
            </a:r>
          </a:p>
          <a:p>
            <a:pPr marL="342900" lvl="0" indent="-342900" algn="l">
              <a:spcBef>
                <a:spcPct val="20000"/>
              </a:spcBef>
            </a:pPr>
            <a:r>
              <a:rPr kumimoji="0" lang="en-US" altLang="zh-CN" sz="2000" b="1">
                <a:solidFill>
                  <a:srgbClr val="000099"/>
                </a:solidFill>
                <a:latin typeface="Comic Sans MS" pitchFamily="66" charset="0"/>
                <a:ea typeface="隶书" pitchFamily="49" charset="-122"/>
              </a:rPr>
              <a:t>        critical_section; </a:t>
            </a:r>
          </a:p>
          <a:p>
            <a:pPr marL="342900" lvl="0" indent="-342900" algn="l">
              <a:spcBef>
                <a:spcPct val="20000"/>
              </a:spcBef>
            </a:pPr>
            <a:r>
              <a:rPr kumimoji="0" lang="en-US" altLang="zh-CN" sz="2000" b="1">
                <a:solidFill>
                  <a:srgbClr val="000099"/>
                </a:solidFill>
                <a:latin typeface="Comic Sans MS" pitchFamily="66" charset="0"/>
                <a:ea typeface="隶书" pitchFamily="49" charset="-122"/>
              </a:rPr>
              <a:t>        </a:t>
            </a:r>
            <a:r>
              <a:rPr kumimoji="0" lang="en-US" altLang="zh-CN" sz="2000" b="1">
                <a:solidFill>
                  <a:srgbClr val="FF0000"/>
                </a:solidFill>
                <a:latin typeface="Comic Sans MS" pitchFamily="66" charset="0"/>
                <a:ea typeface="隶书" pitchFamily="49" charset="-122"/>
              </a:rPr>
              <a:t>flag[j]:=false;</a:t>
            </a:r>
            <a:r>
              <a:rPr kumimoji="0" lang="en-US" altLang="zh-CN" sz="2000" b="1">
                <a:solidFill>
                  <a:srgbClr val="000099"/>
                </a:solidFill>
                <a:latin typeface="Comic Sans MS" pitchFamily="66" charset="0"/>
                <a:ea typeface="隶书" pitchFamily="49" charset="-122"/>
              </a:rPr>
              <a:t>           </a:t>
            </a:r>
          </a:p>
          <a:p>
            <a:pPr marL="342900" lvl="0" indent="-342900" algn="l">
              <a:spcBef>
                <a:spcPct val="20000"/>
              </a:spcBef>
            </a:pPr>
            <a:r>
              <a:rPr kumimoji="0" lang="en-US" altLang="zh-CN" sz="2000" b="1">
                <a:solidFill>
                  <a:srgbClr val="000099"/>
                </a:solidFill>
                <a:latin typeface="Comic Sans MS" pitchFamily="66" charset="0"/>
                <a:ea typeface="隶书" pitchFamily="49" charset="-122"/>
              </a:rPr>
              <a:t>        remainder section; </a:t>
            </a:r>
          </a:p>
          <a:p>
            <a:pPr marL="342900" lvl="0" indent="-342900" algn="l">
              <a:spcBef>
                <a:spcPct val="20000"/>
              </a:spcBef>
            </a:pPr>
            <a:r>
              <a:rPr kumimoji="0" lang="en-US" altLang="zh-CN" sz="2000" b="1">
                <a:solidFill>
                  <a:srgbClr val="000099"/>
                </a:solidFill>
                <a:latin typeface="Comic Sans MS" pitchFamily="66" charset="0"/>
                <a:ea typeface="隶书" pitchFamily="49" charset="-122"/>
              </a:rPr>
              <a:t>     until false </a:t>
            </a:r>
            <a:endParaRPr kumimoji="0" lang="en-US" altLang="zh-CN" sz="2000" b="1" dirty="0">
              <a:solidFill>
                <a:srgbClr val="000099"/>
              </a:solidFill>
              <a:latin typeface="Comic Sans MS" pitchFamily="66" charset="0"/>
              <a:ea typeface="隶书" pitchFamily="49" charset="-122"/>
            </a:endParaRPr>
          </a:p>
        </p:txBody>
      </p:sp>
      <p:sp>
        <p:nvSpPr>
          <p:cNvPr id="7" name="Rectangle 8"/>
          <p:cNvSpPr>
            <a:spLocks noChangeArrowheads="1"/>
          </p:cNvSpPr>
          <p:nvPr/>
        </p:nvSpPr>
        <p:spPr bwMode="auto">
          <a:xfrm>
            <a:off x="611560" y="1988840"/>
            <a:ext cx="3384346" cy="3489325"/>
          </a:xfrm>
          <a:prstGeom prst="rect">
            <a:avLst/>
          </a:prstGeom>
          <a:solidFill>
            <a:srgbClr val="FFC000"/>
          </a:solidFill>
          <a:ln w="28575">
            <a:solidFill>
              <a:srgbClr val="993300"/>
            </a:solidFill>
            <a:miter lim="800000"/>
            <a:headEnd/>
            <a:tailEnd/>
          </a:ln>
        </p:spPr>
        <p:txBody>
          <a:bodyPr anchor="ctr"/>
          <a:lstStyle/>
          <a:p>
            <a:pPr marL="342900" lvl="0" indent="-342900" algn="l">
              <a:spcBef>
                <a:spcPct val="20000"/>
              </a:spcBef>
            </a:pPr>
            <a:r>
              <a:rPr kumimoji="0" lang="en-US" altLang="zh-CN" sz="2000" b="1" dirty="0">
                <a:solidFill>
                  <a:srgbClr val="DA1F28"/>
                </a:solidFill>
                <a:latin typeface="Comic Sans MS" pitchFamily="66" charset="0"/>
                <a:ea typeface="隶书" pitchFamily="49" charset="-122"/>
              </a:rPr>
              <a:t>Pi: repeat </a:t>
            </a:r>
          </a:p>
          <a:p>
            <a:pPr marL="342900" lvl="0" indent="-342900" algn="l">
              <a:spcBef>
                <a:spcPct val="20000"/>
              </a:spcBef>
            </a:pPr>
            <a:r>
              <a:rPr kumimoji="0" lang="en-US" altLang="zh-CN" sz="2000" b="1" dirty="0">
                <a:solidFill>
                  <a:srgbClr val="DA1F28"/>
                </a:solidFill>
                <a:latin typeface="Comic Sans MS" pitchFamily="66" charset="0"/>
                <a:ea typeface="隶书" pitchFamily="49" charset="-122"/>
              </a:rPr>
              <a:t>     while </a:t>
            </a:r>
            <a:r>
              <a:rPr kumimoji="0" lang="en-US" altLang="zh-CN" sz="2000" b="1" dirty="0">
                <a:solidFill>
                  <a:srgbClr val="FF0000"/>
                </a:solidFill>
                <a:latin typeface="Comic Sans MS" pitchFamily="66" charset="0"/>
                <a:ea typeface="隶书" pitchFamily="49" charset="-122"/>
              </a:rPr>
              <a:t>flag[j]</a:t>
            </a:r>
            <a:r>
              <a:rPr kumimoji="0" lang="en-US" altLang="zh-CN" sz="2000" b="1" dirty="0">
                <a:solidFill>
                  <a:srgbClr val="DA1F28"/>
                </a:solidFill>
                <a:latin typeface="Comic Sans MS" pitchFamily="66" charset="0"/>
                <a:ea typeface="隶书" pitchFamily="49" charset="-122"/>
              </a:rPr>
              <a:t> do </a:t>
            </a:r>
            <a:r>
              <a:rPr kumimoji="0" lang="en-US" altLang="zh-CN" sz="2000" b="1" dirty="0" err="1">
                <a:solidFill>
                  <a:srgbClr val="DA1F28"/>
                </a:solidFill>
                <a:latin typeface="Comic Sans MS" pitchFamily="66" charset="0"/>
                <a:ea typeface="隶书" pitchFamily="49" charset="-122"/>
              </a:rPr>
              <a:t>no_op</a:t>
            </a:r>
            <a:r>
              <a:rPr kumimoji="0" lang="en-US" altLang="zh-CN" sz="2000" b="1" dirty="0">
                <a:solidFill>
                  <a:srgbClr val="DA1F28"/>
                </a:solidFill>
                <a:latin typeface="Comic Sans MS" pitchFamily="66" charset="0"/>
                <a:ea typeface="隶书" pitchFamily="49" charset="-122"/>
              </a:rPr>
              <a:t>; </a:t>
            </a:r>
          </a:p>
          <a:p>
            <a:pPr marL="342900" lvl="0" indent="-342900" algn="l">
              <a:spcBef>
                <a:spcPct val="20000"/>
              </a:spcBef>
            </a:pPr>
            <a:r>
              <a:rPr kumimoji="0" lang="en-US" altLang="zh-CN" sz="2000" b="1" dirty="0">
                <a:solidFill>
                  <a:srgbClr val="DA1F28"/>
                </a:solidFill>
                <a:latin typeface="Comic Sans MS" pitchFamily="66" charset="0"/>
                <a:ea typeface="隶书" pitchFamily="49" charset="-122"/>
              </a:rPr>
              <a:t>        </a:t>
            </a:r>
            <a:r>
              <a:rPr kumimoji="0" lang="en-US" altLang="zh-CN" sz="2000" b="1" dirty="0">
                <a:solidFill>
                  <a:srgbClr val="FF0000"/>
                </a:solidFill>
                <a:latin typeface="Comic Sans MS" pitchFamily="66" charset="0"/>
                <a:ea typeface="隶书" pitchFamily="49" charset="-122"/>
              </a:rPr>
              <a:t>flag[</a:t>
            </a:r>
            <a:r>
              <a:rPr kumimoji="0" lang="en-US" altLang="zh-CN" sz="2000" b="1" dirty="0" err="1">
                <a:solidFill>
                  <a:srgbClr val="FF0000"/>
                </a:solidFill>
                <a:latin typeface="Comic Sans MS" pitchFamily="66" charset="0"/>
                <a:ea typeface="隶书" pitchFamily="49" charset="-122"/>
              </a:rPr>
              <a:t>i</a:t>
            </a:r>
            <a:r>
              <a:rPr kumimoji="0" lang="en-US" altLang="zh-CN" sz="2000" b="1" dirty="0">
                <a:solidFill>
                  <a:srgbClr val="FF0000"/>
                </a:solidFill>
                <a:latin typeface="Comic Sans MS" pitchFamily="66" charset="0"/>
                <a:ea typeface="隶书" pitchFamily="49" charset="-122"/>
              </a:rPr>
              <a:t>]:=true;</a:t>
            </a:r>
            <a:r>
              <a:rPr kumimoji="0" lang="en-US" altLang="zh-CN" sz="2000" b="1" dirty="0">
                <a:solidFill>
                  <a:srgbClr val="DA1F28"/>
                </a:solidFill>
                <a:latin typeface="Comic Sans MS" pitchFamily="66" charset="0"/>
                <a:ea typeface="隶书" pitchFamily="49" charset="-122"/>
              </a:rPr>
              <a:t>            </a:t>
            </a:r>
          </a:p>
          <a:p>
            <a:pPr marL="342900" lvl="0" indent="-342900" algn="l">
              <a:spcBef>
                <a:spcPct val="20000"/>
              </a:spcBef>
            </a:pPr>
            <a:r>
              <a:rPr kumimoji="0" lang="en-US" altLang="zh-CN" sz="2000" b="1" dirty="0">
                <a:solidFill>
                  <a:srgbClr val="DA1F28"/>
                </a:solidFill>
                <a:latin typeface="Comic Sans MS" pitchFamily="66" charset="0"/>
                <a:ea typeface="隶书" pitchFamily="49" charset="-122"/>
              </a:rPr>
              <a:t>        </a:t>
            </a:r>
            <a:r>
              <a:rPr kumimoji="0" lang="en-US" altLang="zh-CN" sz="2000" b="1" dirty="0" err="1">
                <a:solidFill>
                  <a:srgbClr val="DA1F28"/>
                </a:solidFill>
                <a:latin typeface="Comic Sans MS" pitchFamily="66" charset="0"/>
                <a:ea typeface="隶书" pitchFamily="49" charset="-122"/>
              </a:rPr>
              <a:t>critical_section</a:t>
            </a:r>
            <a:r>
              <a:rPr kumimoji="0" lang="en-US" altLang="zh-CN" sz="2000" b="1" dirty="0">
                <a:solidFill>
                  <a:srgbClr val="DA1F28"/>
                </a:solidFill>
                <a:latin typeface="Comic Sans MS" pitchFamily="66" charset="0"/>
                <a:ea typeface="隶书" pitchFamily="49" charset="-122"/>
              </a:rPr>
              <a:t>; </a:t>
            </a:r>
          </a:p>
          <a:p>
            <a:pPr marL="342900" lvl="0" indent="-342900" algn="l">
              <a:spcBef>
                <a:spcPct val="20000"/>
              </a:spcBef>
            </a:pPr>
            <a:r>
              <a:rPr kumimoji="0" lang="en-US" altLang="zh-CN" sz="2000" b="1" dirty="0">
                <a:solidFill>
                  <a:srgbClr val="DA1F28"/>
                </a:solidFill>
                <a:latin typeface="Comic Sans MS" pitchFamily="66" charset="0"/>
                <a:ea typeface="隶书" pitchFamily="49" charset="-122"/>
              </a:rPr>
              <a:t>        </a:t>
            </a:r>
            <a:r>
              <a:rPr kumimoji="0" lang="en-US" altLang="zh-CN" sz="2000" b="1" dirty="0">
                <a:solidFill>
                  <a:srgbClr val="FF0000"/>
                </a:solidFill>
                <a:latin typeface="Comic Sans MS" pitchFamily="66" charset="0"/>
                <a:ea typeface="隶书" pitchFamily="49" charset="-122"/>
              </a:rPr>
              <a:t>flag[</a:t>
            </a:r>
            <a:r>
              <a:rPr kumimoji="0" lang="en-US" altLang="zh-CN" sz="2000" b="1" dirty="0" err="1">
                <a:solidFill>
                  <a:srgbClr val="FF0000"/>
                </a:solidFill>
                <a:latin typeface="Comic Sans MS" pitchFamily="66" charset="0"/>
                <a:ea typeface="隶书" pitchFamily="49" charset="-122"/>
              </a:rPr>
              <a:t>i</a:t>
            </a:r>
            <a:r>
              <a:rPr kumimoji="0" lang="en-US" altLang="zh-CN" sz="2000" b="1" dirty="0">
                <a:solidFill>
                  <a:srgbClr val="FF0000"/>
                </a:solidFill>
                <a:latin typeface="Comic Sans MS" pitchFamily="66" charset="0"/>
                <a:ea typeface="隶书" pitchFamily="49" charset="-122"/>
              </a:rPr>
              <a:t>]:=false;</a:t>
            </a:r>
            <a:r>
              <a:rPr kumimoji="0" lang="en-US" altLang="zh-CN" sz="2000" b="1" dirty="0">
                <a:solidFill>
                  <a:srgbClr val="DA1F28"/>
                </a:solidFill>
                <a:latin typeface="Comic Sans MS" pitchFamily="66" charset="0"/>
                <a:ea typeface="隶书" pitchFamily="49" charset="-122"/>
              </a:rPr>
              <a:t>           </a:t>
            </a:r>
          </a:p>
          <a:p>
            <a:pPr marL="342900" lvl="0" indent="-342900" algn="l">
              <a:spcBef>
                <a:spcPct val="20000"/>
              </a:spcBef>
            </a:pPr>
            <a:r>
              <a:rPr kumimoji="0" lang="en-US" altLang="zh-CN" sz="2000" b="1" dirty="0">
                <a:solidFill>
                  <a:srgbClr val="DA1F28"/>
                </a:solidFill>
                <a:latin typeface="Comic Sans MS" pitchFamily="66" charset="0"/>
                <a:ea typeface="隶书" pitchFamily="49" charset="-122"/>
              </a:rPr>
              <a:t>        remainder section; </a:t>
            </a:r>
          </a:p>
          <a:p>
            <a:pPr marL="342900" lvl="0" indent="-342900" algn="l">
              <a:spcBef>
                <a:spcPct val="20000"/>
              </a:spcBef>
            </a:pPr>
            <a:r>
              <a:rPr kumimoji="0" lang="en-US" altLang="zh-CN" sz="2000" b="1" dirty="0">
                <a:solidFill>
                  <a:srgbClr val="DA1F28"/>
                </a:solidFill>
                <a:latin typeface="Comic Sans MS" pitchFamily="66" charset="0"/>
                <a:ea typeface="隶书" pitchFamily="49" charset="-122"/>
              </a:rPr>
              <a:t>     until false </a:t>
            </a:r>
          </a:p>
        </p:txBody>
      </p:sp>
      <p:sp>
        <p:nvSpPr>
          <p:cNvPr id="8" name="Rectangle 9"/>
          <p:cNvSpPr>
            <a:spLocks noChangeArrowheads="1"/>
          </p:cNvSpPr>
          <p:nvPr/>
        </p:nvSpPr>
        <p:spPr bwMode="auto">
          <a:xfrm>
            <a:off x="251520" y="5539904"/>
            <a:ext cx="8783326" cy="923330"/>
          </a:xfrm>
          <a:prstGeom prst="rect">
            <a:avLst/>
          </a:prstGeom>
          <a:solidFill>
            <a:schemeClr val="tx1"/>
          </a:solidFill>
          <a:ln w="19050" algn="ctr">
            <a:noFill/>
            <a:miter lim="800000"/>
            <a:headEnd/>
            <a:tailEnd/>
          </a:ln>
        </p:spPr>
        <p:txBody>
          <a:bodyPr wrap="square">
            <a:spAutoFit/>
          </a:bodyPr>
          <a:lstStyle/>
          <a:p>
            <a:pPr lvl="0" algn="l"/>
            <a:r>
              <a:rPr lang="zh-CN" altLang="en-US" sz="1800" b="1" dirty="0">
                <a:solidFill>
                  <a:srgbClr val="FF0000"/>
                </a:solidFill>
                <a:latin typeface="微软雅黑" panose="020B0503020204020204" pitchFamily="34" charset="-122"/>
                <a:ea typeface="微软雅黑" panose="020B0503020204020204" pitchFamily="34" charset="-122"/>
              </a:rPr>
              <a:t>缺点：会出现</a:t>
            </a:r>
            <a:r>
              <a:rPr lang="en-US" altLang="zh-CN" sz="1800" b="1" dirty="0">
                <a:solidFill>
                  <a:srgbClr val="FF0000"/>
                </a:solidFill>
                <a:latin typeface="微软雅黑" panose="020B0503020204020204" pitchFamily="34" charset="-122"/>
                <a:ea typeface="微软雅黑" panose="020B0503020204020204" pitchFamily="34" charset="-122"/>
              </a:rPr>
              <a:t>Pi</a:t>
            </a:r>
            <a:r>
              <a:rPr lang="zh-CN" altLang="en-US" sz="1800" b="1" dirty="0">
                <a:solidFill>
                  <a:srgbClr val="FF0000"/>
                </a:solidFill>
                <a:latin typeface="微软雅黑" panose="020B0503020204020204" pitchFamily="34" charset="-122"/>
                <a:ea typeface="微软雅黑" panose="020B0503020204020204" pitchFamily="34" charset="-122"/>
              </a:rPr>
              <a:t>和</a:t>
            </a:r>
            <a:r>
              <a:rPr lang="en-US" altLang="zh-CN" sz="1800" b="1" dirty="0" err="1">
                <a:solidFill>
                  <a:srgbClr val="FF0000"/>
                </a:solidFill>
                <a:latin typeface="微软雅黑" panose="020B0503020204020204" pitchFamily="34" charset="-122"/>
                <a:ea typeface="微软雅黑" panose="020B0503020204020204" pitchFamily="34" charset="-122"/>
              </a:rPr>
              <a:t>Pj</a:t>
            </a:r>
            <a:r>
              <a:rPr lang="zh-CN" altLang="en-US" sz="1800" b="1" dirty="0">
                <a:solidFill>
                  <a:srgbClr val="FF0000"/>
                </a:solidFill>
                <a:latin typeface="微软雅黑" panose="020B0503020204020204" pitchFamily="34" charset="-122"/>
                <a:ea typeface="微软雅黑" panose="020B0503020204020204" pitchFamily="34" charset="-122"/>
              </a:rPr>
              <a:t>同时进入临界区错误</a:t>
            </a:r>
            <a:r>
              <a:rPr lang="zh-CN" altLang="en-US" sz="1800" b="1" dirty="0">
                <a:solidFill>
                  <a:prstClr val="black"/>
                </a:solidFill>
                <a:latin typeface="微软雅黑" panose="020B0503020204020204" pitchFamily="34" charset="-122"/>
                <a:ea typeface="微软雅黑" panose="020B0503020204020204" pitchFamily="34" charset="-122"/>
              </a:rPr>
              <a:t>。先检测对方进程状态标志后再置自己标志，由于在检测和放置中可插入另一个进程时检测操作，会造成二个进程在分别检测后同时进入临界区。</a:t>
            </a:r>
            <a:r>
              <a:rPr lang="zh-CN" altLang="en-US" sz="1800" b="1" dirty="0">
                <a:solidFill>
                  <a:srgbClr val="FF0000"/>
                </a:solidFill>
                <a:latin typeface="微软雅黑" panose="020B0503020204020204" pitchFamily="34" charset="-122"/>
                <a:ea typeface="微软雅黑" panose="020B0503020204020204" pitchFamily="34" charset="-122"/>
              </a:rPr>
              <a:t>解决了“空闲让进”，但又违背了“忙则等待”</a:t>
            </a:r>
          </a:p>
        </p:txBody>
      </p:sp>
    </p:spTree>
    <p:extLst>
      <p:ext uri="{BB962C8B-B14F-4D97-AF65-F5344CB8AC3E}">
        <p14:creationId xmlns:p14="http://schemas.microsoft.com/office/powerpoint/2010/main" val="368480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656585"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利用软件解决进程互斥问题</a:t>
            </a:r>
          </a:p>
        </p:txBody>
      </p:sp>
      <p:sp>
        <p:nvSpPr>
          <p:cNvPr id="5" name="Rectangle 6"/>
          <p:cNvSpPr>
            <a:spLocks noChangeArrowheads="1"/>
          </p:cNvSpPr>
          <p:nvPr/>
        </p:nvSpPr>
        <p:spPr bwMode="auto">
          <a:xfrm>
            <a:off x="0" y="786896"/>
            <a:ext cx="9144000" cy="1140205"/>
          </a:xfrm>
          <a:prstGeom prst="rect">
            <a:avLst/>
          </a:prstGeom>
          <a:solidFill>
            <a:srgbClr val="00CC66"/>
          </a:solidFill>
          <a:ln w="9525">
            <a:noFill/>
            <a:miter lim="800000"/>
            <a:headEnd/>
            <a:tailEnd/>
          </a:ln>
        </p:spPr>
        <p:txBody>
          <a:bodyPr anchor="ctr"/>
          <a:lstStyle/>
          <a:p>
            <a:pPr marL="342900" indent="-342900" algn="just">
              <a:spcBef>
                <a:spcPct val="20000"/>
              </a:spcBef>
            </a:pPr>
            <a:r>
              <a:rPr kumimoji="0" lang="zh-CN" altLang="en-US"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算法</a:t>
            </a:r>
            <a:r>
              <a:rPr kumimoji="0" lang="en-US" altLang="zh-CN"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kumimoji="0" lang="zh-CN" altLang="en-US"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是</a:t>
            </a:r>
            <a:r>
              <a:rPr kumimoji="0" lang="zh-CN" altLang="en-US" sz="20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先检测对方进程状态标志后再置自己标志</a:t>
            </a:r>
            <a:r>
              <a:rPr kumimoji="0" lang="zh-CN" altLang="en-US"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，由于在检测和放置中可插入另一个进程时检测操作，会造成二个进程在分别检测后同时进入临界区。为此算法</a:t>
            </a:r>
            <a:r>
              <a:rPr kumimoji="0" lang="en-US" altLang="zh-CN"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r>
              <a:rPr kumimoji="0" lang="zh-CN" altLang="en-US" sz="20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采用先设置自己标志后再检测对方状态标志</a:t>
            </a:r>
            <a:r>
              <a:rPr kumimoji="0" lang="zh-CN" altLang="en-US"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，它的程序如下。</a:t>
            </a:r>
          </a:p>
        </p:txBody>
      </p:sp>
      <p:sp>
        <p:nvSpPr>
          <p:cNvPr id="6" name="Rectangle 7"/>
          <p:cNvSpPr>
            <a:spLocks noChangeArrowheads="1"/>
          </p:cNvSpPr>
          <p:nvPr/>
        </p:nvSpPr>
        <p:spPr bwMode="auto">
          <a:xfrm>
            <a:off x="5076056" y="1988840"/>
            <a:ext cx="3384346" cy="3489325"/>
          </a:xfrm>
          <a:prstGeom prst="rect">
            <a:avLst/>
          </a:prstGeom>
          <a:solidFill>
            <a:srgbClr val="FFFFCC"/>
          </a:solidFill>
          <a:ln w="28575">
            <a:solidFill>
              <a:srgbClr val="0000FF"/>
            </a:solidFill>
            <a:miter lim="800000"/>
            <a:headEnd/>
            <a:tailEnd/>
          </a:ln>
        </p:spPr>
        <p:txBody>
          <a:bodyPr anchor="ctr"/>
          <a:lstStyle/>
          <a:p>
            <a:pPr marL="342900" lvl="0" indent="-342900" algn="l">
              <a:spcBef>
                <a:spcPct val="20000"/>
              </a:spcBef>
            </a:pPr>
            <a:r>
              <a:rPr kumimoji="0" lang="en-US" altLang="zh-CN" sz="2000" b="1">
                <a:solidFill>
                  <a:srgbClr val="000099"/>
                </a:solidFill>
                <a:latin typeface="Comic Sans MS" pitchFamily="66" charset="0"/>
                <a:ea typeface="隶书" pitchFamily="49" charset="-122"/>
              </a:rPr>
              <a:t>Pj: repeat</a:t>
            </a:r>
          </a:p>
          <a:p>
            <a:pPr marL="342900" lvl="0" indent="-342900" algn="l">
              <a:spcBef>
                <a:spcPct val="20000"/>
              </a:spcBef>
            </a:pPr>
            <a:r>
              <a:rPr kumimoji="0" lang="en-US" altLang="zh-CN" sz="2000" b="1">
                <a:solidFill>
                  <a:srgbClr val="DA1F28"/>
                </a:solidFill>
                <a:latin typeface="Comic Sans MS" pitchFamily="66" charset="0"/>
                <a:ea typeface="隶书" pitchFamily="49" charset="-122"/>
              </a:rPr>
              <a:t>       </a:t>
            </a:r>
            <a:r>
              <a:rPr kumimoji="0" lang="en-US" altLang="zh-CN" sz="2000" b="1">
                <a:solidFill>
                  <a:srgbClr val="FF0000"/>
                </a:solidFill>
                <a:latin typeface="Comic Sans MS" pitchFamily="66" charset="0"/>
                <a:ea typeface="隶书" pitchFamily="49" charset="-122"/>
              </a:rPr>
              <a:t>flag[j]:=true; </a:t>
            </a:r>
          </a:p>
          <a:p>
            <a:pPr marL="342900" lvl="0" indent="-342900" algn="l">
              <a:spcBef>
                <a:spcPct val="20000"/>
              </a:spcBef>
            </a:pPr>
            <a:r>
              <a:rPr kumimoji="0" lang="en-US" altLang="zh-CN" sz="2000" b="1">
                <a:solidFill>
                  <a:srgbClr val="DA1F28"/>
                </a:solidFill>
                <a:latin typeface="Comic Sans MS" pitchFamily="66" charset="0"/>
                <a:ea typeface="隶书" pitchFamily="49" charset="-122"/>
              </a:rPr>
              <a:t>       </a:t>
            </a:r>
            <a:r>
              <a:rPr kumimoji="0" lang="en-US" altLang="zh-CN" sz="2000" b="1">
                <a:solidFill>
                  <a:srgbClr val="000099"/>
                </a:solidFill>
                <a:latin typeface="Comic Sans MS" pitchFamily="66" charset="0"/>
                <a:ea typeface="隶书" pitchFamily="49" charset="-122"/>
              </a:rPr>
              <a:t>while</a:t>
            </a:r>
            <a:r>
              <a:rPr kumimoji="0" lang="en-US" altLang="zh-CN" sz="2000" b="1">
                <a:solidFill>
                  <a:srgbClr val="DA1F28"/>
                </a:solidFill>
                <a:latin typeface="Comic Sans MS" pitchFamily="66" charset="0"/>
                <a:ea typeface="隶书" pitchFamily="49" charset="-122"/>
              </a:rPr>
              <a:t> </a:t>
            </a:r>
            <a:r>
              <a:rPr kumimoji="0" lang="en-US" altLang="zh-CN" sz="2000" b="1">
                <a:solidFill>
                  <a:srgbClr val="FF0000"/>
                </a:solidFill>
                <a:latin typeface="Comic Sans MS" pitchFamily="66" charset="0"/>
                <a:ea typeface="隶书" pitchFamily="49" charset="-122"/>
              </a:rPr>
              <a:t>flag[i]</a:t>
            </a:r>
            <a:r>
              <a:rPr kumimoji="0" lang="en-US" altLang="zh-CN" sz="2000" b="1">
                <a:solidFill>
                  <a:srgbClr val="DA1F28"/>
                </a:solidFill>
                <a:latin typeface="Comic Sans MS" pitchFamily="66" charset="0"/>
                <a:ea typeface="隶书" pitchFamily="49" charset="-122"/>
              </a:rPr>
              <a:t>  </a:t>
            </a:r>
            <a:r>
              <a:rPr kumimoji="0" lang="en-US" altLang="zh-CN" sz="2000" b="1">
                <a:solidFill>
                  <a:srgbClr val="000099"/>
                </a:solidFill>
                <a:latin typeface="Comic Sans MS" pitchFamily="66" charset="0"/>
                <a:ea typeface="隶书" pitchFamily="49" charset="-122"/>
              </a:rPr>
              <a:t>do no_op;</a:t>
            </a:r>
          </a:p>
          <a:p>
            <a:pPr marL="342900" lvl="0" indent="-342900" algn="l">
              <a:spcBef>
                <a:spcPct val="20000"/>
              </a:spcBef>
            </a:pPr>
            <a:r>
              <a:rPr kumimoji="0" lang="en-US" altLang="zh-CN" sz="2000" b="1">
                <a:solidFill>
                  <a:srgbClr val="DA1F28"/>
                </a:solidFill>
                <a:latin typeface="Comic Sans MS" pitchFamily="66" charset="0"/>
                <a:ea typeface="隶书" pitchFamily="49" charset="-122"/>
              </a:rPr>
              <a:t>          </a:t>
            </a:r>
            <a:r>
              <a:rPr kumimoji="0" lang="en-US" altLang="zh-CN" sz="2000" b="1">
                <a:solidFill>
                  <a:srgbClr val="000099"/>
                </a:solidFill>
                <a:latin typeface="Comic Sans MS" pitchFamily="66" charset="0"/>
                <a:ea typeface="隶书" pitchFamily="49" charset="-122"/>
              </a:rPr>
              <a:t>critical_section;</a:t>
            </a:r>
            <a:r>
              <a:rPr kumimoji="0" lang="en-US" altLang="zh-CN" sz="2000" b="1">
                <a:solidFill>
                  <a:srgbClr val="DA1F28"/>
                </a:solidFill>
                <a:latin typeface="Comic Sans MS" pitchFamily="66" charset="0"/>
                <a:ea typeface="隶书" pitchFamily="49" charset="-122"/>
              </a:rPr>
              <a:t> </a:t>
            </a:r>
          </a:p>
          <a:p>
            <a:pPr marL="342900" lvl="0" indent="-342900" algn="l">
              <a:spcBef>
                <a:spcPct val="20000"/>
              </a:spcBef>
            </a:pPr>
            <a:r>
              <a:rPr kumimoji="0" lang="en-US" altLang="zh-CN" sz="2000" b="1">
                <a:solidFill>
                  <a:srgbClr val="DA1F28"/>
                </a:solidFill>
                <a:latin typeface="Comic Sans MS" pitchFamily="66" charset="0"/>
                <a:ea typeface="隶书" pitchFamily="49" charset="-122"/>
              </a:rPr>
              <a:t>       </a:t>
            </a:r>
            <a:r>
              <a:rPr kumimoji="0" lang="en-US" altLang="zh-CN" sz="2000" b="1">
                <a:solidFill>
                  <a:srgbClr val="FF0000"/>
                </a:solidFill>
                <a:latin typeface="Comic Sans MS" pitchFamily="66" charset="0"/>
                <a:ea typeface="隶书" pitchFamily="49" charset="-122"/>
              </a:rPr>
              <a:t>flag[j]:=false;</a:t>
            </a:r>
          </a:p>
          <a:p>
            <a:pPr marL="342900" lvl="0" indent="-342900" algn="l">
              <a:spcBef>
                <a:spcPct val="20000"/>
              </a:spcBef>
            </a:pPr>
            <a:r>
              <a:rPr kumimoji="0" lang="en-US" altLang="zh-CN" sz="2000" b="1">
                <a:solidFill>
                  <a:srgbClr val="DA1F28"/>
                </a:solidFill>
                <a:latin typeface="Comic Sans MS" pitchFamily="66" charset="0"/>
                <a:ea typeface="隶书" pitchFamily="49" charset="-122"/>
              </a:rPr>
              <a:t>       </a:t>
            </a:r>
            <a:r>
              <a:rPr kumimoji="0" lang="en-US" altLang="zh-CN" sz="2000" b="1">
                <a:solidFill>
                  <a:srgbClr val="000099"/>
                </a:solidFill>
                <a:latin typeface="Comic Sans MS" pitchFamily="66" charset="0"/>
                <a:ea typeface="隶书" pitchFamily="49" charset="-122"/>
              </a:rPr>
              <a:t>remainder section;</a:t>
            </a:r>
          </a:p>
          <a:p>
            <a:pPr marL="342900" lvl="0" indent="-342900" algn="l">
              <a:spcBef>
                <a:spcPct val="20000"/>
              </a:spcBef>
            </a:pPr>
            <a:r>
              <a:rPr kumimoji="0" lang="en-US" altLang="zh-CN" sz="2000" b="1">
                <a:solidFill>
                  <a:srgbClr val="DA1F28"/>
                </a:solidFill>
                <a:latin typeface="Comic Sans MS" pitchFamily="66" charset="0"/>
                <a:ea typeface="隶书" pitchFamily="49" charset="-122"/>
              </a:rPr>
              <a:t>     </a:t>
            </a:r>
            <a:r>
              <a:rPr kumimoji="0" lang="en-US" altLang="zh-CN" sz="2000" b="1">
                <a:solidFill>
                  <a:srgbClr val="000099"/>
                </a:solidFill>
                <a:latin typeface="Comic Sans MS" pitchFamily="66" charset="0"/>
                <a:ea typeface="隶书" pitchFamily="49" charset="-122"/>
              </a:rPr>
              <a:t>until false</a:t>
            </a:r>
            <a:endParaRPr kumimoji="0" lang="en-US" altLang="zh-CN" sz="2000" b="1" dirty="0">
              <a:solidFill>
                <a:srgbClr val="000099"/>
              </a:solidFill>
              <a:latin typeface="Comic Sans MS" pitchFamily="66" charset="0"/>
              <a:ea typeface="隶书" pitchFamily="49" charset="-122"/>
            </a:endParaRPr>
          </a:p>
        </p:txBody>
      </p:sp>
      <p:sp>
        <p:nvSpPr>
          <p:cNvPr id="7" name="Rectangle 8"/>
          <p:cNvSpPr>
            <a:spLocks noChangeArrowheads="1"/>
          </p:cNvSpPr>
          <p:nvPr/>
        </p:nvSpPr>
        <p:spPr bwMode="auto">
          <a:xfrm>
            <a:off x="611560" y="1988840"/>
            <a:ext cx="3384346" cy="3489325"/>
          </a:xfrm>
          <a:prstGeom prst="rect">
            <a:avLst/>
          </a:prstGeom>
          <a:solidFill>
            <a:srgbClr val="FFC000"/>
          </a:solidFill>
          <a:ln w="28575">
            <a:solidFill>
              <a:srgbClr val="993300"/>
            </a:solidFill>
            <a:miter lim="800000"/>
            <a:headEnd/>
            <a:tailEnd/>
          </a:ln>
        </p:spPr>
        <p:txBody>
          <a:bodyPr anchor="ctr"/>
          <a:lstStyle/>
          <a:p>
            <a:pPr marL="342900" lvl="0" indent="-342900" algn="l">
              <a:spcBef>
                <a:spcPct val="20000"/>
              </a:spcBef>
            </a:pPr>
            <a:r>
              <a:rPr kumimoji="0" lang="en-US" altLang="zh-CN" sz="2000" b="1" dirty="0">
                <a:solidFill>
                  <a:srgbClr val="000099"/>
                </a:solidFill>
                <a:latin typeface="Comic Sans MS" pitchFamily="66" charset="0"/>
                <a:ea typeface="隶书" pitchFamily="49" charset="-122"/>
              </a:rPr>
              <a:t>Pi: repeat</a:t>
            </a:r>
          </a:p>
          <a:p>
            <a:pPr marL="342900" lvl="0" indent="-342900" algn="l">
              <a:spcBef>
                <a:spcPct val="20000"/>
              </a:spcBef>
            </a:pPr>
            <a:r>
              <a:rPr kumimoji="0" lang="en-US" altLang="zh-CN" sz="2000" b="1" dirty="0">
                <a:solidFill>
                  <a:srgbClr val="000099"/>
                </a:solidFill>
                <a:latin typeface="Comic Sans MS" pitchFamily="66" charset="0"/>
                <a:ea typeface="隶书" pitchFamily="49" charset="-122"/>
              </a:rPr>
              <a:t>       </a:t>
            </a:r>
            <a:r>
              <a:rPr kumimoji="0" lang="en-US" altLang="zh-CN" sz="2000" b="1" dirty="0">
                <a:solidFill>
                  <a:srgbClr val="FF0000"/>
                </a:solidFill>
                <a:latin typeface="Comic Sans MS" pitchFamily="66" charset="0"/>
                <a:ea typeface="隶书" pitchFamily="49" charset="-122"/>
              </a:rPr>
              <a:t>flag[</a:t>
            </a:r>
            <a:r>
              <a:rPr kumimoji="0" lang="en-US" altLang="zh-CN" sz="2000" b="1" dirty="0" err="1">
                <a:solidFill>
                  <a:srgbClr val="FF0000"/>
                </a:solidFill>
                <a:latin typeface="Comic Sans MS" pitchFamily="66" charset="0"/>
                <a:ea typeface="隶书" pitchFamily="49" charset="-122"/>
              </a:rPr>
              <a:t>i</a:t>
            </a:r>
            <a:r>
              <a:rPr kumimoji="0" lang="en-US" altLang="zh-CN" sz="2000" b="1" dirty="0">
                <a:solidFill>
                  <a:srgbClr val="FF0000"/>
                </a:solidFill>
                <a:latin typeface="Comic Sans MS" pitchFamily="66" charset="0"/>
                <a:ea typeface="隶书" pitchFamily="49" charset="-122"/>
              </a:rPr>
              <a:t>]:=true;</a:t>
            </a:r>
            <a:r>
              <a:rPr kumimoji="0" lang="en-US" altLang="zh-CN" sz="2000" b="1" dirty="0">
                <a:solidFill>
                  <a:srgbClr val="000099"/>
                </a:solidFill>
                <a:latin typeface="Comic Sans MS" pitchFamily="66" charset="0"/>
                <a:ea typeface="隶书" pitchFamily="49" charset="-122"/>
              </a:rPr>
              <a:t> </a:t>
            </a:r>
          </a:p>
          <a:p>
            <a:pPr marL="342900" lvl="0" indent="-342900" algn="l">
              <a:spcBef>
                <a:spcPct val="20000"/>
              </a:spcBef>
            </a:pPr>
            <a:r>
              <a:rPr kumimoji="0" lang="en-US" altLang="zh-CN" sz="2000" b="1" dirty="0">
                <a:solidFill>
                  <a:srgbClr val="000099"/>
                </a:solidFill>
                <a:latin typeface="Comic Sans MS" pitchFamily="66" charset="0"/>
                <a:ea typeface="隶书" pitchFamily="49" charset="-122"/>
              </a:rPr>
              <a:t>       while </a:t>
            </a:r>
            <a:r>
              <a:rPr kumimoji="0" lang="en-US" altLang="zh-CN" sz="2000" b="1" dirty="0">
                <a:solidFill>
                  <a:srgbClr val="FF0000"/>
                </a:solidFill>
                <a:latin typeface="Comic Sans MS" pitchFamily="66" charset="0"/>
                <a:ea typeface="隶书" pitchFamily="49" charset="-122"/>
              </a:rPr>
              <a:t>flag[j]</a:t>
            </a:r>
            <a:r>
              <a:rPr kumimoji="0" lang="en-US" altLang="zh-CN" sz="2000" b="1" dirty="0">
                <a:solidFill>
                  <a:srgbClr val="000099"/>
                </a:solidFill>
                <a:latin typeface="Comic Sans MS" pitchFamily="66" charset="0"/>
                <a:ea typeface="隶书" pitchFamily="49" charset="-122"/>
              </a:rPr>
              <a:t>  do </a:t>
            </a:r>
            <a:r>
              <a:rPr kumimoji="0" lang="en-US" altLang="zh-CN" sz="2000" b="1" dirty="0" err="1">
                <a:solidFill>
                  <a:srgbClr val="000099"/>
                </a:solidFill>
                <a:latin typeface="Comic Sans MS" pitchFamily="66" charset="0"/>
                <a:ea typeface="隶书" pitchFamily="49" charset="-122"/>
              </a:rPr>
              <a:t>no_op</a:t>
            </a:r>
            <a:r>
              <a:rPr kumimoji="0" lang="en-US" altLang="zh-CN" sz="2000" b="1" dirty="0">
                <a:solidFill>
                  <a:srgbClr val="000099"/>
                </a:solidFill>
                <a:latin typeface="Comic Sans MS" pitchFamily="66" charset="0"/>
                <a:ea typeface="隶书" pitchFamily="49" charset="-122"/>
              </a:rPr>
              <a:t>;</a:t>
            </a:r>
          </a:p>
          <a:p>
            <a:pPr marL="342900" lvl="0" indent="-342900" algn="l">
              <a:spcBef>
                <a:spcPct val="20000"/>
              </a:spcBef>
            </a:pPr>
            <a:r>
              <a:rPr kumimoji="0" lang="en-US" altLang="zh-CN" sz="2000" b="1" dirty="0">
                <a:solidFill>
                  <a:srgbClr val="000099"/>
                </a:solidFill>
                <a:latin typeface="Comic Sans MS" pitchFamily="66" charset="0"/>
                <a:ea typeface="隶书" pitchFamily="49" charset="-122"/>
              </a:rPr>
              <a:t>          </a:t>
            </a:r>
            <a:r>
              <a:rPr kumimoji="0" lang="en-US" altLang="zh-CN" sz="2000" b="1" dirty="0" err="1">
                <a:solidFill>
                  <a:srgbClr val="000099"/>
                </a:solidFill>
                <a:latin typeface="Comic Sans MS" pitchFamily="66" charset="0"/>
                <a:ea typeface="隶书" pitchFamily="49" charset="-122"/>
              </a:rPr>
              <a:t>critical_section</a:t>
            </a:r>
            <a:r>
              <a:rPr kumimoji="0" lang="en-US" altLang="zh-CN" sz="2000" b="1" dirty="0">
                <a:solidFill>
                  <a:srgbClr val="000099"/>
                </a:solidFill>
                <a:latin typeface="Comic Sans MS" pitchFamily="66" charset="0"/>
                <a:ea typeface="隶书" pitchFamily="49" charset="-122"/>
              </a:rPr>
              <a:t>; </a:t>
            </a:r>
          </a:p>
          <a:p>
            <a:pPr marL="342900" lvl="0" indent="-342900" algn="l">
              <a:spcBef>
                <a:spcPct val="20000"/>
              </a:spcBef>
            </a:pPr>
            <a:r>
              <a:rPr kumimoji="0" lang="en-US" altLang="zh-CN" sz="2000" b="1" dirty="0">
                <a:solidFill>
                  <a:srgbClr val="000099"/>
                </a:solidFill>
                <a:latin typeface="Comic Sans MS" pitchFamily="66" charset="0"/>
                <a:ea typeface="隶书" pitchFamily="49" charset="-122"/>
              </a:rPr>
              <a:t>       </a:t>
            </a:r>
            <a:r>
              <a:rPr kumimoji="0" lang="en-US" altLang="zh-CN" sz="2000" b="1" dirty="0">
                <a:solidFill>
                  <a:srgbClr val="FF0000"/>
                </a:solidFill>
                <a:latin typeface="Comic Sans MS" pitchFamily="66" charset="0"/>
                <a:ea typeface="隶书" pitchFamily="49" charset="-122"/>
              </a:rPr>
              <a:t>flag[</a:t>
            </a:r>
            <a:r>
              <a:rPr kumimoji="0" lang="en-US" altLang="zh-CN" sz="2000" b="1" dirty="0" err="1">
                <a:solidFill>
                  <a:srgbClr val="FF0000"/>
                </a:solidFill>
                <a:latin typeface="Comic Sans MS" pitchFamily="66" charset="0"/>
                <a:ea typeface="隶书" pitchFamily="49" charset="-122"/>
              </a:rPr>
              <a:t>i</a:t>
            </a:r>
            <a:r>
              <a:rPr kumimoji="0" lang="en-US" altLang="zh-CN" sz="2000" b="1" dirty="0">
                <a:solidFill>
                  <a:srgbClr val="FF0000"/>
                </a:solidFill>
                <a:latin typeface="Comic Sans MS" pitchFamily="66" charset="0"/>
                <a:ea typeface="隶书" pitchFamily="49" charset="-122"/>
              </a:rPr>
              <a:t>]:=false;</a:t>
            </a:r>
          </a:p>
          <a:p>
            <a:pPr marL="342900" lvl="0" indent="-342900" algn="l">
              <a:spcBef>
                <a:spcPct val="20000"/>
              </a:spcBef>
            </a:pPr>
            <a:r>
              <a:rPr kumimoji="0" lang="en-US" altLang="zh-CN" sz="2000" b="1" dirty="0">
                <a:solidFill>
                  <a:srgbClr val="000099"/>
                </a:solidFill>
                <a:latin typeface="Comic Sans MS" pitchFamily="66" charset="0"/>
                <a:ea typeface="隶书" pitchFamily="49" charset="-122"/>
              </a:rPr>
              <a:t>       remainder section;</a:t>
            </a:r>
          </a:p>
          <a:p>
            <a:pPr marL="342900" lvl="0" indent="-342900" algn="l">
              <a:spcBef>
                <a:spcPct val="20000"/>
              </a:spcBef>
            </a:pPr>
            <a:r>
              <a:rPr kumimoji="0" lang="en-US" altLang="zh-CN" sz="2000" b="1" dirty="0">
                <a:solidFill>
                  <a:srgbClr val="000099"/>
                </a:solidFill>
                <a:latin typeface="Comic Sans MS" pitchFamily="66" charset="0"/>
                <a:ea typeface="隶书" pitchFamily="49" charset="-122"/>
              </a:rPr>
              <a:t>     until false</a:t>
            </a:r>
          </a:p>
        </p:txBody>
      </p:sp>
      <p:sp>
        <p:nvSpPr>
          <p:cNvPr id="8" name="Rectangle 9"/>
          <p:cNvSpPr>
            <a:spLocks noChangeArrowheads="1"/>
          </p:cNvSpPr>
          <p:nvPr/>
        </p:nvSpPr>
        <p:spPr bwMode="auto">
          <a:xfrm>
            <a:off x="251520" y="5539904"/>
            <a:ext cx="8783326" cy="923330"/>
          </a:xfrm>
          <a:prstGeom prst="rect">
            <a:avLst/>
          </a:prstGeom>
          <a:solidFill>
            <a:schemeClr val="tx1"/>
          </a:solidFill>
          <a:ln w="19050" algn="ctr">
            <a:noFill/>
            <a:miter lim="800000"/>
            <a:headEnd/>
            <a:tailEnd/>
          </a:ln>
        </p:spPr>
        <p:txBody>
          <a:bodyPr wrap="square">
            <a:spAutoFit/>
          </a:bodyPr>
          <a:lstStyle/>
          <a:p>
            <a:pPr lvl="0" algn="l"/>
            <a:r>
              <a:rPr lang="zh-CN" altLang="en-US" sz="1800" b="1" dirty="0">
                <a:solidFill>
                  <a:srgbClr val="FF0000"/>
                </a:solidFill>
                <a:latin typeface="微软雅黑" panose="020B0503020204020204" pitchFamily="34" charset="-122"/>
                <a:ea typeface="微软雅黑" panose="020B0503020204020204" pitchFamily="34" charset="-122"/>
              </a:rPr>
              <a:t>缺点：可能出现二个进程先后同时设置后再分别检测对方状态标志，</a:t>
            </a:r>
            <a:r>
              <a:rPr lang="zh-CN" altLang="en-US" sz="1800" b="1" dirty="0">
                <a:solidFill>
                  <a:schemeClr val="bg1"/>
                </a:solidFill>
                <a:latin typeface="微软雅黑" panose="020B0503020204020204" pitchFamily="34" charset="-122"/>
                <a:ea typeface="微软雅黑" panose="020B0503020204020204" pitchFamily="34" charset="-122"/>
              </a:rPr>
              <a:t>造成对方都不能进入临界区，无限期等待。</a:t>
            </a:r>
            <a:r>
              <a:rPr lang="zh-CN" altLang="en-US" sz="1800" b="1" dirty="0">
                <a:solidFill>
                  <a:srgbClr val="FF0000"/>
                </a:solidFill>
                <a:latin typeface="微软雅黑" panose="020B0503020204020204" pitchFamily="34" charset="-122"/>
                <a:ea typeface="微软雅黑" panose="020B0503020204020204" pitchFamily="34" charset="-122"/>
              </a:rPr>
              <a:t>解决了“忙则等待”，但又违背了“空闲让进”和“有限等待”</a:t>
            </a:r>
          </a:p>
        </p:txBody>
      </p:sp>
    </p:spTree>
    <p:extLst>
      <p:ext uri="{BB962C8B-B14F-4D97-AF65-F5344CB8AC3E}">
        <p14:creationId xmlns:p14="http://schemas.microsoft.com/office/powerpoint/2010/main" val="143842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9"/>
          <p:cNvSpPr>
            <a:spLocks noChangeArrowheads="1"/>
          </p:cNvSpPr>
          <p:nvPr/>
        </p:nvSpPr>
        <p:spPr bwMode="auto">
          <a:xfrm>
            <a:off x="1670149" y="1503016"/>
            <a:ext cx="5486400" cy="4906962"/>
          </a:xfrm>
          <a:prstGeom prst="rect">
            <a:avLst/>
          </a:prstGeom>
          <a:solidFill>
            <a:srgbClr val="FFC000"/>
          </a:solidFill>
          <a:ln w="57150">
            <a:solidFill>
              <a:srgbClr val="33CCCC"/>
            </a:solidFill>
            <a:prstDash val="sysDot"/>
            <a:miter lim="800000"/>
            <a:headEnd/>
            <a:tailEnd/>
          </a:ln>
        </p:spPr>
        <p:txBody>
          <a:bodyPr wrap="none" anchor="ctr"/>
          <a:lstStyle/>
          <a:p>
            <a:pPr algn="l" eaLnBrk="0" hangingPunct="0"/>
            <a:endParaRPr kumimoji="0" lang="zh-CN" altLang="en-US" sz="1800">
              <a:solidFill>
                <a:prstClr val="black"/>
              </a:solidFill>
              <a:latin typeface="Arial" charset="0"/>
              <a:ea typeface="隶书" pitchFamily="49" charset="-122"/>
            </a:endParaRPr>
          </a:p>
        </p:txBody>
      </p:sp>
      <p:sp>
        <p:nvSpPr>
          <p:cNvPr id="11" name="矩形 10"/>
          <p:cNvSpPr/>
          <p:nvPr/>
        </p:nvSpPr>
        <p:spPr>
          <a:xfrm>
            <a:off x="11759" y="29489"/>
            <a:ext cx="7656585"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利用软件解决进程互斥问题</a:t>
            </a:r>
          </a:p>
        </p:txBody>
      </p:sp>
      <p:graphicFrame>
        <p:nvGraphicFramePr>
          <p:cNvPr id="14" name="Object 6"/>
          <p:cNvGraphicFramePr>
            <a:graphicFrameLocks noChangeAspect="1"/>
          </p:cNvGraphicFramePr>
          <p:nvPr>
            <p:extLst>
              <p:ext uri="{D42A27DB-BD31-4B8C-83A1-F6EECF244321}">
                <p14:modId xmlns:p14="http://schemas.microsoft.com/office/powerpoint/2010/main" val="1713114379"/>
              </p:ext>
            </p:extLst>
          </p:nvPr>
        </p:nvGraphicFramePr>
        <p:xfrm>
          <a:off x="1774924" y="1610966"/>
          <a:ext cx="5438775" cy="3559175"/>
        </p:xfrm>
        <a:graphic>
          <a:graphicData uri="http://schemas.openxmlformats.org/presentationml/2006/ole">
            <mc:AlternateContent xmlns:mc="http://schemas.openxmlformats.org/markup-compatibility/2006">
              <mc:Choice xmlns:v="urn:schemas-microsoft-com:vml" Requires="v">
                <p:oleObj spid="_x0000_s14421" name="Picture" r:id="rId3" imgW="2981160" imgH="2071440" progId="Word.Picture.8">
                  <p:embed/>
                </p:oleObj>
              </mc:Choice>
              <mc:Fallback>
                <p:oleObj name="Picture" r:id="rId3" imgW="2981160" imgH="2071440" progId="Word.Picture.8">
                  <p:embed/>
                  <p:pic>
                    <p:nvPicPr>
                      <p:cNvPr id="0" name=""/>
                      <p:cNvPicPr>
                        <a:picLocks noChangeAspect="1" noChangeArrowheads="1"/>
                      </p:cNvPicPr>
                      <p:nvPr/>
                    </p:nvPicPr>
                    <p:blipFill>
                      <a:blip r:embed="rId4"/>
                      <a:srcRect/>
                      <a:stretch>
                        <a:fillRect/>
                      </a:stretch>
                    </p:blipFill>
                    <p:spPr bwMode="auto">
                      <a:xfrm>
                        <a:off x="1774924" y="1610966"/>
                        <a:ext cx="5438775" cy="355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CC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Text Box 8"/>
          <p:cNvSpPr txBox="1">
            <a:spLocks noChangeArrowheads="1"/>
          </p:cNvSpPr>
          <p:nvPr/>
        </p:nvSpPr>
        <p:spPr bwMode="auto">
          <a:xfrm>
            <a:off x="1693962" y="5195541"/>
            <a:ext cx="5486400" cy="1187450"/>
          </a:xfrm>
          <a:prstGeom prst="rect">
            <a:avLst/>
          </a:prstGeom>
          <a:solidFill>
            <a:srgbClr val="CCECFF"/>
          </a:solidFill>
          <a:ln w="9525">
            <a:noFill/>
            <a:miter lim="800000"/>
            <a:headEnd/>
            <a:tailEnd/>
          </a:ln>
        </p:spPr>
        <p:txBody>
          <a:bodyPr>
            <a:spAutoFit/>
          </a:bodyPr>
          <a:lstStyle/>
          <a:p>
            <a:pPr algn="l"/>
            <a:r>
              <a:rPr lang="zh-CN" altLang="zh-CN" b="1" dirty="0">
                <a:solidFill>
                  <a:srgbClr val="FF0000"/>
                </a:solidFill>
                <a:latin typeface="楷体_GB2312" pitchFamily="49" charset="-122"/>
                <a:ea typeface="楷体_GB2312" pitchFamily="49" charset="-122"/>
              </a:rPr>
              <a:t>说明：</a:t>
            </a:r>
            <a:endParaRPr lang="zh-CN" altLang="en-US" b="1" dirty="0">
              <a:solidFill>
                <a:srgbClr val="FF0000"/>
              </a:solidFill>
              <a:latin typeface="楷体_GB2312" pitchFamily="49" charset="-122"/>
              <a:ea typeface="楷体_GB2312" pitchFamily="49" charset="-122"/>
            </a:endParaRPr>
          </a:p>
          <a:p>
            <a:pPr algn="l"/>
            <a:r>
              <a:rPr lang="en-US" altLang="zh-CN" b="1" dirty="0">
                <a:solidFill>
                  <a:srgbClr val="FF0000"/>
                </a:solidFill>
                <a:latin typeface="楷体_GB2312" pitchFamily="49" charset="-122"/>
                <a:ea typeface="楷体_GB2312" pitchFamily="49" charset="-122"/>
              </a:rPr>
              <a:t>Flag[</a:t>
            </a:r>
            <a:r>
              <a:rPr lang="en-US" altLang="zh-CN" b="1" dirty="0" err="1">
                <a:solidFill>
                  <a:srgbClr val="FF0000"/>
                </a:solidFill>
                <a:latin typeface="楷体_GB2312" pitchFamily="49" charset="-122"/>
                <a:ea typeface="楷体_GB2312" pitchFamily="49" charset="-122"/>
              </a:rPr>
              <a:t>i</a:t>
            </a:r>
            <a:r>
              <a:rPr lang="en-US" altLang="zh-CN" b="1" dirty="0">
                <a:solidFill>
                  <a:srgbClr val="FF0000"/>
                </a:solidFill>
                <a:latin typeface="楷体_GB2312" pitchFamily="49" charset="-122"/>
                <a:ea typeface="楷体_GB2312" pitchFamily="49" charset="-122"/>
              </a:rPr>
              <a:t>]=true  Pi</a:t>
            </a:r>
            <a:r>
              <a:rPr lang="zh-CN" altLang="en-US" b="1" dirty="0">
                <a:solidFill>
                  <a:srgbClr val="FF0000"/>
                </a:solidFill>
                <a:latin typeface="楷体_GB2312" pitchFamily="49" charset="-122"/>
                <a:ea typeface="楷体_GB2312" pitchFamily="49" charset="-122"/>
              </a:rPr>
              <a:t>要进或正进</a:t>
            </a:r>
          </a:p>
          <a:p>
            <a:pPr algn="l"/>
            <a:r>
              <a:rPr lang="en-US" altLang="zh-CN" b="1" dirty="0">
                <a:solidFill>
                  <a:srgbClr val="FF0000"/>
                </a:solidFill>
                <a:latin typeface="楷体_GB2312" pitchFamily="49" charset="-122"/>
                <a:ea typeface="楷体_GB2312" pitchFamily="49" charset="-122"/>
              </a:rPr>
              <a:t>turn=j		</a:t>
            </a:r>
            <a:r>
              <a:rPr lang="zh-CN" altLang="zh-CN" b="1" dirty="0">
                <a:solidFill>
                  <a:srgbClr val="FF0000"/>
                </a:solidFill>
                <a:latin typeface="楷体_GB2312" pitchFamily="49" charset="-122"/>
                <a:ea typeface="楷体_GB2312" pitchFamily="49" charset="-122"/>
              </a:rPr>
              <a:t>应轮到</a:t>
            </a:r>
            <a:r>
              <a:rPr lang="en-US" altLang="zh-CN" b="1" dirty="0" err="1">
                <a:solidFill>
                  <a:srgbClr val="FF0000"/>
                </a:solidFill>
                <a:latin typeface="楷体_GB2312" pitchFamily="49" charset="-122"/>
                <a:ea typeface="楷体_GB2312" pitchFamily="49" charset="-122"/>
              </a:rPr>
              <a:t>Pj</a:t>
            </a:r>
            <a:endParaRPr lang="en-US" altLang="zh-CN" b="1" dirty="0">
              <a:solidFill>
                <a:srgbClr val="FF0000"/>
              </a:solidFill>
              <a:latin typeface="楷体_GB2312" pitchFamily="49" charset="-122"/>
              <a:ea typeface="楷体_GB2312" pitchFamily="49" charset="-122"/>
            </a:endParaRPr>
          </a:p>
        </p:txBody>
      </p:sp>
    </p:spTree>
    <p:extLst>
      <p:ext uri="{BB962C8B-B14F-4D97-AF65-F5344CB8AC3E}">
        <p14:creationId xmlns:p14="http://schemas.microsoft.com/office/powerpoint/2010/main" val="11546466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872609"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利用软件解决进程互斥问题</a:t>
            </a:r>
          </a:p>
        </p:txBody>
      </p:sp>
      <p:sp>
        <p:nvSpPr>
          <p:cNvPr id="8" name="Rectangle 4"/>
          <p:cNvSpPr>
            <a:spLocks noChangeArrowheads="1"/>
          </p:cNvSpPr>
          <p:nvPr/>
        </p:nvSpPr>
        <p:spPr bwMode="auto">
          <a:xfrm>
            <a:off x="467544" y="1196752"/>
            <a:ext cx="8331968" cy="4824536"/>
          </a:xfrm>
          <a:prstGeom prst="rect">
            <a:avLst/>
          </a:prstGeom>
          <a:solidFill>
            <a:srgbClr val="FFC000"/>
          </a:solidFill>
          <a:ln w="9525">
            <a:noFill/>
            <a:miter lim="800000"/>
            <a:headEnd/>
            <a:tailEnd/>
          </a:ln>
        </p:spPr>
        <p:txBody>
          <a:bodyPr/>
          <a:lstStyle/>
          <a:p>
            <a:pPr marL="457200" indent="-457200" algn="l">
              <a:lnSpc>
                <a:spcPct val="125000"/>
              </a:lnSpc>
              <a:spcBef>
                <a:spcPct val="20000"/>
              </a:spcBef>
              <a:buFont typeface="+mj-lt"/>
              <a:buAutoNum type="arabicPeriod"/>
            </a:pPr>
            <a:r>
              <a:rPr lang="zh-CN" altLang="en-US" b="1" dirty="0">
                <a:solidFill>
                  <a:prstClr val="black"/>
                </a:solidFill>
                <a:latin typeface="微软雅黑" panose="020B0503020204020204" pitchFamily="34" charset="-122"/>
                <a:ea typeface="微软雅黑" panose="020B0503020204020204" pitchFamily="34" charset="-122"/>
              </a:rPr>
              <a:t>组合了算法</a:t>
            </a:r>
            <a:r>
              <a:rPr lang="en-US" altLang="zh-CN" b="1" dirty="0">
                <a:solidFill>
                  <a:prstClr val="black"/>
                </a:solidFill>
                <a:latin typeface="微软雅黑" panose="020B0503020204020204" pitchFamily="34" charset="-122"/>
                <a:ea typeface="微软雅黑" panose="020B0503020204020204" pitchFamily="34" charset="-122"/>
              </a:rPr>
              <a:t>1</a:t>
            </a:r>
            <a:r>
              <a:rPr lang="zh-CN" altLang="en-US" b="1" dirty="0">
                <a:solidFill>
                  <a:prstClr val="black"/>
                </a:solidFill>
                <a:latin typeface="微软雅黑" panose="020B0503020204020204" pitchFamily="34" charset="-122"/>
                <a:ea typeface="微软雅黑" panose="020B0503020204020204" pitchFamily="34" charset="-122"/>
              </a:rPr>
              <a:t>和算法</a:t>
            </a:r>
            <a:r>
              <a:rPr lang="en-US" altLang="zh-CN" b="1" dirty="0">
                <a:solidFill>
                  <a:prstClr val="black"/>
                </a:solidFill>
                <a:latin typeface="微软雅黑" panose="020B0503020204020204" pitchFamily="34" charset="-122"/>
                <a:ea typeface="微软雅黑" panose="020B0503020204020204" pitchFamily="34" charset="-122"/>
              </a:rPr>
              <a:t>3</a:t>
            </a:r>
            <a:r>
              <a:rPr lang="zh-CN" altLang="en-US" b="1" dirty="0">
                <a:solidFill>
                  <a:prstClr val="black"/>
                </a:solidFill>
                <a:latin typeface="微软雅黑" panose="020B0503020204020204" pitchFamily="34" charset="-122"/>
                <a:ea typeface="微软雅黑" panose="020B0503020204020204" pitchFamily="34" charset="-122"/>
              </a:rPr>
              <a:t>，既实现了“空闲让进”，又保证了“忙则等待”</a:t>
            </a:r>
          </a:p>
          <a:p>
            <a:pPr marL="457200" indent="-457200" algn="l">
              <a:lnSpc>
                <a:spcPct val="125000"/>
              </a:lnSpc>
              <a:spcBef>
                <a:spcPct val="20000"/>
              </a:spcBef>
              <a:buFont typeface="+mj-lt"/>
              <a:buAutoNum type="arabicPeriod"/>
            </a:pPr>
            <a:r>
              <a:rPr lang="zh-CN" altLang="en-US" b="1" dirty="0">
                <a:solidFill>
                  <a:prstClr val="black"/>
                </a:solidFill>
                <a:latin typeface="微软雅黑" panose="020B0503020204020204" pitchFamily="34" charset="-122"/>
                <a:ea typeface="微软雅黑" panose="020B0503020204020204" pitchFamily="34" charset="-122"/>
              </a:rPr>
              <a:t>为了防止二进程进入临界区而无限期等待，又</a:t>
            </a:r>
            <a:r>
              <a:rPr lang="zh-CN" altLang="en-US" b="1" dirty="0">
                <a:solidFill>
                  <a:srgbClr val="FF0000"/>
                </a:solidFill>
                <a:latin typeface="微软雅黑" panose="020B0503020204020204" pitchFamily="34" charset="-122"/>
                <a:ea typeface="微软雅黑" panose="020B0503020204020204" pitchFamily="34" charset="-122"/>
              </a:rPr>
              <a:t>设置变量</a:t>
            </a:r>
            <a:r>
              <a:rPr lang="en-US" altLang="zh-CN" b="1" dirty="0">
                <a:solidFill>
                  <a:srgbClr val="FF0000"/>
                </a:solidFill>
                <a:latin typeface="微软雅黑" panose="020B0503020204020204" pitchFamily="34" charset="-122"/>
                <a:ea typeface="微软雅黑" panose="020B0503020204020204" pitchFamily="34" charset="-122"/>
              </a:rPr>
              <a:t>turn</a:t>
            </a:r>
            <a:r>
              <a:rPr lang="zh-CN" altLang="en-US" b="1" dirty="0">
                <a:solidFill>
                  <a:srgbClr val="FF0000"/>
                </a:solidFill>
                <a:latin typeface="微软雅黑" panose="020B0503020204020204" pitchFamily="34" charset="-122"/>
                <a:ea typeface="微软雅黑" panose="020B0503020204020204" pitchFamily="34" charset="-122"/>
              </a:rPr>
              <a:t>，表示不允许进入临界区的编号</a:t>
            </a:r>
            <a:r>
              <a:rPr lang="zh-CN" altLang="en-US" b="1" dirty="0">
                <a:solidFill>
                  <a:prstClr val="black"/>
                </a:solidFill>
                <a:latin typeface="微软雅黑" panose="020B0503020204020204" pitchFamily="34" charset="-122"/>
                <a:ea typeface="微软雅黑" panose="020B0503020204020204" pitchFamily="34" charset="-122"/>
              </a:rPr>
              <a:t>，每个进程在先设置自己标志后再设置</a:t>
            </a:r>
            <a:r>
              <a:rPr lang="en-US" altLang="zh-CN" b="1" dirty="0">
                <a:solidFill>
                  <a:prstClr val="black"/>
                </a:solidFill>
                <a:latin typeface="微软雅黑" panose="020B0503020204020204" pitchFamily="34" charset="-122"/>
                <a:ea typeface="微软雅黑" panose="020B0503020204020204" pitchFamily="34" charset="-122"/>
              </a:rPr>
              <a:t>turn</a:t>
            </a:r>
            <a:r>
              <a:rPr lang="zh-CN" altLang="en-US" b="1" dirty="0">
                <a:solidFill>
                  <a:prstClr val="black"/>
                </a:solidFill>
                <a:latin typeface="微软雅黑" panose="020B0503020204020204" pitchFamily="34" charset="-122"/>
                <a:ea typeface="微软雅黑" panose="020B0503020204020204" pitchFamily="34" charset="-122"/>
              </a:rPr>
              <a:t>标志，不允许另一个进程进入，这时再同时检测另一个进程状态标志和不允许进入标志，这样可以保证当二个进程同时要求进入临界区时，只允许一个进程进入临界区。</a:t>
            </a:r>
          </a:p>
          <a:p>
            <a:pPr marL="457200" indent="-457200" algn="l">
              <a:lnSpc>
                <a:spcPct val="125000"/>
              </a:lnSpc>
              <a:spcBef>
                <a:spcPct val="20000"/>
              </a:spcBef>
              <a:buFont typeface="+mj-lt"/>
              <a:buAutoNum type="arabicPeriod"/>
            </a:pPr>
            <a:r>
              <a:rPr lang="zh-CN" altLang="en-US" b="1" dirty="0">
                <a:solidFill>
                  <a:prstClr val="black"/>
                </a:solidFill>
                <a:latin typeface="微软雅黑" panose="020B0503020204020204" pitchFamily="34" charset="-122"/>
                <a:ea typeface="微软雅黑" panose="020B0503020204020204" pitchFamily="34" charset="-122"/>
              </a:rPr>
              <a:t>缺点：四种算法全部属于“忙等待”方式，现在已很少使用。</a:t>
            </a:r>
          </a:p>
        </p:txBody>
      </p:sp>
    </p:spTree>
    <p:extLst>
      <p:ext uri="{BB962C8B-B14F-4D97-AF65-F5344CB8AC3E}">
        <p14:creationId xmlns:p14="http://schemas.microsoft.com/office/powerpoint/2010/main" val="68078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程序执行</a:t>
            </a:r>
            <a:r>
              <a:rPr kumimoji="0" lang="en-US" altLang="zh-CN"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顺序执行</a:t>
            </a: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86004" y="785625"/>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4248472"/>
          </a:xfrm>
          <a:prstGeom prst="wedgeRectCallout">
            <a:avLst>
              <a:gd name="adj1" fmla="val -58540"/>
              <a:gd name="adj2" fmla="val -47244"/>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09600" lvl="0" indent="-609600" algn="l" fontAlgn="auto">
              <a:lnSpc>
                <a:spcPct val="150000"/>
              </a:lnSpc>
              <a:spcBef>
                <a:spcPts val="400"/>
              </a:spcBef>
              <a:spcAft>
                <a:spcPts val="0"/>
              </a:spcAft>
              <a:buClr>
                <a:srgbClr val="2DA2BF"/>
              </a:buClr>
              <a:buSzPct val="68000"/>
              <a:buFont typeface="Wingdings 3"/>
              <a:buChar char=""/>
            </a:pPr>
            <a:r>
              <a:rPr lang="zh-CN" altLang="en-US" sz="2800" b="1" dirty="0">
                <a:solidFill>
                  <a:schemeClr val="tx1"/>
                </a:solidFill>
                <a:latin typeface="微软雅黑" panose="020B0503020204020204" pitchFamily="34" charset="-122"/>
                <a:ea typeface="微软雅黑" panose="020B0503020204020204" pitchFamily="34" charset="-122"/>
              </a:rPr>
              <a:t>程序顺序执行时的特征</a:t>
            </a:r>
          </a:p>
          <a:p>
            <a:pPr marL="990600" lvl="1" indent="-533400" algn="l" fontAlgn="auto">
              <a:lnSpc>
                <a:spcPct val="150000"/>
              </a:lnSpc>
              <a:spcBef>
                <a:spcPts val="324"/>
              </a:spcBef>
              <a:spcAft>
                <a:spcPts val="0"/>
              </a:spcAft>
              <a:buClr>
                <a:srgbClr val="2DA2BF"/>
              </a:buClr>
              <a:buFont typeface="+mj-lt"/>
              <a:buAutoNum type="arabicPeriod"/>
            </a:pPr>
            <a:r>
              <a:rPr lang="zh-CN" altLang="en-US" b="1" dirty="0">
                <a:solidFill>
                  <a:schemeClr val="tx1"/>
                </a:solidFill>
                <a:latin typeface="微软雅黑" panose="020B0503020204020204" pitchFamily="34" charset="-122"/>
                <a:ea typeface="微软雅黑" panose="020B0503020204020204" pitchFamily="34" charset="-122"/>
              </a:rPr>
              <a:t>顺序性</a:t>
            </a:r>
          </a:p>
          <a:p>
            <a:pPr marL="990600" lvl="1" indent="-533400" algn="l" fontAlgn="auto">
              <a:lnSpc>
                <a:spcPct val="150000"/>
              </a:lnSpc>
              <a:spcBef>
                <a:spcPts val="324"/>
              </a:spcBef>
              <a:spcAft>
                <a:spcPts val="0"/>
              </a:spcAft>
              <a:buClr>
                <a:srgbClr val="2DA2BF"/>
              </a:buClr>
              <a:buFont typeface="+mj-lt"/>
              <a:buAutoNum type="arabicPeriod"/>
            </a:pPr>
            <a:r>
              <a:rPr lang="zh-CN" altLang="en-US" b="1" dirty="0">
                <a:solidFill>
                  <a:schemeClr val="tx1"/>
                </a:solidFill>
                <a:latin typeface="微软雅黑" panose="020B0503020204020204" pitchFamily="34" charset="-122"/>
                <a:ea typeface="微软雅黑" panose="020B0503020204020204" pitchFamily="34" charset="-122"/>
              </a:rPr>
              <a:t>封闭性 </a:t>
            </a:r>
          </a:p>
          <a:p>
            <a:pPr marL="990600" lvl="1" indent="-533400" algn="l" fontAlgn="auto">
              <a:lnSpc>
                <a:spcPct val="150000"/>
              </a:lnSpc>
              <a:spcBef>
                <a:spcPts val="324"/>
              </a:spcBef>
              <a:spcAft>
                <a:spcPts val="0"/>
              </a:spcAft>
              <a:buClr>
                <a:srgbClr val="2DA2BF"/>
              </a:buClr>
              <a:buFont typeface="+mj-lt"/>
              <a:buAutoNum type="arabicPeriod"/>
            </a:pPr>
            <a:r>
              <a:rPr lang="zh-CN" altLang="en-US" b="1" dirty="0">
                <a:solidFill>
                  <a:schemeClr val="tx1"/>
                </a:solidFill>
                <a:latin typeface="微软雅黑" panose="020B0503020204020204" pitchFamily="34" charset="-122"/>
                <a:ea typeface="微软雅黑" panose="020B0503020204020204" pitchFamily="34" charset="-122"/>
              </a:rPr>
              <a:t>可再现性</a:t>
            </a:r>
          </a:p>
          <a:p>
            <a:pPr algn="just">
              <a:buClr>
                <a:srgbClr val="FFC000"/>
              </a:buClr>
            </a:pPr>
            <a:endPar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8" name="Picture 4"/>
          <p:cNvPicPr>
            <a:picLocks noChangeAspect="1" noChangeArrowheads="1"/>
          </p:cNvPicPr>
          <p:nvPr/>
        </p:nvPicPr>
        <p:blipFill>
          <a:blip r:embed="rId2" cstate="print"/>
          <a:srcRect/>
          <a:stretch>
            <a:fillRect/>
          </a:stretch>
        </p:blipFill>
        <p:spPr bwMode="auto">
          <a:xfrm>
            <a:off x="1" y="5246076"/>
            <a:ext cx="9144000" cy="1538287"/>
          </a:xfrm>
          <a:prstGeom prst="rect">
            <a:avLst/>
          </a:prstGeom>
          <a:noFill/>
          <a:ln w="9525">
            <a:noFill/>
            <a:miter lim="800000"/>
            <a:headEnd/>
            <a:tailEnd/>
          </a:ln>
        </p:spPr>
      </p:pic>
    </p:spTree>
    <p:extLst>
      <p:ext uri="{BB962C8B-B14F-4D97-AF65-F5344CB8AC3E}">
        <p14:creationId xmlns:p14="http://schemas.microsoft.com/office/powerpoint/2010/main" val="23125684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硬件同步机制</a:t>
            </a:r>
          </a:p>
        </p:txBody>
      </p:sp>
      <p:sp>
        <p:nvSpPr>
          <p:cNvPr id="4" name="Rectangle 8"/>
          <p:cNvSpPr txBox="1">
            <a:spLocks noChangeArrowheads="1"/>
          </p:cNvSpPr>
          <p:nvPr/>
        </p:nvSpPr>
        <p:spPr>
          <a:xfrm>
            <a:off x="395537" y="1357313"/>
            <a:ext cx="8496944" cy="1714497"/>
          </a:xfrm>
          <a:prstGeom prst="rect">
            <a:avLst/>
          </a:prstGeom>
          <a:solidFill>
            <a:srgbClr val="FFC000"/>
          </a:solidFill>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lnSpc>
                <a:spcPct val="150000"/>
              </a:lnSpc>
            </a:pPr>
            <a:r>
              <a:rPr lang="zh-CN" altLang="en-US" sz="2000" b="1" dirty="0">
                <a:solidFill>
                  <a:srgbClr val="000066"/>
                </a:solidFill>
                <a:latin typeface="微软雅黑" panose="020B0503020204020204" pitchFamily="34" charset="-122"/>
                <a:ea typeface="微软雅黑" panose="020B0503020204020204" pitchFamily="34" charset="-122"/>
              </a:rPr>
              <a:t>由于</a:t>
            </a:r>
            <a:r>
              <a:rPr lang="zh-CN" altLang="en-US" sz="2000" b="1" dirty="0">
                <a:solidFill>
                  <a:srgbClr val="C00000"/>
                </a:solidFill>
                <a:latin typeface="微软雅黑" panose="020B0503020204020204" pitchFamily="34" charset="-122"/>
                <a:ea typeface="微软雅黑" panose="020B0503020204020204" pitchFamily="34" charset="-122"/>
              </a:rPr>
              <a:t>中断</a:t>
            </a:r>
            <a:r>
              <a:rPr lang="zh-CN" altLang="en-US" sz="2000" b="1" dirty="0">
                <a:solidFill>
                  <a:srgbClr val="000066"/>
                </a:solidFill>
                <a:latin typeface="微软雅黑" panose="020B0503020204020204" pitchFamily="34" charset="-122"/>
                <a:ea typeface="微软雅黑" panose="020B0503020204020204" pitchFamily="34" charset="-122"/>
              </a:rPr>
              <a:t>的原因，使得一个进程在对一个公用变量</a:t>
            </a:r>
            <a:r>
              <a:rPr lang="zh-CN" altLang="en-US" sz="2000" b="1" dirty="0">
                <a:solidFill>
                  <a:srgbClr val="006600"/>
                </a:solidFill>
                <a:latin typeface="微软雅黑" panose="020B0503020204020204" pitchFamily="34" charset="-122"/>
                <a:ea typeface="微软雅黑" panose="020B0503020204020204" pitchFamily="34" charset="-122"/>
              </a:rPr>
              <a:t>先取来并检测其值，然后修改</a:t>
            </a:r>
            <a:r>
              <a:rPr lang="zh-CN" altLang="en-US" sz="2000" b="1" dirty="0">
                <a:solidFill>
                  <a:srgbClr val="000066"/>
                </a:solidFill>
                <a:latin typeface="微软雅黑" panose="020B0503020204020204" pitchFamily="34" charset="-122"/>
                <a:ea typeface="微软雅黑" panose="020B0503020204020204" pitchFamily="34" charset="-122"/>
              </a:rPr>
              <a:t>的</a:t>
            </a:r>
            <a:r>
              <a:rPr lang="zh-CN" altLang="en-US" sz="2000" b="1" dirty="0">
                <a:solidFill>
                  <a:srgbClr val="FF0000"/>
                </a:solidFill>
                <a:latin typeface="微软雅黑" panose="020B0503020204020204" pitchFamily="34" charset="-122"/>
                <a:ea typeface="微软雅黑" panose="020B0503020204020204" pitchFamily="34" charset="-122"/>
              </a:rPr>
              <a:t>这两个动作</a:t>
            </a:r>
            <a:r>
              <a:rPr lang="zh-CN" altLang="en-US" sz="2000" b="1" dirty="0">
                <a:solidFill>
                  <a:srgbClr val="000066"/>
                </a:solidFill>
                <a:latin typeface="微软雅黑" panose="020B0503020204020204" pitchFamily="34" charset="-122"/>
                <a:ea typeface="微软雅黑" panose="020B0503020204020204" pitchFamily="34" charset="-122"/>
              </a:rPr>
              <a:t>中，可以</a:t>
            </a:r>
            <a:r>
              <a:rPr lang="zh-CN" altLang="en-US" sz="2000" b="1" dirty="0">
                <a:solidFill>
                  <a:srgbClr val="FF0000"/>
                </a:solidFill>
                <a:latin typeface="微软雅黑" panose="020B0503020204020204" pitchFamily="34" charset="-122"/>
                <a:ea typeface="微软雅黑" panose="020B0503020204020204" pitchFamily="34" charset="-122"/>
              </a:rPr>
              <a:t>插入其它进程</a:t>
            </a:r>
            <a:r>
              <a:rPr lang="zh-CN" altLang="en-US" sz="2000" b="1" dirty="0">
                <a:solidFill>
                  <a:srgbClr val="000066"/>
                </a:solidFill>
                <a:latin typeface="微软雅黑" panose="020B0503020204020204" pitchFamily="34" charset="-122"/>
                <a:ea typeface="微软雅黑" panose="020B0503020204020204" pitchFamily="34" charset="-122"/>
              </a:rPr>
              <a:t>对此公用变量的访问和修改，从而破坏了此公用变量数据的完整性和正确性</a:t>
            </a:r>
            <a:endParaRPr lang="en-US" altLang="zh-CN" sz="2000" b="1" dirty="0">
              <a:solidFill>
                <a:srgbClr val="000066"/>
              </a:solidFill>
              <a:latin typeface="微软雅黑" panose="020B0503020204020204" pitchFamily="34" charset="-122"/>
              <a:ea typeface="微软雅黑" panose="020B0503020204020204" pitchFamily="34" charset="-122"/>
            </a:endParaRPr>
          </a:p>
          <a:p>
            <a:pPr fontAlgn="auto">
              <a:lnSpc>
                <a:spcPct val="150000"/>
              </a:lnSpc>
            </a:pPr>
            <a:endParaRPr lang="zh-CN" altLang="en-US" sz="2000" dirty="0">
              <a:solidFill>
                <a:srgbClr val="000066"/>
              </a:solidFill>
              <a:latin typeface="+mn-ea"/>
            </a:endParaRPr>
          </a:p>
        </p:txBody>
      </p:sp>
      <p:sp>
        <p:nvSpPr>
          <p:cNvPr id="5" name="内容占位符 1"/>
          <p:cNvSpPr txBox="1">
            <a:spLocks/>
          </p:cNvSpPr>
          <p:nvPr/>
        </p:nvSpPr>
        <p:spPr>
          <a:xfrm>
            <a:off x="395537" y="3573016"/>
            <a:ext cx="8496943" cy="2214578"/>
          </a:xfrm>
          <a:prstGeom prst="rect">
            <a:avLst/>
          </a:prstGeom>
          <a:gradFill rotWithShape="1">
            <a:gsLst>
              <a:gs pos="0">
                <a:srgbClr val="DA1F28">
                  <a:shade val="15000"/>
                  <a:satMod val="180000"/>
                </a:srgbClr>
              </a:gs>
              <a:gs pos="50000">
                <a:srgbClr val="DA1F28">
                  <a:shade val="45000"/>
                  <a:satMod val="170000"/>
                </a:srgbClr>
              </a:gs>
              <a:gs pos="70000">
                <a:srgbClr val="DA1F28">
                  <a:tint val="99000"/>
                  <a:shade val="65000"/>
                  <a:satMod val="155000"/>
                </a:srgbClr>
              </a:gs>
              <a:gs pos="100000">
                <a:srgbClr val="DA1F28">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DA1F28">
                <a:satMod val="300000"/>
              </a:srgbClr>
            </a:contourClr>
          </a:sp3d>
        </p:spPr>
        <p:txBody>
          <a:bodyPr vert="horz">
            <a:normAutofit/>
          </a:bodyPr>
          <a:lstStyle/>
          <a:p>
            <a:pPr marL="365760" marR="0" lvl="0" indent="-256032" algn="l" defTabSz="914400" eaLnBrk="1" fontAlgn="auto" latinLnBrk="0" hangingPunct="1">
              <a:lnSpc>
                <a:spcPct val="150000"/>
              </a:lnSpc>
              <a:spcBef>
                <a:spcPts val="400"/>
              </a:spcBef>
              <a:spcAft>
                <a:spcPts val="0"/>
              </a:spcAft>
              <a:buClr>
                <a:srgbClr val="2DA2BF"/>
              </a:buClr>
              <a:buSzPct val="68000"/>
              <a:buFont typeface="Wingdings 3"/>
              <a:buChar char=""/>
              <a:tabLst/>
              <a:defRPr/>
            </a:pPr>
            <a:r>
              <a:rPr kumimoji="0" lang="zh-CN" altLang="en-US" sz="1800" b="1" i="0" u="none" strike="noStrike" kern="0" cap="none" spc="0" normalizeH="0" baseline="0" noProof="0" dirty="0">
                <a:ln>
                  <a:noFill/>
                </a:ln>
                <a:solidFill>
                  <a:srgbClr val="FFFFCC"/>
                </a:solidFill>
                <a:effectLst/>
                <a:uLnTx/>
                <a:uFillTx/>
                <a:latin typeface="微软雅黑" panose="020B0503020204020204" pitchFamily="34" charset="-122"/>
                <a:ea typeface="微软雅黑" panose="020B0503020204020204" pitchFamily="34" charset="-122"/>
              </a:rPr>
              <a:t>对临界区进行管理时，可以把标志看作锁。</a:t>
            </a:r>
            <a:endParaRPr kumimoji="0" lang="en-US" altLang="zh-CN" sz="1800" b="1" i="0" u="none" strike="noStrike" kern="0" cap="none" spc="0" normalizeH="0" baseline="0" noProof="0" dirty="0">
              <a:ln>
                <a:noFill/>
              </a:ln>
              <a:solidFill>
                <a:srgbClr val="FFFFCC"/>
              </a:solidFill>
              <a:effectLst/>
              <a:uLnTx/>
              <a:uFillTx/>
              <a:latin typeface="微软雅黑" panose="020B0503020204020204" pitchFamily="34" charset="-122"/>
              <a:ea typeface="微软雅黑" panose="020B0503020204020204" pitchFamily="34" charset="-122"/>
            </a:endParaRPr>
          </a:p>
          <a:p>
            <a:pPr marL="365760" marR="0" lvl="0" indent="-256032" algn="l" defTabSz="914400" eaLnBrk="1" fontAlgn="auto" latinLnBrk="0" hangingPunct="1">
              <a:lnSpc>
                <a:spcPct val="150000"/>
              </a:lnSpc>
              <a:spcBef>
                <a:spcPts val="400"/>
              </a:spcBef>
              <a:spcAft>
                <a:spcPts val="0"/>
              </a:spcAft>
              <a:buClr>
                <a:srgbClr val="2DA2BF"/>
              </a:buClr>
              <a:buSzPct val="68000"/>
              <a:buFont typeface="Wingdings 3"/>
              <a:buChar char=""/>
              <a:tabLst/>
              <a:defRPr/>
            </a:pPr>
            <a:r>
              <a:rPr kumimoji="0" lang="zh-CN" altLang="en-US" sz="1800" b="1" i="0" u="none" strike="noStrike" kern="0" cap="none" spc="0" normalizeH="0" baseline="0" noProof="0" dirty="0">
                <a:ln>
                  <a:noFill/>
                </a:ln>
                <a:solidFill>
                  <a:srgbClr val="FFFFCC"/>
                </a:solidFill>
                <a:effectLst/>
                <a:uLnTx/>
                <a:uFillTx/>
                <a:latin typeface="微软雅黑" panose="020B0503020204020204" pitchFamily="34" charset="-122"/>
                <a:ea typeface="微软雅黑" panose="020B0503020204020204" pitchFamily="34" charset="-122"/>
              </a:rPr>
              <a:t>进入临界区之前：测试锁，未开则等待；反之则锁上</a:t>
            </a:r>
            <a:endParaRPr kumimoji="0" lang="en-US" altLang="zh-CN" sz="1800" b="1" i="0" u="none" strike="noStrike" kern="0" cap="none" spc="0" normalizeH="0" baseline="0" noProof="0" dirty="0">
              <a:ln>
                <a:noFill/>
              </a:ln>
              <a:solidFill>
                <a:srgbClr val="FFFFCC"/>
              </a:solidFill>
              <a:effectLst/>
              <a:uLnTx/>
              <a:uFillTx/>
              <a:latin typeface="微软雅黑" panose="020B0503020204020204" pitchFamily="34" charset="-122"/>
              <a:ea typeface="微软雅黑" panose="020B0503020204020204" pitchFamily="34" charset="-122"/>
            </a:endParaRPr>
          </a:p>
          <a:p>
            <a:pPr marL="365760" marR="0" lvl="0" indent="-256032" algn="l" defTabSz="914400" eaLnBrk="1" fontAlgn="auto" latinLnBrk="0" hangingPunct="1">
              <a:lnSpc>
                <a:spcPct val="150000"/>
              </a:lnSpc>
              <a:spcBef>
                <a:spcPts val="400"/>
              </a:spcBef>
              <a:spcAft>
                <a:spcPts val="0"/>
              </a:spcAft>
              <a:buClr>
                <a:srgbClr val="2DA2BF"/>
              </a:buClr>
              <a:buSzPct val="68000"/>
              <a:buFont typeface="Wingdings 3"/>
              <a:buChar char=""/>
              <a:tabLst/>
              <a:defRPr/>
            </a:pPr>
            <a:r>
              <a:rPr kumimoji="0" lang="zh-CN" altLang="en-US" sz="1800" b="1" i="0" u="none" strike="noStrike" kern="0" cap="none" spc="0" normalizeH="0" baseline="0" noProof="0" dirty="0">
                <a:ln>
                  <a:noFill/>
                </a:ln>
                <a:solidFill>
                  <a:srgbClr val="FFFFCC"/>
                </a:solidFill>
                <a:effectLst/>
                <a:uLnTx/>
                <a:uFillTx/>
                <a:latin typeface="微软雅黑" panose="020B0503020204020204" pitchFamily="34" charset="-122"/>
                <a:ea typeface="微软雅黑" panose="020B0503020204020204" pitchFamily="34" charset="-122"/>
              </a:rPr>
              <a:t>测试和关锁必须连续，不能分开</a:t>
            </a:r>
          </a:p>
        </p:txBody>
      </p:sp>
    </p:spTree>
    <p:extLst>
      <p:ext uri="{BB962C8B-B14F-4D97-AF65-F5344CB8AC3E}">
        <p14:creationId xmlns:p14="http://schemas.microsoft.com/office/powerpoint/2010/main" val="326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800601"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硬件同步机制</a:t>
            </a:r>
          </a:p>
        </p:txBody>
      </p:sp>
      <p:sp>
        <p:nvSpPr>
          <p:cNvPr id="6" name="Rectangle 8"/>
          <p:cNvSpPr>
            <a:spLocks noChangeArrowheads="1"/>
          </p:cNvSpPr>
          <p:nvPr/>
        </p:nvSpPr>
        <p:spPr bwMode="auto">
          <a:xfrm>
            <a:off x="11759" y="717308"/>
            <a:ext cx="2904057" cy="62346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1.</a:t>
            </a:r>
            <a:r>
              <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关中断</a:t>
            </a:r>
          </a:p>
        </p:txBody>
      </p:sp>
      <p:sp>
        <p:nvSpPr>
          <p:cNvPr id="7" name="Rectangle 8"/>
          <p:cNvSpPr>
            <a:spLocks noChangeArrowheads="1"/>
          </p:cNvSpPr>
          <p:nvPr/>
        </p:nvSpPr>
        <p:spPr bwMode="auto">
          <a:xfrm>
            <a:off x="11759" y="1340768"/>
            <a:ext cx="2904057" cy="644162"/>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rPr>
              <a:t>2.</a:t>
            </a:r>
            <a:r>
              <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rPr>
              <a:t>利用</a:t>
            </a:r>
            <a:r>
              <a:rPr kumimoji="0" lang="en-US" altLang="zh-CN"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rPr>
              <a:t>Test-and-Set</a:t>
            </a:r>
            <a:r>
              <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rPr>
              <a:t>指令实现互斥</a:t>
            </a:r>
          </a:p>
        </p:txBody>
      </p:sp>
      <p:sp>
        <p:nvSpPr>
          <p:cNvPr id="8" name="Rectangle 7"/>
          <p:cNvSpPr>
            <a:spLocks noChangeArrowheads="1"/>
          </p:cNvSpPr>
          <p:nvPr/>
        </p:nvSpPr>
        <p:spPr bwMode="auto">
          <a:xfrm>
            <a:off x="11759" y="1984930"/>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rPr>
              <a:t>3.</a:t>
            </a:r>
            <a:r>
              <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rPr>
              <a:t> 利用交换指令</a:t>
            </a:r>
            <a:r>
              <a:rPr kumimoji="0" lang="en-US" altLang="zh-CN"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rPr>
              <a:t>Swap</a:t>
            </a:r>
            <a:r>
              <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rPr>
              <a:t>实现进程互斥</a:t>
            </a:r>
          </a:p>
        </p:txBody>
      </p:sp>
      <p:sp>
        <p:nvSpPr>
          <p:cNvPr id="9" name="Rectangle 8"/>
          <p:cNvSpPr>
            <a:spLocks noChangeArrowheads="1"/>
          </p:cNvSpPr>
          <p:nvPr/>
        </p:nvSpPr>
        <p:spPr bwMode="auto">
          <a:xfrm>
            <a:off x="2987824" y="764704"/>
            <a:ext cx="6048672" cy="6007184"/>
          </a:xfrm>
          <a:prstGeom prst="rect">
            <a:avLst/>
          </a:prstGeom>
          <a:solidFill>
            <a:schemeClr val="accent3">
              <a:lumMod val="20000"/>
              <a:lumOff val="80000"/>
            </a:schemeClr>
          </a:solidFill>
          <a:ln w="28575">
            <a:solidFill>
              <a:srgbClr val="993300"/>
            </a:solidFill>
            <a:miter lim="800000"/>
            <a:headEnd/>
            <a:tailEnd/>
          </a:ln>
        </p:spPr>
        <p:txBody>
          <a:bodyPr anchor="ctr"/>
          <a:lstStyle/>
          <a:p>
            <a:pPr marL="365760" lvl="0" indent="-256032" algn="l" fontAlgn="auto">
              <a:lnSpc>
                <a:spcPct val="150000"/>
              </a:lnSpc>
              <a:spcBef>
                <a:spcPts val="400"/>
              </a:spcBef>
              <a:spcAft>
                <a:spcPts val="0"/>
              </a:spcAft>
              <a:buClr>
                <a:srgbClr val="2DA2BF"/>
              </a:buClr>
              <a:buSzPct val="68000"/>
              <a:buFont typeface="Wingdings 3"/>
              <a:buChar char=""/>
            </a:pPr>
            <a:r>
              <a:rPr kumimoji="0" lang="zh-CN" altLang="en-US" sz="2000" b="1" dirty="0">
                <a:solidFill>
                  <a:prstClr val="black"/>
                </a:solidFill>
                <a:latin typeface="微软雅黑" panose="020B0503020204020204" pitchFamily="34" charset="-122"/>
                <a:ea typeface="微软雅黑" panose="020B0503020204020204" pitchFamily="34" charset="-122"/>
              </a:rPr>
              <a:t>最简单的方法之一</a:t>
            </a:r>
            <a:endParaRPr kumimoji="0" lang="en-US" altLang="zh-CN" sz="2000" b="1" dirty="0">
              <a:solidFill>
                <a:prstClr val="black"/>
              </a:solidFill>
              <a:latin typeface="微软雅黑" panose="020B0503020204020204" pitchFamily="34" charset="-122"/>
              <a:ea typeface="微软雅黑" panose="020B0503020204020204" pitchFamily="34" charset="-122"/>
            </a:endParaRPr>
          </a:p>
          <a:p>
            <a:pPr marL="365760" lvl="0" indent="-256032" algn="l" fontAlgn="auto">
              <a:lnSpc>
                <a:spcPct val="150000"/>
              </a:lnSpc>
              <a:spcBef>
                <a:spcPts val="400"/>
              </a:spcBef>
              <a:spcAft>
                <a:spcPts val="0"/>
              </a:spcAft>
              <a:buClr>
                <a:srgbClr val="2DA2BF"/>
              </a:buClr>
              <a:buSzPct val="68000"/>
              <a:buFont typeface="Wingdings 3"/>
              <a:buChar char=""/>
            </a:pPr>
            <a:r>
              <a:rPr kumimoji="0" lang="zh-CN" altLang="en-US" sz="2000" b="1" dirty="0">
                <a:solidFill>
                  <a:prstClr val="black"/>
                </a:solidFill>
                <a:latin typeface="微软雅黑" panose="020B0503020204020204" pitchFamily="34" charset="-122"/>
                <a:ea typeface="微软雅黑" panose="020B0503020204020204" pitchFamily="34" charset="-122"/>
              </a:rPr>
              <a:t>进入测试之前关闭中断，完成测试直至上锁之后才能打开中断</a:t>
            </a:r>
            <a:endParaRPr kumimoji="0" lang="en-US" altLang="zh-CN" sz="2000" b="1" dirty="0">
              <a:solidFill>
                <a:prstClr val="black"/>
              </a:solidFill>
              <a:latin typeface="微软雅黑" panose="020B0503020204020204" pitchFamily="34" charset="-122"/>
              <a:ea typeface="微软雅黑" panose="020B0503020204020204" pitchFamily="34" charset="-122"/>
            </a:endParaRPr>
          </a:p>
          <a:p>
            <a:pPr marL="365760" lvl="0" indent="-256032" algn="l" fontAlgn="auto">
              <a:lnSpc>
                <a:spcPct val="150000"/>
              </a:lnSpc>
              <a:spcBef>
                <a:spcPts val="400"/>
              </a:spcBef>
              <a:spcAft>
                <a:spcPts val="0"/>
              </a:spcAft>
              <a:buClr>
                <a:srgbClr val="2DA2BF"/>
              </a:buClr>
              <a:buSzPct val="68000"/>
              <a:buFont typeface="Wingdings 3"/>
              <a:buChar char=""/>
            </a:pPr>
            <a:r>
              <a:rPr kumimoji="0" lang="zh-CN" altLang="en-US" sz="2000" b="1" dirty="0">
                <a:solidFill>
                  <a:prstClr val="black"/>
                </a:solidFill>
                <a:latin typeface="微软雅黑" panose="020B0503020204020204" pitchFamily="34" charset="-122"/>
                <a:ea typeface="微软雅黑" panose="020B0503020204020204" pitchFamily="34" charset="-122"/>
              </a:rPr>
              <a:t>保证了锁测试和关锁操作的连续性和完整性</a:t>
            </a:r>
            <a:endParaRPr kumimoji="0" lang="en-US" altLang="zh-CN" sz="2000" b="1" dirty="0">
              <a:solidFill>
                <a:prstClr val="black"/>
              </a:solidFill>
              <a:latin typeface="微软雅黑" panose="020B0503020204020204" pitchFamily="34" charset="-122"/>
              <a:ea typeface="微软雅黑" panose="020B0503020204020204" pitchFamily="34" charset="-122"/>
            </a:endParaRPr>
          </a:p>
          <a:p>
            <a:pPr marL="365760" lvl="0" indent="-256032" algn="l" fontAlgn="auto">
              <a:lnSpc>
                <a:spcPct val="150000"/>
              </a:lnSpc>
              <a:spcBef>
                <a:spcPts val="400"/>
              </a:spcBef>
              <a:spcAft>
                <a:spcPts val="0"/>
              </a:spcAft>
              <a:buClr>
                <a:srgbClr val="2DA2BF"/>
              </a:buClr>
              <a:buSzPct val="68000"/>
              <a:buFont typeface="Wingdings 3"/>
              <a:buChar char=""/>
            </a:pPr>
            <a:r>
              <a:rPr kumimoji="0" lang="zh-CN" altLang="en-US" sz="2000" b="1" dirty="0">
                <a:solidFill>
                  <a:srgbClr val="C00000"/>
                </a:solidFill>
                <a:latin typeface="微软雅黑" panose="020B0503020204020204" pitchFamily="34" charset="-122"/>
                <a:ea typeface="微软雅黑" panose="020B0503020204020204" pitchFamily="34" charset="-122"/>
              </a:rPr>
              <a:t>存在问题：滥用关中断后果严重；关中断时间过长，影响系统效率；不适用于多</a:t>
            </a:r>
            <a:r>
              <a:rPr kumimoji="0" lang="en-US" altLang="zh-CN" sz="2000" b="1" dirty="0">
                <a:solidFill>
                  <a:srgbClr val="C00000"/>
                </a:solidFill>
                <a:latin typeface="微软雅黑" panose="020B0503020204020204" pitchFamily="34" charset="-122"/>
                <a:ea typeface="微软雅黑" panose="020B0503020204020204" pitchFamily="34" charset="-122"/>
              </a:rPr>
              <a:t>CPU</a:t>
            </a:r>
          </a:p>
          <a:p>
            <a:pPr marL="365760" lvl="0" indent="-256032" algn="l" fontAlgn="auto">
              <a:lnSpc>
                <a:spcPct val="150000"/>
              </a:lnSpc>
              <a:spcBef>
                <a:spcPts val="400"/>
              </a:spcBef>
              <a:spcAft>
                <a:spcPts val="0"/>
              </a:spcAft>
              <a:buClr>
                <a:srgbClr val="2DA2BF"/>
              </a:buClr>
              <a:buSzPct val="68000"/>
              <a:buFont typeface="Wingdings 3"/>
              <a:buChar char=""/>
            </a:pPr>
            <a:r>
              <a:rPr kumimoji="0" lang="zh-CN" altLang="en-US" sz="2000" b="1" dirty="0">
                <a:solidFill>
                  <a:srgbClr val="000066"/>
                </a:solidFill>
                <a:latin typeface="微软雅黑" panose="020B0503020204020204" pitchFamily="34" charset="-122"/>
                <a:ea typeface="微软雅黑" panose="020B0503020204020204" pitchFamily="34" charset="-122"/>
              </a:rPr>
              <a:t>许多大型机（如</a:t>
            </a:r>
            <a:r>
              <a:rPr kumimoji="0" lang="en-US" altLang="zh-CN" sz="2000" b="1" dirty="0">
                <a:solidFill>
                  <a:srgbClr val="000066"/>
                </a:solidFill>
                <a:latin typeface="微软雅黑" panose="020B0503020204020204" pitchFamily="34" charset="-122"/>
                <a:ea typeface="微软雅黑" panose="020B0503020204020204" pitchFamily="34" charset="-122"/>
              </a:rPr>
              <a:t>IBM370</a:t>
            </a:r>
            <a:r>
              <a:rPr kumimoji="0" lang="zh-CN" altLang="en-US" sz="2000" b="1" dirty="0">
                <a:solidFill>
                  <a:srgbClr val="000066"/>
                </a:solidFill>
                <a:latin typeface="微软雅黑" panose="020B0503020204020204" pitchFamily="34" charset="-122"/>
                <a:ea typeface="微软雅黑" panose="020B0503020204020204" pitchFamily="34" charset="-122"/>
              </a:rPr>
              <a:t>等）和微型机（如</a:t>
            </a:r>
            <a:r>
              <a:rPr kumimoji="0" lang="en-US" altLang="zh-CN" sz="2000" b="1" dirty="0">
                <a:solidFill>
                  <a:srgbClr val="000066"/>
                </a:solidFill>
                <a:latin typeface="微软雅黑" panose="020B0503020204020204" pitchFamily="34" charset="-122"/>
                <a:ea typeface="微软雅黑" panose="020B0503020204020204" pitchFamily="34" charset="-122"/>
              </a:rPr>
              <a:t>Intel×86</a:t>
            </a:r>
            <a:r>
              <a:rPr kumimoji="0" lang="zh-CN" altLang="en-US" sz="2000" b="1" dirty="0">
                <a:solidFill>
                  <a:srgbClr val="000066"/>
                </a:solidFill>
                <a:latin typeface="微软雅黑" panose="020B0503020204020204" pitchFamily="34" charset="-122"/>
                <a:ea typeface="微软雅黑" panose="020B0503020204020204" pitchFamily="34" charset="-122"/>
              </a:rPr>
              <a:t>等）中都提供了专用的</a:t>
            </a:r>
            <a:r>
              <a:rPr kumimoji="0" lang="zh-CN" altLang="en-US" sz="2000" b="1" dirty="0">
                <a:solidFill>
                  <a:srgbClr val="C00000"/>
                </a:solidFill>
                <a:latin typeface="微软雅黑" panose="020B0503020204020204" pitchFamily="34" charset="-122"/>
                <a:ea typeface="微软雅黑" panose="020B0503020204020204" pitchFamily="34" charset="-122"/>
              </a:rPr>
              <a:t>硬件指令</a:t>
            </a:r>
            <a:r>
              <a:rPr kumimoji="0" lang="zh-CN" altLang="en-US" sz="2000" b="1" dirty="0">
                <a:solidFill>
                  <a:srgbClr val="000066"/>
                </a:solidFill>
                <a:latin typeface="微软雅黑" panose="020B0503020204020204" pitchFamily="34" charset="-122"/>
                <a:ea typeface="微软雅黑" panose="020B0503020204020204" pitchFamily="34" charset="-122"/>
              </a:rPr>
              <a:t>，这些指令全部允许对一个字中的内容进行检测和修正，或交换两个字的内容。这些操作都是</a:t>
            </a:r>
            <a:r>
              <a:rPr kumimoji="0" lang="zh-CN" altLang="en-US" sz="2000" b="1" dirty="0">
                <a:solidFill>
                  <a:srgbClr val="FF0000"/>
                </a:solidFill>
                <a:latin typeface="微软雅黑" panose="020B0503020204020204" pitchFamily="34" charset="-122"/>
                <a:ea typeface="微软雅黑" panose="020B0503020204020204" pitchFamily="34" charset="-122"/>
              </a:rPr>
              <a:t>在一个存储周期中完成，或者说由一条指令来完成</a:t>
            </a:r>
            <a:r>
              <a:rPr kumimoji="0" lang="zh-CN" altLang="en-US" sz="2000" b="1" dirty="0">
                <a:solidFill>
                  <a:srgbClr val="000066"/>
                </a:solidFill>
                <a:latin typeface="微软雅黑" panose="020B0503020204020204" pitchFamily="34" charset="-122"/>
                <a:ea typeface="微软雅黑" panose="020B0503020204020204" pitchFamily="34" charset="-122"/>
              </a:rPr>
              <a:t>，不可能有中断，用这些指令就可以解决临界区问题</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2" y="2996952"/>
            <a:ext cx="2976065" cy="3215748"/>
          </a:xfrm>
          <a:prstGeom prst="rect">
            <a:avLst/>
          </a:prstGeom>
        </p:spPr>
      </p:pic>
    </p:spTree>
    <p:extLst>
      <p:ext uri="{BB962C8B-B14F-4D97-AF65-F5344CB8AC3E}">
        <p14:creationId xmlns:p14="http://schemas.microsoft.com/office/powerpoint/2010/main" val="333321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 calcmode="lin" valueType="num">
                                      <p:cBhvr additive="base">
                                        <p:cTn id="15"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硬件同步机制</a:t>
            </a:r>
          </a:p>
        </p:txBody>
      </p:sp>
      <p:sp>
        <p:nvSpPr>
          <p:cNvPr id="6" name="Rectangle 8"/>
          <p:cNvSpPr>
            <a:spLocks noChangeArrowheads="1"/>
          </p:cNvSpPr>
          <p:nvPr/>
        </p:nvSpPr>
        <p:spPr bwMode="auto">
          <a:xfrm>
            <a:off x="11759" y="71730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1.</a:t>
            </a:r>
            <a:r>
              <a:rPr kumimoji="0" lang="zh-CN" alt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关中断</a:t>
            </a:r>
          </a:p>
        </p:txBody>
      </p:sp>
      <p:sp>
        <p:nvSpPr>
          <p:cNvPr id="7" name="Rectangle 8"/>
          <p:cNvSpPr>
            <a:spLocks noChangeArrowheads="1"/>
          </p:cNvSpPr>
          <p:nvPr/>
        </p:nvSpPr>
        <p:spPr bwMode="auto">
          <a:xfrm>
            <a:off x="11759" y="1340768"/>
            <a:ext cx="2904057" cy="644162"/>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2.</a:t>
            </a:r>
            <a:r>
              <a:rPr kumimoji="0" lang="zh-CN" altLang="en-US" sz="1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利用</a:t>
            </a:r>
            <a:r>
              <a:rPr kumimoji="0" lang="en-US" altLang="zh-CN" sz="1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Test-and-Set</a:t>
            </a:r>
            <a:r>
              <a:rPr kumimoji="0" lang="zh-CN" altLang="en-US" sz="1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指令实现互斥</a:t>
            </a:r>
          </a:p>
        </p:txBody>
      </p:sp>
      <p:sp>
        <p:nvSpPr>
          <p:cNvPr id="8" name="Rectangle 7"/>
          <p:cNvSpPr>
            <a:spLocks noChangeArrowheads="1"/>
          </p:cNvSpPr>
          <p:nvPr/>
        </p:nvSpPr>
        <p:spPr bwMode="auto">
          <a:xfrm>
            <a:off x="11759" y="1984930"/>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3.</a:t>
            </a:r>
            <a:r>
              <a:rPr kumimoji="0" lang="zh-CN" altLang="en-US" sz="1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 利用交换指令</a:t>
            </a:r>
            <a:r>
              <a:rPr kumimoji="0" lang="en-US" altLang="zh-CN" sz="1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Swap</a:t>
            </a:r>
            <a:r>
              <a:rPr kumimoji="0" lang="zh-CN" altLang="en-US" sz="1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实现进程互斥</a:t>
            </a:r>
          </a:p>
        </p:txBody>
      </p:sp>
      <p:sp>
        <p:nvSpPr>
          <p:cNvPr id="9" name="Rectangle 8"/>
          <p:cNvSpPr>
            <a:spLocks noChangeArrowheads="1"/>
          </p:cNvSpPr>
          <p:nvPr/>
        </p:nvSpPr>
        <p:spPr bwMode="auto">
          <a:xfrm>
            <a:off x="2987824" y="717308"/>
            <a:ext cx="6048672" cy="6054580"/>
          </a:xfrm>
          <a:prstGeom prst="rect">
            <a:avLst/>
          </a:prstGeom>
          <a:solidFill>
            <a:schemeClr val="accent3">
              <a:lumMod val="20000"/>
              <a:lumOff val="80000"/>
            </a:schemeClr>
          </a:solidFill>
          <a:ln w="28575">
            <a:solidFill>
              <a:srgbClr val="993300"/>
            </a:solidFill>
            <a:miter lim="800000"/>
            <a:headEnd/>
            <a:tailEnd/>
          </a:ln>
        </p:spPr>
        <p:txBody>
          <a:bodyPr anchor="ctr"/>
          <a:lstStyle/>
          <a:p>
            <a:pPr marL="566928" lvl="0" indent="-457200" algn="l" fontAlgn="auto">
              <a:lnSpc>
                <a:spcPct val="130000"/>
              </a:lnSpc>
              <a:spcAft>
                <a:spcPts val="0"/>
              </a:spcAft>
              <a:buClr>
                <a:srgbClr val="2DA2BF"/>
              </a:buClr>
              <a:buSzPct val="68000"/>
              <a:buFont typeface="+mj-lt"/>
              <a:buAutoNum type="arabicPeriod"/>
            </a:pPr>
            <a:r>
              <a:rPr kumimoji="0" lang="zh-CN" altLang="en-US" sz="2000" b="1" dirty="0">
                <a:solidFill>
                  <a:srgbClr val="000066"/>
                </a:solidFill>
                <a:latin typeface="微软雅黑" panose="020B0503020204020204" pitchFamily="34" charset="-122"/>
                <a:ea typeface="微软雅黑" panose="020B0503020204020204" pitchFamily="34" charset="-122"/>
              </a:rPr>
              <a:t>为了解决同类临界区互斥问题，可以</a:t>
            </a:r>
            <a:r>
              <a:rPr kumimoji="0" lang="zh-CN" altLang="en-US" sz="2000" b="1" dirty="0">
                <a:solidFill>
                  <a:srgbClr val="FF0000"/>
                </a:solidFill>
                <a:latin typeface="微软雅黑" panose="020B0503020204020204" pitchFamily="34" charset="-122"/>
                <a:ea typeface="微软雅黑" panose="020B0503020204020204" pitchFamily="34" charset="-122"/>
              </a:rPr>
              <a:t>为每类临界区设置一把锁</a:t>
            </a:r>
            <a:r>
              <a:rPr kumimoji="0" lang="zh-CN" altLang="en-US" sz="2000" b="1" dirty="0">
                <a:solidFill>
                  <a:srgbClr val="000066"/>
                </a:solidFill>
                <a:latin typeface="微软雅黑" panose="020B0503020204020204" pitchFamily="34" charset="-122"/>
                <a:ea typeface="微软雅黑" panose="020B0503020204020204" pitchFamily="34" charset="-122"/>
              </a:rPr>
              <a:t>。    在程序中锁可以用一个变量</a:t>
            </a:r>
            <a:r>
              <a:rPr kumimoji="0" lang="en-US" altLang="zh-CN" sz="2000" b="1" dirty="0">
                <a:solidFill>
                  <a:srgbClr val="000066"/>
                </a:solidFill>
                <a:latin typeface="微软雅黑" panose="020B0503020204020204" pitchFamily="34" charset="-122"/>
                <a:ea typeface="微软雅黑" panose="020B0503020204020204" pitchFamily="34" charset="-122"/>
              </a:rPr>
              <a:t>lock</a:t>
            </a:r>
            <a:r>
              <a:rPr kumimoji="0" lang="zh-CN" altLang="en-US" sz="2000" b="1" dirty="0">
                <a:solidFill>
                  <a:srgbClr val="000066"/>
                </a:solidFill>
                <a:latin typeface="微软雅黑" panose="020B0503020204020204" pitchFamily="34" charset="-122"/>
                <a:ea typeface="微软雅黑" panose="020B0503020204020204" pitchFamily="34" charset="-122"/>
              </a:rPr>
              <a:t>来表示，锁有两种状态：</a:t>
            </a:r>
          </a:p>
          <a:p>
            <a:pPr marL="566928" lvl="0" indent="-457200" algn="l" fontAlgn="auto">
              <a:lnSpc>
                <a:spcPct val="130000"/>
              </a:lnSpc>
              <a:spcAft>
                <a:spcPts val="0"/>
              </a:spcAft>
              <a:buClr>
                <a:srgbClr val="2DA2BF"/>
              </a:buClr>
              <a:buSzPct val="68000"/>
              <a:buFont typeface="+mj-ea"/>
              <a:buAutoNum type="circleNumDbPlain"/>
            </a:pPr>
            <a:r>
              <a:rPr kumimoji="0" lang="en-US" altLang="zh-CN" sz="2000" b="1" dirty="0">
                <a:solidFill>
                  <a:srgbClr val="C00000"/>
                </a:solidFill>
                <a:latin typeface="微软雅黑" panose="020B0503020204020204" pitchFamily="34" charset="-122"/>
                <a:ea typeface="微软雅黑" panose="020B0503020204020204" pitchFamily="34" charset="-122"/>
              </a:rPr>
              <a:t>FALSE</a:t>
            </a:r>
            <a:r>
              <a:rPr kumimoji="0" lang="zh-CN" altLang="en-US" sz="2000" b="1" dirty="0">
                <a:solidFill>
                  <a:srgbClr val="C00000"/>
                </a:solidFill>
                <a:latin typeface="微软雅黑" panose="020B0503020204020204" pitchFamily="34" charset="-122"/>
                <a:ea typeface="微软雅黑" panose="020B0503020204020204" pitchFamily="34" charset="-122"/>
              </a:rPr>
              <a:t>。</a:t>
            </a:r>
            <a:r>
              <a:rPr kumimoji="0" lang="zh-CN" altLang="en-US" sz="2000" b="1" dirty="0">
                <a:solidFill>
                  <a:srgbClr val="000066"/>
                </a:solidFill>
                <a:latin typeface="微软雅黑" panose="020B0503020204020204" pitchFamily="34" charset="-122"/>
                <a:ea typeface="微软雅黑" panose="020B0503020204020204" pitchFamily="34" charset="-122"/>
              </a:rPr>
              <a:t>打开状态，资源空闲，可以进入临界区。</a:t>
            </a:r>
          </a:p>
          <a:p>
            <a:pPr marL="566928" lvl="0" indent="-457200" algn="l" fontAlgn="auto">
              <a:lnSpc>
                <a:spcPct val="130000"/>
              </a:lnSpc>
              <a:spcAft>
                <a:spcPts val="0"/>
              </a:spcAft>
              <a:buClr>
                <a:srgbClr val="2DA2BF"/>
              </a:buClr>
              <a:buSzPct val="68000"/>
              <a:buFont typeface="+mj-ea"/>
              <a:buAutoNum type="circleNumDbPlain"/>
            </a:pPr>
            <a:r>
              <a:rPr kumimoji="0" lang="en-US" altLang="zh-CN" sz="2000" b="1" dirty="0">
                <a:solidFill>
                  <a:srgbClr val="C00000"/>
                </a:solidFill>
                <a:latin typeface="微软雅黑" panose="020B0503020204020204" pitchFamily="34" charset="-122"/>
                <a:ea typeface="微软雅黑" panose="020B0503020204020204" pitchFamily="34" charset="-122"/>
              </a:rPr>
              <a:t>TRUE</a:t>
            </a:r>
            <a:r>
              <a:rPr kumimoji="0" lang="zh-CN" altLang="en-US" sz="2000" b="1" dirty="0">
                <a:solidFill>
                  <a:srgbClr val="C00000"/>
                </a:solidFill>
                <a:latin typeface="微软雅黑" panose="020B0503020204020204" pitchFamily="34" charset="-122"/>
                <a:ea typeface="微软雅黑" panose="020B0503020204020204" pitchFamily="34" charset="-122"/>
              </a:rPr>
              <a:t>。</a:t>
            </a:r>
            <a:r>
              <a:rPr kumimoji="0" lang="zh-CN" altLang="en-US" sz="2000" b="1" dirty="0">
                <a:solidFill>
                  <a:srgbClr val="000066"/>
                </a:solidFill>
                <a:latin typeface="微软雅黑" panose="020B0503020204020204" pitchFamily="34" charset="-122"/>
                <a:ea typeface="微软雅黑" panose="020B0503020204020204" pitchFamily="34" charset="-122"/>
              </a:rPr>
              <a:t>关闭状态，资源被占用，不可进入临界区。</a:t>
            </a:r>
          </a:p>
          <a:p>
            <a:pPr marL="365760" lvl="0" indent="-256032" algn="l" fontAlgn="auto">
              <a:lnSpc>
                <a:spcPct val="130000"/>
              </a:lnSpc>
              <a:spcAft>
                <a:spcPts val="0"/>
              </a:spcAft>
              <a:buClr>
                <a:srgbClr val="2DA2BF"/>
              </a:buClr>
              <a:buSzPct val="68000"/>
              <a:buFont typeface="Wingdings 3"/>
              <a:buChar char=""/>
            </a:pPr>
            <a:endParaRPr kumimoji="0" lang="zh-CN" altLang="en-US" sz="2000" b="1" dirty="0">
              <a:solidFill>
                <a:srgbClr val="000066"/>
              </a:solidFill>
              <a:latin typeface="微软雅黑" panose="020B0503020204020204" pitchFamily="34" charset="-122"/>
              <a:ea typeface="微软雅黑" panose="020B0503020204020204" pitchFamily="34" charset="-122"/>
            </a:endParaRPr>
          </a:p>
          <a:p>
            <a:pPr marL="566928" indent="-457200" algn="l" fontAlgn="auto">
              <a:lnSpc>
                <a:spcPct val="130000"/>
              </a:lnSpc>
              <a:spcAft>
                <a:spcPts val="0"/>
              </a:spcAft>
              <a:buClr>
                <a:srgbClr val="2DA2BF"/>
              </a:buClr>
              <a:buSzPct val="68000"/>
              <a:buFont typeface="+mj-lt"/>
              <a:buAutoNum type="arabicPeriod" startAt="2"/>
            </a:pPr>
            <a:r>
              <a:rPr kumimoji="0" lang="zh-CN" altLang="en-US" sz="2000" b="1" dirty="0">
                <a:solidFill>
                  <a:srgbClr val="000066"/>
                </a:solidFill>
                <a:latin typeface="微软雅黑" panose="020B0503020204020204" pitchFamily="34" charset="-122"/>
                <a:ea typeface="微软雅黑" panose="020B0503020204020204" pitchFamily="34" charset="-122"/>
              </a:rPr>
              <a:t>显然，为解决同类临界区互斥问题，只要在每个进程进入临界区前，执行关锁操作，以阻止别的进程进入临界区，退出临界区后，要执行开锁操作，好让别的进程进入临界区。</a:t>
            </a:r>
          </a:p>
          <a:p>
            <a:pPr marL="365760" lvl="0" indent="-256032" algn="l" fontAlgn="auto">
              <a:lnSpc>
                <a:spcPct val="150000"/>
              </a:lnSpc>
              <a:spcBef>
                <a:spcPts val="400"/>
              </a:spcBef>
              <a:spcAft>
                <a:spcPts val="0"/>
              </a:spcAft>
              <a:buClr>
                <a:srgbClr val="2DA2BF"/>
              </a:buClr>
              <a:buSzPct val="68000"/>
              <a:buFont typeface="Wingdings 3"/>
              <a:buChar char=""/>
            </a:pPr>
            <a:endParaRPr kumimoji="0" lang="zh-CN" altLang="en-US" sz="2000" b="1" dirty="0">
              <a:solidFill>
                <a:srgbClr val="000066"/>
              </a:solidFill>
              <a:latin typeface="微软雅黑" panose="020B0503020204020204" pitchFamily="34" charset="-122"/>
              <a:ea typeface="微软雅黑" panose="020B0503020204020204" pitchFamily="34" charset="-122"/>
            </a:endParaRPr>
          </a:p>
        </p:txBody>
      </p:sp>
      <p:sp>
        <p:nvSpPr>
          <p:cNvPr id="2" name="圆角矩形 1"/>
          <p:cNvSpPr/>
          <p:nvPr/>
        </p:nvSpPr>
        <p:spPr>
          <a:xfrm>
            <a:off x="539552" y="4221088"/>
            <a:ext cx="1728192"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临界区</a:t>
            </a:r>
          </a:p>
        </p:txBody>
      </p:sp>
      <p:pic>
        <p:nvPicPr>
          <p:cNvPr id="4" name="图片 3"/>
          <p:cNvPicPr>
            <a:picLocks noChangeAspect="1"/>
          </p:cNvPicPr>
          <p:nvPr/>
        </p:nvPicPr>
        <p:blipFill>
          <a:blip r:embed="rId2"/>
          <a:stretch>
            <a:fillRect/>
          </a:stretch>
        </p:blipFill>
        <p:spPr>
          <a:xfrm>
            <a:off x="635999" y="2772549"/>
            <a:ext cx="1655573" cy="1289497"/>
          </a:xfrm>
          <a:prstGeom prst="rect">
            <a:avLst/>
          </a:prstGeom>
        </p:spPr>
      </p:pic>
      <p:pic>
        <p:nvPicPr>
          <p:cNvPr id="5" name="图片 4"/>
          <p:cNvPicPr>
            <a:picLocks noChangeAspect="1"/>
          </p:cNvPicPr>
          <p:nvPr/>
        </p:nvPicPr>
        <p:blipFill>
          <a:blip r:embed="rId3"/>
          <a:stretch>
            <a:fillRect/>
          </a:stretch>
        </p:blipFill>
        <p:spPr>
          <a:xfrm>
            <a:off x="636000" y="5164723"/>
            <a:ext cx="1655573" cy="1505521"/>
          </a:xfrm>
          <a:prstGeom prst="rect">
            <a:avLst/>
          </a:prstGeom>
        </p:spPr>
      </p:pic>
    </p:spTree>
    <p:extLst>
      <p:ext uri="{BB962C8B-B14F-4D97-AF65-F5344CB8AC3E}">
        <p14:creationId xmlns:p14="http://schemas.microsoft.com/office/powerpoint/2010/main" val="42103391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硬件同步机制</a:t>
            </a:r>
          </a:p>
        </p:txBody>
      </p:sp>
      <p:sp>
        <p:nvSpPr>
          <p:cNvPr id="6" name="Rectangle 8"/>
          <p:cNvSpPr>
            <a:spLocks noChangeArrowheads="1"/>
          </p:cNvSpPr>
          <p:nvPr/>
        </p:nvSpPr>
        <p:spPr bwMode="auto">
          <a:xfrm>
            <a:off x="11759" y="71730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1.</a:t>
            </a:r>
            <a:r>
              <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关中断</a:t>
            </a:r>
          </a:p>
        </p:txBody>
      </p:sp>
      <p:sp>
        <p:nvSpPr>
          <p:cNvPr id="7" name="Rectangle 8"/>
          <p:cNvSpPr>
            <a:spLocks noChangeArrowheads="1"/>
          </p:cNvSpPr>
          <p:nvPr/>
        </p:nvSpPr>
        <p:spPr bwMode="auto">
          <a:xfrm>
            <a:off x="11759" y="1340768"/>
            <a:ext cx="2904057" cy="644162"/>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2.</a:t>
            </a:r>
            <a:r>
              <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利用</a:t>
            </a:r>
            <a:r>
              <a:rPr kumimoji="0" lang="en-US" altLang="zh-CN"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Test-and-Set</a:t>
            </a:r>
            <a:r>
              <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指令实现互斥</a:t>
            </a:r>
          </a:p>
        </p:txBody>
      </p:sp>
      <p:sp>
        <p:nvSpPr>
          <p:cNvPr id="8" name="Rectangle 7"/>
          <p:cNvSpPr>
            <a:spLocks noChangeArrowheads="1"/>
          </p:cNvSpPr>
          <p:nvPr/>
        </p:nvSpPr>
        <p:spPr bwMode="auto">
          <a:xfrm>
            <a:off x="11759" y="1984930"/>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rPr>
              <a:t>3.</a:t>
            </a:r>
            <a:r>
              <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rPr>
              <a:t> 利用交换指令</a:t>
            </a:r>
            <a:r>
              <a:rPr kumimoji="0" lang="en-US" altLang="zh-CN"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rPr>
              <a:t>Swap</a:t>
            </a:r>
            <a:r>
              <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rPr>
              <a:t>实现进程互斥</a:t>
            </a:r>
          </a:p>
        </p:txBody>
      </p:sp>
      <p:sp>
        <p:nvSpPr>
          <p:cNvPr id="9" name="Rectangle 8"/>
          <p:cNvSpPr>
            <a:spLocks noChangeArrowheads="1"/>
          </p:cNvSpPr>
          <p:nvPr/>
        </p:nvSpPr>
        <p:spPr bwMode="auto">
          <a:xfrm>
            <a:off x="2987824" y="675820"/>
            <a:ext cx="6048672" cy="6182180"/>
          </a:xfrm>
          <a:prstGeom prst="rect">
            <a:avLst/>
          </a:prstGeom>
          <a:solidFill>
            <a:schemeClr val="accent3">
              <a:lumMod val="20000"/>
              <a:lumOff val="80000"/>
            </a:schemeClr>
          </a:solidFill>
          <a:ln w="28575">
            <a:solidFill>
              <a:srgbClr val="993300"/>
            </a:solidFill>
            <a:miter lim="800000"/>
            <a:headEnd/>
            <a:tailEnd/>
          </a:ln>
        </p:spPr>
        <p:txBody>
          <a:bodyPr anchor="ctr"/>
          <a:lstStyle/>
          <a:p>
            <a:pPr marL="342900" lvl="0" indent="-342900" algn="l">
              <a:lnSpc>
                <a:spcPct val="130000"/>
              </a:lnSpc>
            </a:pPr>
            <a:r>
              <a:rPr kumimoji="0" lang="zh-CN" altLang="en-US" sz="2000" b="1" dirty="0">
                <a:solidFill>
                  <a:srgbClr val="FF0000"/>
                </a:solidFill>
                <a:latin typeface="微软雅黑" panose="020B0503020204020204" pitchFamily="34" charset="-122"/>
                <a:ea typeface="微软雅黑" panose="020B0503020204020204" pitchFamily="34" charset="-122"/>
              </a:rPr>
              <a:t>开锁操作</a:t>
            </a:r>
            <a:r>
              <a:rPr kumimoji="0" lang="en-US" altLang="zh-CN" sz="2000" b="1" dirty="0">
                <a:solidFill>
                  <a:srgbClr val="000066"/>
                </a:solidFill>
                <a:latin typeface="微软雅黑" panose="020B0503020204020204" pitchFamily="34" charset="-122"/>
                <a:ea typeface="微软雅黑" panose="020B0503020204020204" pitchFamily="34" charset="-122"/>
              </a:rPr>
              <a:t>&lt;</a:t>
            </a:r>
            <a:r>
              <a:rPr kumimoji="0" lang="zh-CN" altLang="en-US" sz="2000" b="1" dirty="0">
                <a:solidFill>
                  <a:srgbClr val="000066"/>
                </a:solidFill>
                <a:latin typeface="微软雅黑" panose="020B0503020204020204" pitchFamily="34" charset="-122"/>
                <a:ea typeface="微软雅黑" panose="020B0503020204020204" pitchFamily="34" charset="-122"/>
              </a:rPr>
              <a:t>释放资源</a:t>
            </a:r>
            <a:r>
              <a:rPr kumimoji="0" lang="en-US" altLang="zh-CN" sz="2000" b="1" dirty="0">
                <a:solidFill>
                  <a:srgbClr val="000066"/>
                </a:solidFill>
                <a:latin typeface="微软雅黑" panose="020B0503020204020204" pitchFamily="34" charset="-122"/>
                <a:ea typeface="微软雅黑" panose="020B0503020204020204" pitchFamily="34" charset="-122"/>
              </a:rPr>
              <a:t>&gt;</a:t>
            </a:r>
            <a:endParaRPr kumimoji="0" lang="zh-CN" altLang="en-US" sz="2000" b="1" dirty="0">
              <a:solidFill>
                <a:srgbClr val="000066"/>
              </a:solidFill>
              <a:latin typeface="微软雅黑" panose="020B0503020204020204" pitchFamily="34" charset="-122"/>
              <a:ea typeface="微软雅黑" panose="020B0503020204020204" pitchFamily="34" charset="-122"/>
            </a:endParaRPr>
          </a:p>
          <a:p>
            <a:pPr marL="342900" lvl="0" indent="-342900" algn="l">
              <a:lnSpc>
                <a:spcPct val="130000"/>
              </a:lnSpc>
            </a:pPr>
            <a:r>
              <a:rPr kumimoji="0" lang="zh-CN" altLang="en-US" sz="2000" b="1" dirty="0">
                <a:solidFill>
                  <a:srgbClr val="000066"/>
                </a:solidFill>
                <a:latin typeface="微软雅黑" panose="020B0503020204020204" pitchFamily="34" charset="-122"/>
                <a:ea typeface="微软雅黑" panose="020B0503020204020204" pitchFamily="34" charset="-122"/>
              </a:rPr>
              <a:t>    </a:t>
            </a:r>
            <a:r>
              <a:rPr kumimoji="0" lang="en-US" altLang="zh-CN" sz="2000" b="1" dirty="0">
                <a:solidFill>
                  <a:srgbClr val="000066"/>
                </a:solidFill>
                <a:latin typeface="微软雅黑" panose="020B0503020204020204" pitchFamily="34" charset="-122"/>
                <a:ea typeface="微软雅黑" panose="020B0503020204020204" pitchFamily="34" charset="-122"/>
              </a:rPr>
              <a:t>lock = FALSE</a:t>
            </a:r>
            <a:r>
              <a:rPr kumimoji="0" lang="zh-CN" altLang="en-US" sz="2000" b="1" dirty="0">
                <a:solidFill>
                  <a:srgbClr val="000066"/>
                </a:solidFill>
                <a:latin typeface="微软雅黑" panose="020B0503020204020204" pitchFamily="34" charset="-122"/>
                <a:ea typeface="微软雅黑" panose="020B0503020204020204" pitchFamily="34" charset="-122"/>
              </a:rPr>
              <a:t>，任何机器一条指令可以实现。</a:t>
            </a:r>
          </a:p>
          <a:p>
            <a:pPr marL="342900" lvl="0" indent="-342900" algn="l">
              <a:lnSpc>
                <a:spcPct val="130000"/>
              </a:lnSpc>
            </a:pPr>
            <a:r>
              <a:rPr kumimoji="0" lang="zh-CN" altLang="en-US" sz="2000" b="1" dirty="0">
                <a:solidFill>
                  <a:srgbClr val="FF0000"/>
                </a:solidFill>
                <a:latin typeface="微软雅黑" panose="020B0503020204020204" pitchFamily="34" charset="-122"/>
                <a:ea typeface="微软雅黑" panose="020B0503020204020204" pitchFamily="34" charset="-122"/>
              </a:rPr>
              <a:t>关锁操作</a:t>
            </a:r>
            <a:r>
              <a:rPr kumimoji="0" lang="en-US" altLang="zh-CN" sz="2000" b="1" dirty="0">
                <a:solidFill>
                  <a:srgbClr val="000066"/>
                </a:solidFill>
                <a:latin typeface="微软雅黑" panose="020B0503020204020204" pitchFamily="34" charset="-122"/>
                <a:ea typeface="微软雅黑" panose="020B0503020204020204" pitchFamily="34" charset="-122"/>
              </a:rPr>
              <a:t>&lt;</a:t>
            </a:r>
            <a:r>
              <a:rPr kumimoji="0" lang="zh-CN" altLang="en-US" sz="2000" b="1" dirty="0">
                <a:solidFill>
                  <a:srgbClr val="000066"/>
                </a:solidFill>
                <a:latin typeface="微软雅黑" panose="020B0503020204020204" pitchFamily="34" charset="-122"/>
                <a:ea typeface="微软雅黑" panose="020B0503020204020204" pitchFamily="34" charset="-122"/>
              </a:rPr>
              <a:t>申请资源</a:t>
            </a:r>
            <a:r>
              <a:rPr kumimoji="0" lang="en-US" altLang="zh-CN" sz="2000" b="1" dirty="0">
                <a:solidFill>
                  <a:srgbClr val="000066"/>
                </a:solidFill>
                <a:latin typeface="微软雅黑" panose="020B0503020204020204" pitchFamily="34" charset="-122"/>
                <a:ea typeface="微软雅黑" panose="020B0503020204020204" pitchFamily="34" charset="-122"/>
              </a:rPr>
              <a:t>&gt;</a:t>
            </a:r>
          </a:p>
          <a:p>
            <a:pPr marL="342900" lvl="0" indent="-342900" algn="l">
              <a:lnSpc>
                <a:spcPct val="130000"/>
              </a:lnSpc>
            </a:pPr>
            <a:endParaRPr kumimoji="0" lang="zh-CN" altLang="en-US" sz="2000" b="1" dirty="0">
              <a:solidFill>
                <a:srgbClr val="000066"/>
              </a:solidFill>
              <a:latin typeface="微软雅黑" panose="020B0503020204020204" pitchFamily="34" charset="-122"/>
              <a:ea typeface="微软雅黑" panose="020B0503020204020204" pitchFamily="34" charset="-122"/>
            </a:endParaRPr>
          </a:p>
          <a:p>
            <a:pPr marL="342900" lvl="0" indent="-342900" algn="just">
              <a:lnSpc>
                <a:spcPct val="130000"/>
              </a:lnSpc>
            </a:pPr>
            <a:r>
              <a:rPr kumimoji="0" lang="zh-CN" altLang="en-US" sz="2000" b="1" dirty="0">
                <a:solidFill>
                  <a:srgbClr val="000066"/>
                </a:solidFill>
                <a:latin typeface="微软雅黑" panose="020B0503020204020204" pitchFamily="34" charset="-122"/>
                <a:ea typeface="微软雅黑" panose="020B0503020204020204" pitchFamily="34" charset="-122"/>
              </a:rPr>
              <a:t> 前两步应作为一个整体来执行，不可分开，这样才能保证在前两步之间，</a:t>
            </a:r>
            <a:r>
              <a:rPr kumimoji="0" lang="en-US" altLang="zh-CN" sz="2000" b="1" dirty="0">
                <a:solidFill>
                  <a:srgbClr val="000066"/>
                </a:solidFill>
                <a:latin typeface="微软雅黑" panose="020B0503020204020204" pitchFamily="34" charset="-122"/>
                <a:ea typeface="微软雅黑" panose="020B0503020204020204" pitchFamily="34" charset="-122"/>
              </a:rPr>
              <a:t>lock</a:t>
            </a:r>
            <a:r>
              <a:rPr kumimoji="0" lang="zh-CN" altLang="en-US" sz="2000" b="1" dirty="0">
                <a:solidFill>
                  <a:srgbClr val="000066"/>
                </a:solidFill>
                <a:latin typeface="微软雅黑" panose="020B0503020204020204" pitchFamily="34" charset="-122"/>
                <a:ea typeface="微软雅黑" panose="020B0503020204020204" pitchFamily="34" charset="-122"/>
              </a:rPr>
              <a:t>不被别的进程改变。这一点在许多机器中都提供了专门的硬件指令来实现。不同的机器，指令略有不同，但基本功能是相同的，例如在</a:t>
            </a:r>
            <a:r>
              <a:rPr kumimoji="0" lang="en-US" altLang="zh-CN" sz="2000" b="1" dirty="0">
                <a:solidFill>
                  <a:srgbClr val="000066"/>
                </a:solidFill>
                <a:latin typeface="微软雅黑" panose="020B0503020204020204" pitchFamily="34" charset="-122"/>
                <a:ea typeface="微软雅黑" panose="020B0503020204020204" pitchFamily="34" charset="-122"/>
              </a:rPr>
              <a:t>IBM370</a:t>
            </a:r>
            <a:r>
              <a:rPr kumimoji="0" lang="zh-CN" altLang="en-US" sz="2000" b="1" dirty="0">
                <a:solidFill>
                  <a:srgbClr val="000066"/>
                </a:solidFill>
                <a:latin typeface="微软雅黑" panose="020B0503020204020204" pitchFamily="34" charset="-122"/>
                <a:ea typeface="微软雅黑" panose="020B0503020204020204" pitchFamily="34" charset="-122"/>
              </a:rPr>
              <a:t>系列机中的</a:t>
            </a:r>
            <a:r>
              <a:rPr kumimoji="0" lang="en-US" altLang="zh-CN" sz="2000" b="1" dirty="0">
                <a:solidFill>
                  <a:srgbClr val="FF0000"/>
                </a:solidFill>
                <a:latin typeface="微软雅黑" panose="020B0503020204020204" pitchFamily="34" charset="-122"/>
                <a:ea typeface="微软雅黑" panose="020B0503020204020204" pitchFamily="34" charset="-122"/>
              </a:rPr>
              <a:t>TS</a:t>
            </a:r>
            <a:r>
              <a:rPr kumimoji="0" lang="zh-CN" altLang="en-US" sz="2000" b="1" dirty="0">
                <a:solidFill>
                  <a:srgbClr val="FF0000"/>
                </a:solidFill>
                <a:latin typeface="微软雅黑" panose="020B0503020204020204" pitchFamily="34" charset="-122"/>
                <a:ea typeface="微软雅黑" panose="020B0503020204020204" pitchFamily="34" charset="-122"/>
              </a:rPr>
              <a:t>指令（</a:t>
            </a:r>
            <a:r>
              <a:rPr kumimoji="0" lang="en-US" altLang="zh-CN" sz="2000" b="1" dirty="0">
                <a:solidFill>
                  <a:srgbClr val="FF0000"/>
                </a:solidFill>
                <a:latin typeface="微软雅黑" panose="020B0503020204020204" pitchFamily="34" charset="-122"/>
                <a:ea typeface="微软雅黑" panose="020B0503020204020204" pitchFamily="34" charset="-122"/>
              </a:rPr>
              <a:t>Test-and-Set</a:t>
            </a:r>
            <a:r>
              <a:rPr kumimoji="0" lang="zh-CN" altLang="en-US" sz="2000" b="1" dirty="0">
                <a:solidFill>
                  <a:srgbClr val="FF0000"/>
                </a:solidFill>
                <a:latin typeface="微软雅黑" panose="020B0503020204020204" pitchFamily="34" charset="-122"/>
                <a:ea typeface="微软雅黑" panose="020B0503020204020204" pitchFamily="34" charset="-122"/>
              </a:rPr>
              <a:t>）</a:t>
            </a:r>
            <a:r>
              <a:rPr kumimoji="0" lang="zh-CN" altLang="en-US" sz="2000" b="1" dirty="0">
                <a:solidFill>
                  <a:srgbClr val="000066"/>
                </a:solidFill>
                <a:latin typeface="微软雅黑" panose="020B0503020204020204" pitchFamily="34" charset="-122"/>
                <a:ea typeface="微软雅黑" panose="020B0503020204020204" pitchFamily="34" charset="-122"/>
              </a:rPr>
              <a:t>。</a:t>
            </a:r>
          </a:p>
        </p:txBody>
      </p:sp>
      <p:sp>
        <p:nvSpPr>
          <p:cNvPr id="10" name="Rectangle 4"/>
          <p:cNvSpPr>
            <a:spLocks noChangeArrowheads="1"/>
          </p:cNvSpPr>
          <p:nvPr/>
        </p:nvSpPr>
        <p:spPr bwMode="auto">
          <a:xfrm>
            <a:off x="11759" y="2780928"/>
            <a:ext cx="2976065" cy="4044512"/>
          </a:xfrm>
          <a:prstGeom prst="rect">
            <a:avLst/>
          </a:prstGeom>
          <a:solidFill>
            <a:schemeClr val="tx2"/>
          </a:solidFill>
          <a:ln w="9525">
            <a:noFill/>
            <a:miter lim="800000"/>
            <a:headEnd/>
            <a:tailEnd/>
          </a:ln>
        </p:spPr>
        <p:txBody>
          <a:bodyPr anchor="ctr"/>
          <a:lstStyle/>
          <a:p>
            <a:pPr marL="342900" indent="-342900" algn="l">
              <a:lnSpc>
                <a:spcPct val="110000"/>
              </a:lnSpc>
            </a:pPr>
            <a:r>
              <a:rPr kumimoji="0" lang="zh-CN" altLang="en-US" sz="1200" b="1" dirty="0">
                <a:solidFill>
                  <a:srgbClr val="000066"/>
                </a:solidFill>
                <a:latin typeface="Comic Sans MS" pitchFamily="66" charset="0"/>
                <a:ea typeface="隶书" pitchFamily="49" charset="-122"/>
              </a:rPr>
              <a:t>  </a:t>
            </a:r>
            <a:r>
              <a:rPr kumimoji="0" lang="en-US" altLang="zh-CN" sz="1200" b="1" dirty="0" err="1">
                <a:solidFill>
                  <a:srgbClr val="000066"/>
                </a:solidFill>
                <a:latin typeface="Comic Sans MS" pitchFamily="66" charset="0"/>
                <a:ea typeface="隶书" pitchFamily="49" charset="-122"/>
              </a:rPr>
              <a:t>boolean</a:t>
            </a:r>
            <a:r>
              <a:rPr kumimoji="0" lang="en-US" altLang="zh-CN" sz="1200" b="1" dirty="0">
                <a:solidFill>
                  <a:srgbClr val="000066"/>
                </a:solidFill>
                <a:latin typeface="Comic Sans MS" pitchFamily="66" charset="0"/>
                <a:ea typeface="隶书" pitchFamily="49" charset="-122"/>
              </a:rPr>
              <a:t>  TS(</a:t>
            </a:r>
            <a:r>
              <a:rPr kumimoji="0" lang="en-US" altLang="zh-CN" sz="1200" b="1" dirty="0" err="1">
                <a:solidFill>
                  <a:srgbClr val="000066"/>
                </a:solidFill>
                <a:latin typeface="Comic Sans MS" pitchFamily="66" charset="0"/>
                <a:ea typeface="隶书" pitchFamily="49" charset="-122"/>
              </a:rPr>
              <a:t>boolean</a:t>
            </a:r>
            <a:r>
              <a:rPr kumimoji="0" lang="en-US" altLang="zh-CN" sz="1200" b="1" dirty="0">
                <a:solidFill>
                  <a:srgbClr val="000066"/>
                </a:solidFill>
                <a:latin typeface="Comic Sans MS" pitchFamily="66" charset="0"/>
                <a:ea typeface="隶书" pitchFamily="49" charset="-122"/>
              </a:rPr>
              <a:t> *lock){</a:t>
            </a:r>
            <a:endParaRPr kumimoji="0" lang="zh-CN" altLang="en-US" sz="1200" b="1" dirty="0">
              <a:solidFill>
                <a:srgbClr val="000066"/>
              </a:solidFill>
              <a:latin typeface="Comic Sans MS" pitchFamily="66" charset="0"/>
              <a:ea typeface="隶书" pitchFamily="49" charset="-122"/>
            </a:endParaRPr>
          </a:p>
          <a:p>
            <a:pPr marL="342900" indent="-342900" algn="l">
              <a:lnSpc>
                <a:spcPct val="110000"/>
              </a:lnSpc>
            </a:pPr>
            <a:r>
              <a:rPr kumimoji="0" lang="zh-CN" altLang="en-US" sz="1200" b="1" dirty="0">
                <a:solidFill>
                  <a:srgbClr val="000066"/>
                </a:solidFill>
                <a:latin typeface="Comic Sans MS" pitchFamily="66" charset="0"/>
                <a:ea typeface="隶书" pitchFamily="49" charset="-122"/>
              </a:rPr>
              <a:t>		</a:t>
            </a:r>
            <a:r>
              <a:rPr kumimoji="0" lang="en-US" altLang="zh-CN" sz="1200" b="1" dirty="0">
                <a:solidFill>
                  <a:srgbClr val="000066"/>
                </a:solidFill>
                <a:latin typeface="Comic Sans MS" pitchFamily="66" charset="0"/>
                <a:ea typeface="隶书" pitchFamily="49" charset="-122"/>
              </a:rPr>
              <a:t>       		Boolean old;</a:t>
            </a:r>
          </a:p>
          <a:p>
            <a:pPr marL="342900" indent="-342900" algn="l">
              <a:lnSpc>
                <a:spcPct val="110000"/>
              </a:lnSpc>
            </a:pPr>
            <a:r>
              <a:rPr kumimoji="0" lang="en-US" altLang="zh-CN" sz="1200" b="1" dirty="0">
                <a:solidFill>
                  <a:srgbClr val="000066"/>
                </a:solidFill>
                <a:latin typeface="Comic Sans MS" pitchFamily="66" charset="0"/>
                <a:ea typeface="隶书" pitchFamily="49" charset="-122"/>
              </a:rPr>
              <a:t>              old=*lock;       		*lock=TRUE;</a:t>
            </a:r>
          </a:p>
          <a:p>
            <a:pPr marL="342900" indent="-342900" algn="l">
              <a:lnSpc>
                <a:spcPct val="110000"/>
              </a:lnSpc>
            </a:pPr>
            <a:r>
              <a:rPr kumimoji="0" lang="en-US" altLang="zh-CN" sz="1200" b="1" dirty="0">
                <a:solidFill>
                  <a:srgbClr val="000066"/>
                </a:solidFill>
                <a:latin typeface="Comic Sans MS" pitchFamily="66" charset="0"/>
                <a:ea typeface="隶书" pitchFamily="49" charset="-122"/>
              </a:rPr>
              <a:t>		return old;</a:t>
            </a:r>
          </a:p>
          <a:p>
            <a:pPr marL="342900" indent="-342900" algn="l">
              <a:lnSpc>
                <a:spcPct val="110000"/>
              </a:lnSpc>
            </a:pPr>
            <a:r>
              <a:rPr kumimoji="0" lang="en-US" altLang="zh-CN" sz="1200" b="1" dirty="0">
                <a:solidFill>
                  <a:srgbClr val="000066"/>
                </a:solidFill>
                <a:latin typeface="Comic Sans MS" pitchFamily="66" charset="0"/>
                <a:ea typeface="隶书" pitchFamily="49" charset="-122"/>
              </a:rPr>
              <a:t>    }</a:t>
            </a:r>
          </a:p>
          <a:p>
            <a:pPr marL="342900" indent="-342900" algn="l">
              <a:lnSpc>
                <a:spcPct val="110000"/>
              </a:lnSpc>
            </a:pPr>
            <a:endParaRPr kumimoji="0" lang="en-US" altLang="zh-CN" sz="1200" b="1" dirty="0">
              <a:solidFill>
                <a:srgbClr val="000066"/>
              </a:solidFill>
              <a:latin typeface="Comic Sans MS" pitchFamily="66" charset="0"/>
              <a:ea typeface="隶书" pitchFamily="49" charset="-122"/>
            </a:endParaRPr>
          </a:p>
        </p:txBody>
      </p:sp>
    </p:spTree>
    <p:extLst>
      <p:ext uri="{BB962C8B-B14F-4D97-AF65-F5344CB8AC3E}">
        <p14:creationId xmlns:p14="http://schemas.microsoft.com/office/powerpoint/2010/main" val="107104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硬件同步机制</a:t>
            </a:r>
          </a:p>
        </p:txBody>
      </p:sp>
      <p:sp>
        <p:nvSpPr>
          <p:cNvPr id="6" name="Rectangle 8"/>
          <p:cNvSpPr>
            <a:spLocks noChangeArrowheads="1"/>
          </p:cNvSpPr>
          <p:nvPr/>
        </p:nvSpPr>
        <p:spPr bwMode="auto">
          <a:xfrm>
            <a:off x="11759" y="71730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1.</a:t>
            </a:r>
            <a:r>
              <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关中断</a:t>
            </a:r>
          </a:p>
        </p:txBody>
      </p:sp>
      <p:sp>
        <p:nvSpPr>
          <p:cNvPr id="7" name="Rectangle 8"/>
          <p:cNvSpPr>
            <a:spLocks noChangeArrowheads="1"/>
          </p:cNvSpPr>
          <p:nvPr/>
        </p:nvSpPr>
        <p:spPr bwMode="auto">
          <a:xfrm>
            <a:off x="11759" y="1340768"/>
            <a:ext cx="2904057" cy="644162"/>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2.</a:t>
            </a:r>
            <a:r>
              <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利用</a:t>
            </a:r>
            <a:r>
              <a:rPr kumimoji="0" lang="en-US" altLang="zh-CN"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Test-and-Set</a:t>
            </a:r>
            <a:r>
              <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指令实现互斥</a:t>
            </a:r>
          </a:p>
        </p:txBody>
      </p:sp>
      <p:sp>
        <p:nvSpPr>
          <p:cNvPr id="8" name="Rectangle 7"/>
          <p:cNvSpPr>
            <a:spLocks noChangeArrowheads="1"/>
          </p:cNvSpPr>
          <p:nvPr/>
        </p:nvSpPr>
        <p:spPr bwMode="auto">
          <a:xfrm>
            <a:off x="11759" y="1984930"/>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rPr>
              <a:t>3.</a:t>
            </a:r>
            <a:r>
              <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rPr>
              <a:t> 利用交换指令</a:t>
            </a:r>
            <a:r>
              <a:rPr kumimoji="0" lang="en-US" altLang="zh-CN"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rPr>
              <a:t>Swap</a:t>
            </a:r>
            <a:r>
              <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rPr>
              <a:t>实现进程互斥</a:t>
            </a:r>
          </a:p>
        </p:txBody>
      </p:sp>
      <p:sp>
        <p:nvSpPr>
          <p:cNvPr id="9" name="Rectangle 8"/>
          <p:cNvSpPr>
            <a:spLocks noChangeArrowheads="1"/>
          </p:cNvSpPr>
          <p:nvPr/>
        </p:nvSpPr>
        <p:spPr bwMode="auto">
          <a:xfrm>
            <a:off x="2987824" y="764704"/>
            <a:ext cx="6048672" cy="6007184"/>
          </a:xfrm>
          <a:prstGeom prst="rect">
            <a:avLst/>
          </a:prstGeom>
          <a:solidFill>
            <a:schemeClr val="accent3">
              <a:lumMod val="20000"/>
              <a:lumOff val="80000"/>
            </a:schemeClr>
          </a:solidFill>
          <a:ln w="28575">
            <a:solidFill>
              <a:srgbClr val="993300"/>
            </a:solidFill>
            <a:miter lim="800000"/>
            <a:headEnd/>
            <a:tailEnd/>
          </a:ln>
        </p:spPr>
        <p:txBody>
          <a:bodyPr anchor="ctr"/>
          <a:lstStyle/>
          <a:p>
            <a:pPr marL="457200" lvl="0" indent="-457200" algn="l">
              <a:buFont typeface="+mj-lt"/>
              <a:buAutoNum type="arabicPeriod"/>
            </a:pPr>
            <a:r>
              <a:rPr lang="zh-CN" altLang="en-US"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可为每个临界资源设置一个</a:t>
            </a:r>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布尔变量</a:t>
            </a:r>
            <a:r>
              <a:rPr lang="en-US" altLang="zh-CN"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1ock</a:t>
            </a:r>
            <a:r>
              <a:rPr lang="zh-CN" altLang="en-US"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，并赋予其初值为</a:t>
            </a:r>
            <a:r>
              <a:rPr lang="en-US" altLang="zh-CN"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false</a:t>
            </a:r>
            <a:r>
              <a:rPr lang="zh-CN" altLang="en-US"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，以表示资源空闲。利用</a:t>
            </a:r>
            <a:r>
              <a:rPr lang="en-US" altLang="zh-CN"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TS</a:t>
            </a:r>
            <a:r>
              <a:rPr lang="zh-CN" altLang="en-US"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指令实现互斥的循环进程可描述为：</a:t>
            </a:r>
            <a:endParaRPr lang="en-US" altLang="zh-CN"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457200" lvl="0" indent="-457200" algn="l">
              <a:lnSpc>
                <a:spcPct val="150000"/>
              </a:lnSpc>
              <a:spcBef>
                <a:spcPct val="20000"/>
              </a:spcBef>
              <a:buFont typeface="+mj-lt"/>
              <a:buAutoNum type="arabicPeriod"/>
            </a:pPr>
            <a:r>
              <a:rPr kumimoji="0" lang="zh-CN" altLang="en-US"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程序中的第一条语句用于检查</a:t>
            </a:r>
            <a:r>
              <a:rPr kumimoji="0" lang="en-US" altLang="zh-CN"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TS</a:t>
            </a:r>
            <a:r>
              <a:rPr kumimoji="0" lang="zh-CN" altLang="en-US"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指令执行后的</a:t>
            </a:r>
            <a:r>
              <a:rPr kumimoji="0" lang="en-US" altLang="zh-CN"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TS</a:t>
            </a:r>
            <a:r>
              <a:rPr kumimoji="0" lang="zh-CN" altLang="en-US"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状态。若为</a:t>
            </a:r>
            <a:r>
              <a:rPr kumimoji="0" lang="en-US" altLang="zh-CN" sz="20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FALSE</a:t>
            </a:r>
            <a:r>
              <a:rPr kumimoji="0" lang="zh-CN" altLang="en-US"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表示资源空闲，进程可进入临界区；否则，不断测试执行</a:t>
            </a:r>
            <a:r>
              <a:rPr kumimoji="0" lang="en-US" altLang="zh-CN"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TS</a:t>
            </a:r>
            <a:r>
              <a:rPr kumimoji="0" lang="zh-CN" altLang="en-US"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指令后的</a:t>
            </a:r>
            <a:r>
              <a:rPr kumimoji="0" lang="en-US" altLang="zh-CN"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TS</a:t>
            </a:r>
            <a:r>
              <a:rPr kumimoji="0" lang="zh-CN" altLang="en-US"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变量值，直至其为</a:t>
            </a:r>
            <a:r>
              <a:rPr kumimoji="0" lang="en-US" altLang="zh-CN" sz="20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FALSE</a:t>
            </a:r>
            <a:r>
              <a:rPr kumimoji="0" lang="zh-CN" altLang="en-US"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p>
            <a:pPr marL="457200" lvl="0" indent="-457200" algn="l">
              <a:lnSpc>
                <a:spcPct val="150000"/>
              </a:lnSpc>
              <a:spcBef>
                <a:spcPct val="20000"/>
              </a:spcBef>
              <a:buFont typeface="+mj-lt"/>
              <a:buAutoNum type="arabicPeriod"/>
            </a:pPr>
            <a:r>
              <a:rPr kumimoji="0" lang="zh-CN" altLang="en-US"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当进程退出临界区时，设置变量</a:t>
            </a:r>
            <a:r>
              <a:rPr kumimoji="0" lang="en-US" altLang="zh-CN"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lock</a:t>
            </a:r>
            <a:r>
              <a:rPr kumimoji="0" lang="zh-CN" altLang="en-US"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a:t>
            </a:r>
            <a:r>
              <a:rPr kumimoji="0" lang="en-US" altLang="zh-CN" sz="20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FALSE</a:t>
            </a:r>
            <a:r>
              <a:rPr kumimoji="0" lang="en-US" altLang="zh-CN"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kumimoji="0" lang="zh-CN" altLang="en-US"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，以允许其它进程进入临界区。</a:t>
            </a:r>
          </a:p>
        </p:txBody>
      </p:sp>
      <p:graphicFrame>
        <p:nvGraphicFramePr>
          <p:cNvPr id="12" name="Object 7"/>
          <p:cNvGraphicFramePr>
            <a:graphicFrameLocks noChangeAspect="1"/>
          </p:cNvGraphicFramePr>
          <p:nvPr>
            <p:extLst>
              <p:ext uri="{D42A27DB-BD31-4B8C-83A1-F6EECF244321}">
                <p14:modId xmlns:p14="http://schemas.microsoft.com/office/powerpoint/2010/main" val="1755467104"/>
              </p:ext>
            </p:extLst>
          </p:nvPr>
        </p:nvGraphicFramePr>
        <p:xfrm>
          <a:off x="119486" y="3140968"/>
          <a:ext cx="2808311" cy="2024596"/>
        </p:xfrm>
        <a:graphic>
          <a:graphicData uri="http://schemas.openxmlformats.org/presentationml/2006/ole">
            <mc:AlternateContent xmlns:mc="http://schemas.openxmlformats.org/markup-compatibility/2006">
              <mc:Choice xmlns:v="urn:schemas-microsoft-com:vml" Requires="v">
                <p:oleObj spid="_x0000_s15446" name="Picture" r:id="rId3" imgW="2638440" imgH="1873080" progId="Word.Picture.8">
                  <p:embed/>
                </p:oleObj>
              </mc:Choice>
              <mc:Fallback>
                <p:oleObj name="Picture" r:id="rId3" imgW="2638440" imgH="1873080" progId="Word.Picture.8">
                  <p:embed/>
                  <p:pic>
                    <p:nvPicPr>
                      <p:cNvPr id="0" name=""/>
                      <p:cNvPicPr>
                        <a:picLocks noChangeAspect="1" noChangeArrowheads="1"/>
                      </p:cNvPicPr>
                      <p:nvPr/>
                    </p:nvPicPr>
                    <p:blipFill>
                      <a:blip r:embed="rId4"/>
                      <a:srcRect/>
                      <a:stretch>
                        <a:fillRect/>
                      </a:stretch>
                    </p:blipFill>
                    <p:spPr bwMode="auto">
                      <a:xfrm>
                        <a:off x="119486" y="3140968"/>
                        <a:ext cx="2808311" cy="2024596"/>
                      </a:xfrm>
                      <a:prstGeom prst="rect">
                        <a:avLst/>
                      </a:prstGeom>
                      <a:noFill/>
                      <a:ln w="57150">
                        <a:solidFill>
                          <a:srgbClr val="33CCCC"/>
                        </a:solidFill>
                        <a:prstDash val="sysDot"/>
                        <a:miter lim="800000"/>
                        <a:headEnd/>
                        <a:tailEnd/>
                      </a:ln>
                      <a:effectLst/>
                      <a:extLst/>
                    </p:spPr>
                  </p:pic>
                </p:oleObj>
              </mc:Fallback>
            </mc:AlternateContent>
          </a:graphicData>
        </a:graphic>
      </p:graphicFrame>
    </p:spTree>
    <p:extLst>
      <p:ext uri="{BB962C8B-B14F-4D97-AF65-F5344CB8AC3E}">
        <p14:creationId xmlns:p14="http://schemas.microsoft.com/office/powerpoint/2010/main" val="2306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1000"/>
                                        <p:tgtEl>
                                          <p:spTgt spid="9">
                                            <p:txEl>
                                              <p:pRg st="1" end="1"/>
                                            </p:txEl>
                                          </p:spTgt>
                                        </p:tgtEl>
                                      </p:cBhvr>
                                    </p:animEffect>
                                    <p:anim calcmode="lin" valueType="num">
                                      <p:cBhvr>
                                        <p:cTn id="18"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fade">
                                      <p:cBhvr>
                                        <p:cTn id="22" dur="1000"/>
                                        <p:tgtEl>
                                          <p:spTgt spid="9">
                                            <p:txEl>
                                              <p:pRg st="2" end="2"/>
                                            </p:txEl>
                                          </p:spTgt>
                                        </p:tgtEl>
                                      </p:cBhvr>
                                    </p:animEffect>
                                    <p:anim calcmode="lin" valueType="num">
                                      <p:cBhvr>
                                        <p:cTn id="23"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硬件同步机制</a:t>
            </a:r>
          </a:p>
        </p:txBody>
      </p:sp>
      <p:sp>
        <p:nvSpPr>
          <p:cNvPr id="6" name="Rectangle 8"/>
          <p:cNvSpPr>
            <a:spLocks noChangeArrowheads="1"/>
          </p:cNvSpPr>
          <p:nvPr/>
        </p:nvSpPr>
        <p:spPr bwMode="auto">
          <a:xfrm>
            <a:off x="11759" y="71730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1.</a:t>
            </a:r>
            <a:r>
              <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关中断</a:t>
            </a:r>
          </a:p>
        </p:txBody>
      </p:sp>
      <p:sp>
        <p:nvSpPr>
          <p:cNvPr id="7" name="Rectangle 8"/>
          <p:cNvSpPr>
            <a:spLocks noChangeArrowheads="1"/>
          </p:cNvSpPr>
          <p:nvPr/>
        </p:nvSpPr>
        <p:spPr bwMode="auto">
          <a:xfrm>
            <a:off x="11759" y="1340768"/>
            <a:ext cx="2904057" cy="644162"/>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rPr>
              <a:t>2.</a:t>
            </a:r>
            <a:r>
              <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rPr>
              <a:t>利用</a:t>
            </a:r>
            <a:r>
              <a:rPr kumimoji="0" lang="en-US" altLang="zh-CN"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rPr>
              <a:t>Test-and-Set</a:t>
            </a:r>
            <a:r>
              <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rPr>
              <a:t>指令实现互斥</a:t>
            </a:r>
          </a:p>
        </p:txBody>
      </p:sp>
      <p:sp>
        <p:nvSpPr>
          <p:cNvPr id="8" name="Rectangle 7"/>
          <p:cNvSpPr>
            <a:spLocks noChangeArrowheads="1"/>
          </p:cNvSpPr>
          <p:nvPr/>
        </p:nvSpPr>
        <p:spPr bwMode="auto">
          <a:xfrm>
            <a:off x="11759" y="1984930"/>
            <a:ext cx="2904057" cy="62346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3.</a:t>
            </a:r>
            <a:r>
              <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 利用交换指令</a:t>
            </a:r>
            <a:r>
              <a:rPr kumimoji="0" lang="en-US" altLang="zh-CN"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Swap</a:t>
            </a:r>
            <a:r>
              <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实现进程互斥</a:t>
            </a:r>
          </a:p>
        </p:txBody>
      </p:sp>
      <p:sp>
        <p:nvSpPr>
          <p:cNvPr id="9" name="Rectangle 8"/>
          <p:cNvSpPr>
            <a:spLocks noChangeArrowheads="1"/>
          </p:cNvSpPr>
          <p:nvPr/>
        </p:nvSpPr>
        <p:spPr bwMode="auto">
          <a:xfrm>
            <a:off x="2987824" y="764704"/>
            <a:ext cx="6048672" cy="1800200"/>
          </a:xfrm>
          <a:prstGeom prst="rect">
            <a:avLst/>
          </a:prstGeom>
          <a:solidFill>
            <a:schemeClr val="accent3">
              <a:lumMod val="20000"/>
              <a:lumOff val="80000"/>
            </a:schemeClr>
          </a:solidFill>
          <a:ln w="28575">
            <a:solidFill>
              <a:srgbClr val="993300"/>
            </a:solidFill>
            <a:miter lim="800000"/>
            <a:headEnd/>
            <a:tailEnd/>
          </a:ln>
        </p:spPr>
        <p:txBody>
          <a:bodyPr anchor="ctr"/>
          <a:lstStyle/>
          <a:p>
            <a:pPr lvl="0" algn="l"/>
            <a:r>
              <a:rPr kumimoji="0" lang="zh-CN" altLang="en-US"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a:t>
            </a:r>
            <a:r>
              <a:rPr kumimoji="0" lang="en-US" altLang="zh-CN"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Intel 8086</a:t>
            </a:r>
            <a:r>
              <a:rPr kumimoji="0" lang="zh-CN" altLang="en-US"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中的</a:t>
            </a:r>
            <a:r>
              <a:rPr kumimoji="0" lang="en-US" altLang="zh-CN" sz="20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XCHG</a:t>
            </a:r>
            <a:r>
              <a:rPr kumimoji="0" lang="zh-CN" altLang="en-US"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（交换指令）。在利用</a:t>
            </a:r>
            <a:r>
              <a:rPr kumimoji="0" lang="en-US" altLang="zh-CN"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Swap</a:t>
            </a:r>
            <a:r>
              <a:rPr kumimoji="0" lang="zh-CN" altLang="en-US"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实现进程互斥时，可为临界资源设置一个</a:t>
            </a:r>
            <a:r>
              <a:rPr kumimoji="0" lang="zh-CN" altLang="en-US" sz="20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全局布尔变量</a:t>
            </a:r>
            <a:r>
              <a:rPr kumimoji="0" lang="en-US" altLang="zh-CN" sz="20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lock</a:t>
            </a:r>
            <a:r>
              <a:rPr kumimoji="0" lang="zh-CN" altLang="en-US"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，其初值为</a:t>
            </a:r>
            <a:r>
              <a:rPr kumimoji="0" lang="en-US" altLang="zh-CN"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FALSE</a:t>
            </a:r>
            <a:r>
              <a:rPr kumimoji="0" lang="zh-CN" altLang="en-US"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，在每个进程中再利用一个</a:t>
            </a:r>
            <a:r>
              <a:rPr kumimoji="0" lang="zh-CN" altLang="en-US" sz="20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局部布尔变量</a:t>
            </a:r>
            <a:r>
              <a:rPr kumimoji="0" lang="en-US" altLang="zh-CN" sz="20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key</a:t>
            </a:r>
            <a:r>
              <a:rPr kumimoji="0" lang="zh-CN" altLang="en-US"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。利用</a:t>
            </a:r>
            <a:r>
              <a:rPr kumimoji="0" lang="en-US" altLang="zh-CN"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swap</a:t>
            </a:r>
            <a:r>
              <a:rPr kumimoji="0" lang="zh-CN" altLang="en-US" sz="20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指令实现进程互斥的循环进程可描述为：</a:t>
            </a:r>
          </a:p>
        </p:txBody>
      </p:sp>
      <p:graphicFrame>
        <p:nvGraphicFramePr>
          <p:cNvPr id="10" name="Object 6"/>
          <p:cNvGraphicFramePr>
            <a:graphicFrameLocks noChangeAspect="1"/>
          </p:cNvGraphicFramePr>
          <p:nvPr>
            <p:extLst>
              <p:ext uri="{D42A27DB-BD31-4B8C-83A1-F6EECF244321}">
                <p14:modId xmlns:p14="http://schemas.microsoft.com/office/powerpoint/2010/main" val="2140251406"/>
              </p:ext>
            </p:extLst>
          </p:nvPr>
        </p:nvGraphicFramePr>
        <p:xfrm>
          <a:off x="3203848" y="2738438"/>
          <a:ext cx="4654550" cy="3858914"/>
        </p:xfrm>
        <a:graphic>
          <a:graphicData uri="http://schemas.openxmlformats.org/presentationml/2006/ole">
            <mc:AlternateContent xmlns:mc="http://schemas.openxmlformats.org/markup-compatibility/2006">
              <mc:Choice xmlns:v="urn:schemas-microsoft-com:vml" Requires="v">
                <p:oleObj spid="_x0000_s16471" name="Picture" r:id="rId3" imgW="2409840" imgH="2457360" progId="Word.Picture.8">
                  <p:embed/>
                </p:oleObj>
              </mc:Choice>
              <mc:Fallback>
                <p:oleObj name="Picture" r:id="rId3" imgW="2409840" imgH="2457360" progId="Word.Picture.8">
                  <p:embed/>
                  <p:pic>
                    <p:nvPicPr>
                      <p:cNvPr id="0" name=""/>
                      <p:cNvPicPr>
                        <a:picLocks noChangeAspect="1" noChangeArrowheads="1"/>
                      </p:cNvPicPr>
                      <p:nvPr/>
                    </p:nvPicPr>
                    <p:blipFill>
                      <a:blip r:embed="rId4"/>
                      <a:srcRect/>
                      <a:stretch>
                        <a:fillRect/>
                      </a:stretch>
                    </p:blipFill>
                    <p:spPr bwMode="auto">
                      <a:xfrm>
                        <a:off x="3203848" y="2738438"/>
                        <a:ext cx="4654550" cy="3858914"/>
                      </a:xfrm>
                      <a:prstGeom prst="rect">
                        <a:avLst/>
                      </a:prstGeom>
                      <a:noFill/>
                      <a:ln>
                        <a:noFill/>
                      </a:ln>
                      <a:effectLst/>
                      <a:extLst/>
                    </p:spPr>
                  </p:pic>
                </p:oleObj>
              </mc:Fallback>
            </mc:AlternateContent>
          </a:graphicData>
        </a:graphic>
      </p:graphicFrame>
      <p:sp>
        <p:nvSpPr>
          <p:cNvPr id="12" name="Rectangle 4"/>
          <p:cNvSpPr>
            <a:spLocks noChangeArrowheads="1"/>
          </p:cNvSpPr>
          <p:nvPr/>
        </p:nvSpPr>
        <p:spPr bwMode="auto">
          <a:xfrm>
            <a:off x="11759" y="2780928"/>
            <a:ext cx="2976065" cy="4044512"/>
          </a:xfrm>
          <a:prstGeom prst="rect">
            <a:avLst/>
          </a:prstGeom>
          <a:solidFill>
            <a:schemeClr val="tx2"/>
          </a:solidFill>
          <a:ln w="9525">
            <a:noFill/>
            <a:miter lim="800000"/>
            <a:headEnd/>
            <a:tailEnd/>
          </a:ln>
        </p:spPr>
        <p:txBody>
          <a:bodyPr anchor="ctr"/>
          <a:lstStyle/>
          <a:p>
            <a:pPr marL="342900" indent="-342900" algn="l">
              <a:lnSpc>
                <a:spcPct val="110000"/>
              </a:lnSpc>
            </a:pPr>
            <a:r>
              <a:rPr kumimoji="0" lang="zh-CN" altLang="en-US" sz="1200" b="1" dirty="0">
                <a:solidFill>
                  <a:srgbClr val="000066"/>
                </a:solidFill>
                <a:latin typeface="Comic Sans MS" pitchFamily="66" charset="0"/>
                <a:ea typeface="隶书" pitchFamily="49" charset="-122"/>
              </a:rPr>
              <a:t>  </a:t>
            </a:r>
            <a:r>
              <a:rPr kumimoji="0" lang="en-US" altLang="zh-CN" sz="1200" b="1" dirty="0">
                <a:solidFill>
                  <a:srgbClr val="000066"/>
                </a:solidFill>
                <a:latin typeface="Comic Sans MS" pitchFamily="66" charset="0"/>
                <a:ea typeface="隶书" pitchFamily="49" charset="-122"/>
              </a:rPr>
              <a:t>void  swap(</a:t>
            </a:r>
            <a:r>
              <a:rPr kumimoji="0" lang="en-US" altLang="zh-CN" sz="1200" b="1" dirty="0" err="1">
                <a:solidFill>
                  <a:srgbClr val="000066"/>
                </a:solidFill>
                <a:latin typeface="Comic Sans MS" pitchFamily="66" charset="0"/>
                <a:ea typeface="隶书" pitchFamily="49" charset="-122"/>
              </a:rPr>
              <a:t>boolean</a:t>
            </a:r>
            <a:r>
              <a:rPr kumimoji="0" lang="en-US" altLang="zh-CN" sz="1200" b="1" dirty="0">
                <a:solidFill>
                  <a:srgbClr val="000066"/>
                </a:solidFill>
                <a:latin typeface="Comic Sans MS" pitchFamily="66" charset="0"/>
                <a:ea typeface="隶书" pitchFamily="49" charset="-122"/>
              </a:rPr>
              <a:t> *a, </a:t>
            </a:r>
            <a:r>
              <a:rPr kumimoji="0" lang="en-US" altLang="zh-CN" sz="1200" b="1" dirty="0" err="1">
                <a:solidFill>
                  <a:srgbClr val="000066"/>
                </a:solidFill>
                <a:latin typeface="Comic Sans MS" pitchFamily="66" charset="0"/>
                <a:ea typeface="隶书" pitchFamily="49" charset="-122"/>
              </a:rPr>
              <a:t>boolean</a:t>
            </a:r>
            <a:r>
              <a:rPr kumimoji="0" lang="en-US" altLang="zh-CN" sz="1200" b="1" dirty="0">
                <a:solidFill>
                  <a:srgbClr val="000066"/>
                </a:solidFill>
                <a:latin typeface="Comic Sans MS" pitchFamily="66" charset="0"/>
                <a:ea typeface="隶书" pitchFamily="49" charset="-122"/>
              </a:rPr>
              <a:t> *b){</a:t>
            </a:r>
            <a:endParaRPr kumimoji="0" lang="zh-CN" altLang="en-US" sz="1200" b="1" dirty="0">
              <a:solidFill>
                <a:srgbClr val="000066"/>
              </a:solidFill>
              <a:latin typeface="Comic Sans MS" pitchFamily="66" charset="0"/>
              <a:ea typeface="隶书" pitchFamily="49" charset="-122"/>
            </a:endParaRPr>
          </a:p>
          <a:p>
            <a:pPr marL="342900" indent="-342900" algn="l">
              <a:lnSpc>
                <a:spcPct val="110000"/>
              </a:lnSpc>
            </a:pPr>
            <a:r>
              <a:rPr kumimoji="0" lang="zh-CN" altLang="en-US" sz="1200" b="1" dirty="0">
                <a:solidFill>
                  <a:srgbClr val="000066"/>
                </a:solidFill>
                <a:latin typeface="Comic Sans MS" pitchFamily="66" charset="0"/>
                <a:ea typeface="隶书" pitchFamily="49" charset="-122"/>
              </a:rPr>
              <a:t>		</a:t>
            </a:r>
            <a:r>
              <a:rPr kumimoji="0" lang="en-US" altLang="zh-CN" sz="1200" b="1" dirty="0">
                <a:solidFill>
                  <a:srgbClr val="000066"/>
                </a:solidFill>
                <a:latin typeface="Comic Sans MS" pitchFamily="66" charset="0"/>
                <a:ea typeface="隶书" pitchFamily="49" charset="-122"/>
              </a:rPr>
              <a:t>       		Boolean temp;</a:t>
            </a:r>
          </a:p>
          <a:p>
            <a:pPr marL="342900" indent="-342900" algn="l">
              <a:lnSpc>
                <a:spcPct val="110000"/>
              </a:lnSpc>
            </a:pPr>
            <a:r>
              <a:rPr kumimoji="0" lang="en-US" altLang="zh-CN" sz="1200" b="1" dirty="0">
                <a:solidFill>
                  <a:srgbClr val="000066"/>
                </a:solidFill>
                <a:latin typeface="Comic Sans MS" pitchFamily="66" charset="0"/>
                <a:ea typeface="隶书" pitchFamily="49" charset="-122"/>
              </a:rPr>
              <a:t>              temp=*a;       		*a=*b;</a:t>
            </a:r>
          </a:p>
          <a:p>
            <a:pPr marL="342900" indent="-342900" algn="l">
              <a:lnSpc>
                <a:spcPct val="110000"/>
              </a:lnSpc>
            </a:pPr>
            <a:r>
              <a:rPr kumimoji="0" lang="en-US" altLang="zh-CN" sz="1200" b="1" dirty="0">
                <a:solidFill>
                  <a:srgbClr val="000066"/>
                </a:solidFill>
                <a:latin typeface="Comic Sans MS" pitchFamily="66" charset="0"/>
                <a:ea typeface="隶书" pitchFamily="49" charset="-122"/>
              </a:rPr>
              <a:t>		*b=temp;</a:t>
            </a:r>
          </a:p>
          <a:p>
            <a:pPr marL="342900" indent="-342900" algn="l">
              <a:lnSpc>
                <a:spcPct val="110000"/>
              </a:lnSpc>
            </a:pPr>
            <a:endParaRPr kumimoji="0" lang="en-US" altLang="zh-CN" sz="1200" b="1" dirty="0">
              <a:solidFill>
                <a:srgbClr val="000066"/>
              </a:solidFill>
              <a:latin typeface="Comic Sans MS" pitchFamily="66" charset="0"/>
              <a:ea typeface="隶书" pitchFamily="49" charset="-122"/>
            </a:endParaRPr>
          </a:p>
          <a:p>
            <a:pPr marL="342900" indent="-342900" algn="l">
              <a:lnSpc>
                <a:spcPct val="110000"/>
              </a:lnSpc>
            </a:pPr>
            <a:r>
              <a:rPr kumimoji="0" lang="en-US" altLang="zh-CN" sz="1200" b="1" dirty="0">
                <a:solidFill>
                  <a:srgbClr val="000066"/>
                </a:solidFill>
                <a:latin typeface="Comic Sans MS" pitchFamily="66" charset="0"/>
                <a:ea typeface="隶书" pitchFamily="49" charset="-122"/>
              </a:rPr>
              <a:t>    }</a:t>
            </a:r>
          </a:p>
          <a:p>
            <a:pPr marL="342900" indent="-342900" algn="l">
              <a:lnSpc>
                <a:spcPct val="110000"/>
              </a:lnSpc>
            </a:pPr>
            <a:endParaRPr kumimoji="0" lang="en-US" altLang="zh-CN" sz="1200" b="1" dirty="0">
              <a:solidFill>
                <a:srgbClr val="000066"/>
              </a:solidFill>
              <a:latin typeface="Comic Sans MS" pitchFamily="66" charset="0"/>
              <a:ea typeface="隶书" pitchFamily="49" charset="-122"/>
            </a:endParaRPr>
          </a:p>
        </p:txBody>
      </p:sp>
      <p:sp>
        <p:nvSpPr>
          <p:cNvPr id="13" name="Rectangle 8"/>
          <p:cNvSpPr txBox="1">
            <a:spLocks noChangeArrowheads="1"/>
          </p:cNvSpPr>
          <p:nvPr/>
        </p:nvSpPr>
        <p:spPr>
          <a:xfrm>
            <a:off x="7344816" y="2666219"/>
            <a:ext cx="1691680" cy="3412898"/>
          </a:xfrm>
          <a:prstGeom prst="rect">
            <a:avLst/>
          </a:prstGeom>
          <a:solidFill>
            <a:srgbClr val="FFC000"/>
          </a:solidFill>
        </p:spPr>
        <p:txBody>
          <a:bodyPr vert="horz">
            <a:normAutofit fontScale="62500" lnSpcReduction="2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lvl="0" indent="0">
              <a:lnSpc>
                <a:spcPct val="80000"/>
              </a:lnSpc>
              <a:spcBef>
                <a:spcPct val="0"/>
              </a:spcBef>
              <a:spcAft>
                <a:spcPct val="0"/>
              </a:spcAft>
              <a:buClrTx/>
              <a:buSzTx/>
              <a:buNone/>
            </a:pPr>
            <a:endParaRPr kumimoji="1" lang="en-US" altLang="zh-CN" sz="2800" b="1" dirty="0">
              <a:solidFill>
                <a:srgbClr val="8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lvl="0" indent="0">
              <a:lnSpc>
                <a:spcPct val="80000"/>
              </a:lnSpc>
              <a:spcBef>
                <a:spcPct val="0"/>
              </a:spcBef>
              <a:spcAft>
                <a:spcPct val="0"/>
              </a:spcAft>
              <a:buClrTx/>
              <a:buSzTx/>
              <a:buNone/>
            </a:pPr>
            <a:r>
              <a:rPr kumimoji="1" lang="zh-CN" altLang="en-US" sz="2800" b="1" dirty="0">
                <a:solidFill>
                  <a:srgbClr val="8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锁方法</a:t>
            </a:r>
            <a:r>
              <a:rPr kumimoji="1" lang="zh-CN" altLang="en-US" sz="28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缺点</a:t>
            </a:r>
            <a:r>
              <a:rPr kumimoji="1" lang="zh-CN" altLang="en-US" sz="28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p>
            <a:pPr marL="0" lvl="0" indent="0">
              <a:lnSpc>
                <a:spcPct val="80000"/>
              </a:lnSpc>
              <a:spcBef>
                <a:spcPct val="0"/>
              </a:spcBef>
              <a:spcAft>
                <a:spcPct val="0"/>
              </a:spcAft>
              <a:buClrTx/>
              <a:buSzTx/>
              <a:buNone/>
            </a:pPr>
            <a:endParaRPr kumimoji="1" lang="zh-CN" altLang="en-US" sz="24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lvl="0" indent="0">
              <a:lnSpc>
                <a:spcPct val="150000"/>
              </a:lnSpc>
              <a:spcBef>
                <a:spcPct val="0"/>
              </a:spcBef>
              <a:spcAft>
                <a:spcPct val="0"/>
              </a:spcAft>
              <a:buClrTx/>
              <a:buSzTx/>
              <a:buFont typeface="Wingdings" pitchFamily="2" charset="2"/>
              <a:buChar char="l"/>
            </a:pPr>
            <a:r>
              <a:rPr kumimoji="1" lang="zh-CN" altLang="en-US" sz="24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“忙等”，违背了“让权等待”原则</a:t>
            </a:r>
          </a:p>
          <a:p>
            <a:pPr marL="0" lvl="0" indent="0">
              <a:lnSpc>
                <a:spcPct val="150000"/>
              </a:lnSpc>
              <a:spcBef>
                <a:spcPct val="0"/>
              </a:spcBef>
              <a:spcAft>
                <a:spcPct val="0"/>
              </a:spcAft>
              <a:buClrTx/>
              <a:buSzTx/>
              <a:buFont typeface="Wingdings" pitchFamily="2" charset="2"/>
              <a:buChar char="l"/>
            </a:pPr>
            <a:r>
              <a:rPr kumimoji="1" lang="zh-CN" altLang="en-US" sz="24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某种临界资源</a:t>
            </a:r>
            <a:r>
              <a:rPr kumimoji="1"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只能一个进程使用</a:t>
            </a:r>
            <a:endParaRPr kumimoji="1"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lvl="0" indent="0">
              <a:lnSpc>
                <a:spcPct val="150000"/>
              </a:lnSpc>
              <a:spcBef>
                <a:spcPct val="0"/>
              </a:spcBef>
              <a:spcAft>
                <a:spcPct val="0"/>
              </a:spcAft>
              <a:buClrTx/>
              <a:buSzTx/>
              <a:buFont typeface="Wingdings" pitchFamily="2" charset="2"/>
              <a:buChar char="l"/>
            </a:pPr>
            <a:r>
              <a:rPr kumimoji="1" lang="zh-CN" altLang="en-US" sz="24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很难用它解决复杂的同步问题</a:t>
            </a:r>
          </a:p>
        </p:txBody>
      </p:sp>
    </p:spTree>
    <p:extLst>
      <p:ext uri="{BB962C8B-B14F-4D97-AF65-F5344CB8AC3E}">
        <p14:creationId xmlns:p14="http://schemas.microsoft.com/office/powerpoint/2010/main" val="6434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759" y="29489"/>
            <a:ext cx="8160641"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信号量机制</a:t>
            </a:r>
          </a:p>
        </p:txBody>
      </p:sp>
      <p:sp>
        <p:nvSpPr>
          <p:cNvPr id="6" name="矩形 5"/>
          <p:cNvSpPr/>
          <p:nvPr/>
        </p:nvSpPr>
        <p:spPr>
          <a:xfrm>
            <a:off x="4283968" y="907867"/>
            <a:ext cx="4572000" cy="1877437"/>
          </a:xfrm>
          <a:prstGeom prst="rect">
            <a:avLst/>
          </a:prstGeom>
          <a:ln>
            <a:solidFill>
              <a:schemeClr val="accent1">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a:spAutoFit/>
          </a:bodyPr>
          <a:lstStyle/>
          <a:p>
            <a:pPr algn="just"/>
            <a:r>
              <a:rPr lang="zh-CN" altLang="en-US" sz="16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艾兹格</a:t>
            </a:r>
            <a:r>
              <a:rPr lang="en-US" altLang="zh-CN" sz="16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a:t>
            </a:r>
            <a:r>
              <a:rPr lang="zh-CN" altLang="en-US" sz="16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迪科斯彻 （</a:t>
            </a:r>
            <a:r>
              <a:rPr lang="en-US" altLang="zh-CN" sz="1600" b="1" dirty="0" err="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Edsger</a:t>
            </a:r>
            <a:r>
              <a:rPr lang="en-US" altLang="zh-CN" sz="16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1600" b="1" dirty="0" err="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Wybe</a:t>
            </a:r>
            <a:r>
              <a:rPr lang="en-US" altLang="zh-CN" sz="16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1600" b="1" dirty="0" err="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Dijkstra</a:t>
            </a:r>
            <a:r>
              <a:rPr lang="zh-CN" altLang="en-US" sz="16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16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1930</a:t>
            </a:r>
            <a:r>
              <a:rPr lang="zh-CN" altLang="en-US" sz="16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16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a:t>
            </a:r>
            <a:r>
              <a:rPr lang="zh-CN" altLang="en-US" sz="16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a:t>
            </a:r>
            <a:r>
              <a:rPr lang="en-US" altLang="zh-CN" sz="16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a:t>
            </a:r>
            <a:r>
              <a:rPr lang="zh-CN" altLang="en-US" sz="16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日</a:t>
            </a:r>
            <a:r>
              <a:rPr lang="en-US" altLang="zh-CN" sz="16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~2002</a:t>
            </a:r>
            <a:r>
              <a:rPr lang="zh-CN" altLang="en-US" sz="16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16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a:t>
            </a:r>
            <a:r>
              <a:rPr lang="zh-CN" altLang="en-US" sz="16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a:t>
            </a:r>
            <a:r>
              <a:rPr lang="en-US" altLang="zh-CN" sz="16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a:t>
            </a:r>
            <a:r>
              <a:rPr lang="zh-CN" altLang="en-US" sz="16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日）</a:t>
            </a:r>
            <a:r>
              <a:rPr lang="zh-CN" altLang="en-US"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荷兰人。 计算机科学家，毕业就职于荷兰</a:t>
            </a:r>
            <a:r>
              <a:rPr lang="en-US" altLang="zh-CN"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Leiden</a:t>
            </a:r>
            <a:r>
              <a:rPr lang="zh-CN" altLang="en-US"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大学，早年钻研物理及数学，而后转为计算学。曾在</a:t>
            </a:r>
            <a:r>
              <a:rPr lang="en-US" altLang="zh-CN"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1972</a:t>
            </a:r>
            <a:r>
              <a:rPr lang="zh-CN" altLang="en-US"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年获得过素有计算机科学界的诺贝尔奖之称的图灵奖，之后，他还获得过</a:t>
            </a:r>
            <a:r>
              <a:rPr lang="en-US" altLang="zh-CN"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1974</a:t>
            </a:r>
            <a:r>
              <a:rPr lang="zh-CN" altLang="en-US"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 </a:t>
            </a:r>
            <a:r>
              <a:rPr lang="en-US" altLang="zh-CN"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AFIPS Harry Goode Memorial Award</a:t>
            </a:r>
            <a:r>
              <a:rPr lang="zh-CN" altLang="en-US"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1989</a:t>
            </a:r>
            <a:r>
              <a:rPr lang="zh-CN" altLang="en-US"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ACM SIGCSE</a:t>
            </a:r>
            <a:r>
              <a:rPr lang="zh-CN" altLang="en-US"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计算机科学教育教学杰出贡献奖、以及</a:t>
            </a:r>
            <a:r>
              <a:rPr lang="en-US" altLang="zh-CN"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2002</a:t>
            </a:r>
            <a:r>
              <a:rPr lang="zh-CN" altLang="en-US"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ACM PODC</a:t>
            </a:r>
            <a:r>
              <a:rPr lang="zh-CN" altLang="en-US"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最具影响力论文奖。</a:t>
            </a:r>
          </a:p>
        </p:txBody>
      </p:sp>
      <p:pic>
        <p:nvPicPr>
          <p:cNvPr id="7" name="图片 6"/>
          <p:cNvPicPr>
            <a:picLocks noChangeAspect="1"/>
          </p:cNvPicPr>
          <p:nvPr/>
        </p:nvPicPr>
        <p:blipFill>
          <a:blip r:embed="rId2"/>
          <a:stretch>
            <a:fillRect/>
          </a:stretch>
        </p:blipFill>
        <p:spPr>
          <a:xfrm>
            <a:off x="755576" y="908720"/>
            <a:ext cx="3096344" cy="3274979"/>
          </a:xfrm>
          <a:prstGeom prst="rect">
            <a:avLst/>
          </a:prstGeom>
        </p:spPr>
      </p:pic>
      <p:sp>
        <p:nvSpPr>
          <p:cNvPr id="8" name="矩形 7"/>
          <p:cNvSpPr/>
          <p:nvPr/>
        </p:nvSpPr>
        <p:spPr>
          <a:xfrm>
            <a:off x="755576" y="4797152"/>
            <a:ext cx="8100392" cy="1754326"/>
          </a:xfrm>
          <a:prstGeom prst="rect">
            <a:avLst/>
          </a:prstGeom>
          <a:ln/>
        </p:spPr>
        <p:style>
          <a:lnRef idx="0">
            <a:schemeClr val="accent6"/>
          </a:lnRef>
          <a:fillRef idx="3">
            <a:schemeClr val="accent6"/>
          </a:fillRef>
          <a:effectRef idx="3">
            <a:schemeClr val="accent6"/>
          </a:effectRef>
          <a:fontRef idx="minor">
            <a:schemeClr val="lt1"/>
          </a:fontRef>
        </p:style>
        <p:txBody>
          <a:bodyPr wrap="square">
            <a:spAutoFit/>
          </a:bodyPr>
          <a:lstStyle/>
          <a:p>
            <a:pPr algn="just"/>
            <a:r>
              <a:rPr lang="en-US" altLang="zh-CN"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提出“</a:t>
            </a:r>
            <a:r>
              <a:rPr lang="en-US" altLang="zh-CN" sz="1800" b="1" dirty="0" err="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goto</a:t>
            </a:r>
            <a:r>
              <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有害论”</a:t>
            </a:r>
            <a:r>
              <a:rPr lang="en-US" altLang="zh-CN"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p>
            <a:pPr algn="just"/>
            <a:r>
              <a:rPr lang="en-US" altLang="zh-CN"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 </a:t>
            </a:r>
            <a:r>
              <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提出信号量和</a:t>
            </a:r>
            <a:r>
              <a:rPr lang="en-US" altLang="zh-CN"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PV</a:t>
            </a:r>
            <a:r>
              <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原语</a:t>
            </a:r>
            <a:r>
              <a:rPr lang="en-US" altLang="zh-CN"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p>
            <a:pPr algn="just"/>
            <a:r>
              <a:rPr lang="en-US" altLang="zh-CN"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 </a:t>
            </a:r>
            <a:r>
              <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解决了“哲学家聚餐”问题</a:t>
            </a:r>
            <a:r>
              <a:rPr lang="en-US" altLang="zh-CN"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p>
            <a:pPr algn="just"/>
            <a:r>
              <a:rPr lang="en-US" altLang="zh-CN"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 </a:t>
            </a:r>
            <a:r>
              <a:rPr lang="en-US" altLang="zh-CN" sz="1800" b="1" dirty="0" err="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Dijkstra</a:t>
            </a:r>
            <a:r>
              <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最短路径算法和银行家算法的创造者</a:t>
            </a:r>
            <a:r>
              <a:rPr lang="en-US" altLang="zh-CN"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p>
            <a:pPr algn="just"/>
            <a:r>
              <a:rPr lang="en-US" altLang="zh-CN"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 </a:t>
            </a:r>
            <a:r>
              <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第一个</a:t>
            </a:r>
            <a:r>
              <a:rPr lang="en-US" altLang="zh-CN" sz="1800" b="1" dirty="0" err="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Algol</a:t>
            </a:r>
            <a:r>
              <a:rPr lang="en-US" altLang="zh-CN"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60</a:t>
            </a:r>
            <a:r>
              <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编译器的设计者和实现者</a:t>
            </a:r>
            <a:r>
              <a:rPr lang="en-US" altLang="zh-CN"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p>
            <a:pPr algn="just"/>
            <a:r>
              <a:rPr lang="en-US" altLang="zh-CN"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 THE</a:t>
            </a:r>
            <a:r>
              <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操作系统的设计者和开发者</a:t>
            </a:r>
            <a:r>
              <a:rPr lang="en-US" altLang="zh-CN"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8"/>
          <p:cNvSpPr/>
          <p:nvPr/>
        </p:nvSpPr>
        <p:spPr>
          <a:xfrm>
            <a:off x="4283968" y="2914065"/>
            <a:ext cx="4572000" cy="1754326"/>
          </a:xfrm>
          <a:prstGeom prst="rect">
            <a:avLst/>
          </a:prstGeom>
          <a:solidFill>
            <a:schemeClr val="accent1">
              <a:lumMod val="60000"/>
              <a:lumOff val="40000"/>
            </a:schemeClr>
          </a:solidFill>
          <a:ln/>
        </p:spPr>
        <p:style>
          <a:lnRef idx="0">
            <a:schemeClr val="accent5"/>
          </a:lnRef>
          <a:fillRef idx="3">
            <a:schemeClr val="accent5"/>
          </a:fillRef>
          <a:effectRef idx="3">
            <a:schemeClr val="accent5"/>
          </a:effectRef>
          <a:fontRef idx="minor">
            <a:schemeClr val="lt1"/>
          </a:fontRef>
        </p:style>
        <p:txBody>
          <a:bodyPr wrap="square">
            <a:spAutoFit/>
          </a:bodyPr>
          <a:lstStyle/>
          <a:p>
            <a:pPr algn="just"/>
            <a:r>
              <a:rPr lang="en-US" altLang="zh-CN"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1965</a:t>
            </a:r>
            <a:r>
              <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1800" b="1" dirty="0" err="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Dijkstra</a:t>
            </a:r>
            <a:r>
              <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a:t>
            </a:r>
            <a:r>
              <a:rPr lang="en-US" altLang="zh-CN"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ACM</a:t>
            </a:r>
            <a:r>
              <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通讯上发表了仅一页长的短文“并行程序的控制”，这是他在操作系统领域的第一个重要贡献。该文提出了并行程序互锁问题的一个解决方案。“死锁”（</a:t>
            </a:r>
            <a:r>
              <a:rPr lang="en-US" altLang="zh-CN"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Deadly embrace</a:t>
            </a:r>
            <a:r>
              <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）这一术语是</a:t>
            </a:r>
            <a:r>
              <a:rPr lang="en-US" altLang="zh-CN" sz="1800" b="1" dirty="0" err="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Dijkstra</a:t>
            </a:r>
            <a:r>
              <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发明的。</a:t>
            </a:r>
          </a:p>
        </p:txBody>
      </p:sp>
    </p:spTree>
    <p:extLst>
      <p:ext uri="{BB962C8B-B14F-4D97-AF65-F5344CB8AC3E}">
        <p14:creationId xmlns:p14="http://schemas.microsoft.com/office/powerpoint/2010/main" val="21060079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52337" y="0"/>
            <a:ext cx="7656585"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信号量机制</a:t>
            </a:r>
          </a:p>
        </p:txBody>
      </p:sp>
      <p:sp>
        <p:nvSpPr>
          <p:cNvPr id="8" name="Rectangle 4"/>
          <p:cNvSpPr>
            <a:spLocks noChangeArrowheads="1"/>
          </p:cNvSpPr>
          <p:nvPr/>
        </p:nvSpPr>
        <p:spPr bwMode="auto">
          <a:xfrm>
            <a:off x="467544" y="1196752"/>
            <a:ext cx="8208912" cy="4824536"/>
          </a:xfrm>
          <a:prstGeom prst="rect">
            <a:avLst/>
          </a:prstGeom>
          <a:solidFill>
            <a:schemeClr val="tx1"/>
          </a:solidFill>
          <a:ln w="9525">
            <a:noFill/>
            <a:miter lim="800000"/>
            <a:headEnd/>
            <a:tailEnd/>
          </a:ln>
        </p:spPr>
        <p:txBody>
          <a:bodyPr/>
          <a:lstStyle/>
          <a:p>
            <a:pPr marL="708660" lvl="0" indent="-342900" algn="l" fontAlgn="auto">
              <a:lnSpc>
                <a:spcPct val="150000"/>
              </a:lnSpc>
              <a:spcBef>
                <a:spcPts val="400"/>
              </a:spcBef>
              <a:spcAft>
                <a:spcPts val="0"/>
              </a:spcAft>
              <a:buClr>
                <a:srgbClr val="2DA2BF"/>
              </a:buClr>
              <a:buSzPct val="68000"/>
              <a:buFont typeface="+mj-lt"/>
              <a:buAutoNum type="arabicPeriod"/>
            </a:pPr>
            <a:r>
              <a:rPr lang="en-US" altLang="zh-CN" sz="1600" b="1" dirty="0">
                <a:solidFill>
                  <a:srgbClr val="000066"/>
                </a:solidFill>
                <a:latin typeface="微软雅黑" panose="020B0503020204020204" pitchFamily="34" charset="-122"/>
                <a:ea typeface="微软雅黑" panose="020B0503020204020204" pitchFamily="34" charset="-122"/>
              </a:rPr>
              <a:t>Diskstra</a:t>
            </a:r>
            <a:r>
              <a:rPr lang="zh-CN" altLang="zh-CN" sz="1600" b="1" dirty="0">
                <a:solidFill>
                  <a:srgbClr val="000066"/>
                </a:solidFill>
                <a:latin typeface="微软雅黑" panose="020B0503020204020204" pitchFamily="34" charset="-122"/>
                <a:ea typeface="微软雅黑" panose="020B0503020204020204" pitchFamily="34" charset="-122"/>
              </a:rPr>
              <a:t>于1965年提出临界段设计原则：</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964692" lvl="1" indent="-342900" algn="l" fontAlgn="auto">
              <a:lnSpc>
                <a:spcPct val="150000"/>
              </a:lnSpc>
              <a:spcBef>
                <a:spcPct val="50000"/>
              </a:spcBef>
              <a:spcAft>
                <a:spcPts val="0"/>
              </a:spcAft>
              <a:buClr>
                <a:srgbClr val="2DA2BF"/>
              </a:buClr>
              <a:buFont typeface="+mj-ea"/>
              <a:buAutoNum type="circleNumDbPlain"/>
            </a:pPr>
            <a:r>
              <a:rPr lang="en-US" altLang="zh-CN" sz="1600" b="1" dirty="0">
                <a:solidFill>
                  <a:srgbClr val="000066"/>
                </a:solidFill>
                <a:latin typeface="微软雅黑" panose="020B0503020204020204" pitchFamily="34" charset="-122"/>
                <a:ea typeface="微软雅黑" panose="020B0503020204020204" pitchFamily="34" charset="-122"/>
              </a:rPr>
              <a:t> </a:t>
            </a:r>
            <a:r>
              <a:rPr lang="zh-CN" altLang="zh-CN" sz="1600" b="1" dirty="0">
                <a:solidFill>
                  <a:srgbClr val="000066"/>
                </a:solidFill>
                <a:latin typeface="微软雅黑" panose="020B0503020204020204" pitchFamily="34" charset="-122"/>
                <a:ea typeface="微软雅黑" panose="020B0503020204020204" pitchFamily="34" charset="-122"/>
              </a:rPr>
              <a:t>每次至多只允许一个进程处于临界段之中</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964692" lvl="1" indent="-342900" algn="l" fontAlgn="auto">
              <a:lnSpc>
                <a:spcPct val="150000"/>
              </a:lnSpc>
              <a:spcBef>
                <a:spcPct val="50000"/>
              </a:spcBef>
              <a:spcAft>
                <a:spcPts val="0"/>
              </a:spcAft>
              <a:buClr>
                <a:srgbClr val="2DA2BF"/>
              </a:buClr>
              <a:buFont typeface="+mj-ea"/>
              <a:buAutoNum type="circleNumDbPlain"/>
            </a:pPr>
            <a:r>
              <a:rPr lang="en-US" altLang="zh-CN" sz="1600" b="1" dirty="0">
                <a:solidFill>
                  <a:srgbClr val="000066"/>
                </a:solidFill>
                <a:latin typeface="微软雅黑" panose="020B0503020204020204" pitchFamily="34" charset="-122"/>
                <a:ea typeface="微软雅黑" panose="020B0503020204020204" pitchFamily="34" charset="-122"/>
              </a:rPr>
              <a:t> </a:t>
            </a:r>
            <a:r>
              <a:rPr lang="zh-CN" altLang="zh-CN" sz="1600" b="1" dirty="0">
                <a:solidFill>
                  <a:srgbClr val="000066"/>
                </a:solidFill>
                <a:latin typeface="微软雅黑" panose="020B0503020204020204" pitchFamily="34" charset="-122"/>
                <a:ea typeface="微软雅黑" panose="020B0503020204020204" pitchFamily="34" charset="-122"/>
              </a:rPr>
              <a:t>如果有多个进程同时要求进入临界区，应在有限时间内使其</a:t>
            </a:r>
            <a:r>
              <a:rPr lang="zh-CN" altLang="en-US" sz="1600" b="1" dirty="0">
                <a:solidFill>
                  <a:srgbClr val="000066"/>
                </a:solidFill>
                <a:latin typeface="微软雅黑" panose="020B0503020204020204" pitchFamily="34" charset="-122"/>
                <a:ea typeface="微软雅黑" panose="020B0503020204020204" pitchFamily="34" charset="-122"/>
              </a:rPr>
              <a:t>中</a:t>
            </a:r>
            <a:r>
              <a:rPr lang="zh-CN" altLang="zh-CN" sz="1600" b="1" dirty="0">
                <a:solidFill>
                  <a:srgbClr val="000066"/>
                </a:solidFill>
                <a:latin typeface="微软雅黑" panose="020B0503020204020204" pitchFamily="34" charset="-122"/>
                <a:ea typeface="微软雅黑" panose="020B0503020204020204" pitchFamily="34" charset="-122"/>
              </a:rPr>
              <a:t>之一进入</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964692" lvl="1" indent="-342900" algn="l" fontAlgn="auto">
              <a:lnSpc>
                <a:spcPct val="150000"/>
              </a:lnSpc>
              <a:spcBef>
                <a:spcPct val="50000"/>
              </a:spcBef>
              <a:spcAft>
                <a:spcPts val="0"/>
              </a:spcAft>
              <a:buClr>
                <a:srgbClr val="2DA2BF"/>
              </a:buClr>
              <a:buFont typeface="+mj-ea"/>
              <a:buAutoNum type="circleNumDbPlain"/>
            </a:pPr>
            <a:r>
              <a:rPr lang="en-US" altLang="zh-CN" sz="1600" b="1" dirty="0">
                <a:solidFill>
                  <a:srgbClr val="000066"/>
                </a:solidFill>
                <a:latin typeface="微软雅黑" panose="020B0503020204020204" pitchFamily="34" charset="-122"/>
                <a:ea typeface="微软雅黑" panose="020B0503020204020204" pitchFamily="34" charset="-122"/>
              </a:rPr>
              <a:t> </a:t>
            </a:r>
            <a:r>
              <a:rPr lang="zh-CN" altLang="zh-CN" sz="1600" b="1" dirty="0">
                <a:solidFill>
                  <a:srgbClr val="000066"/>
                </a:solidFill>
                <a:latin typeface="微软雅黑" panose="020B0503020204020204" pitchFamily="34" charset="-122"/>
                <a:ea typeface="微软雅黑" panose="020B0503020204020204" pitchFamily="34" charset="-122"/>
              </a:rPr>
              <a:t>进程只能在临界区中逗留有限时间</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452628" lvl="0" indent="-342900" algn="l" fontAlgn="auto">
              <a:lnSpc>
                <a:spcPct val="150000"/>
              </a:lnSpc>
              <a:spcBef>
                <a:spcPct val="50000"/>
              </a:spcBef>
              <a:spcAft>
                <a:spcPts val="0"/>
              </a:spcAft>
              <a:buClr>
                <a:srgbClr val="2DA2BF"/>
              </a:buClr>
              <a:buSzPct val="68000"/>
              <a:buFont typeface="+mj-lt"/>
              <a:buAutoNum type="arabicPeriod"/>
            </a:pPr>
            <a:r>
              <a:rPr lang="zh-CN" altLang="en-US" sz="1600" b="1" dirty="0">
                <a:solidFill>
                  <a:srgbClr val="C00000"/>
                </a:solidFill>
                <a:latin typeface="微软雅黑" panose="020B0503020204020204" pitchFamily="34" charset="-122"/>
                <a:ea typeface="微软雅黑" panose="020B0503020204020204" pitchFamily="34" charset="-122"/>
              </a:rPr>
              <a:t>信号量机制</a:t>
            </a:r>
            <a:r>
              <a:rPr lang="zh-CN" altLang="en-US" sz="1600" b="1" dirty="0">
                <a:solidFill>
                  <a:srgbClr val="000066"/>
                </a:solidFill>
                <a:latin typeface="微软雅黑" panose="020B0503020204020204" pitchFamily="34" charset="-122"/>
                <a:ea typeface="微软雅黑" panose="020B0503020204020204" pitchFamily="34" charset="-122"/>
              </a:rPr>
              <a:t>是荷兰计算机科学家</a:t>
            </a:r>
            <a:r>
              <a:rPr lang="en-US" altLang="zh-CN" sz="1600" b="1" dirty="0">
                <a:solidFill>
                  <a:srgbClr val="000066"/>
                </a:solidFill>
                <a:latin typeface="微软雅黑" panose="020B0503020204020204" pitchFamily="34" charset="-122"/>
                <a:ea typeface="微软雅黑" panose="020B0503020204020204" pitchFamily="34" charset="-122"/>
              </a:rPr>
              <a:t>Dijkstra</a:t>
            </a:r>
            <a:r>
              <a:rPr lang="zh-CN" altLang="en-US" sz="1600" b="1" dirty="0">
                <a:solidFill>
                  <a:srgbClr val="000066"/>
                </a:solidFill>
                <a:latin typeface="微软雅黑" panose="020B0503020204020204" pitchFamily="34" charset="-122"/>
                <a:ea typeface="微软雅黑" panose="020B0503020204020204" pitchFamily="34" charset="-122"/>
              </a:rPr>
              <a:t>于</a:t>
            </a:r>
            <a:r>
              <a:rPr lang="en-US" altLang="zh-CN" sz="1600" b="1" dirty="0">
                <a:solidFill>
                  <a:srgbClr val="000066"/>
                </a:solidFill>
                <a:latin typeface="微软雅黑" panose="020B0503020204020204" pitchFamily="34" charset="-122"/>
                <a:ea typeface="微软雅黑" panose="020B0503020204020204" pitchFamily="34" charset="-122"/>
              </a:rPr>
              <a:t>1965</a:t>
            </a:r>
            <a:r>
              <a:rPr lang="zh-CN" altLang="zh-CN" sz="1600" b="1" dirty="0">
                <a:solidFill>
                  <a:srgbClr val="000066"/>
                </a:solidFill>
                <a:latin typeface="微软雅黑" panose="020B0503020204020204" pitchFamily="34" charset="-122"/>
                <a:ea typeface="微软雅黑" panose="020B0503020204020204" pitchFamily="34" charset="-122"/>
              </a:rPr>
              <a:t>年提出的一种卓有成效的进程同步工具。</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736092" lvl="1" indent="-342900" algn="l" fontAlgn="auto">
              <a:lnSpc>
                <a:spcPct val="150000"/>
              </a:lnSpc>
              <a:spcBef>
                <a:spcPts val="324"/>
              </a:spcBef>
              <a:spcAft>
                <a:spcPts val="0"/>
              </a:spcAft>
              <a:buClr>
                <a:srgbClr val="2DA2BF"/>
              </a:buClr>
              <a:buFont typeface="+mj-ea"/>
              <a:buAutoNum type="circleNumDbPlain"/>
            </a:pPr>
            <a:r>
              <a:rPr kumimoji="0" lang="zh-CN" altLang="en-US" sz="1600" b="1" dirty="0">
                <a:solidFill>
                  <a:prstClr val="black"/>
                </a:solidFill>
                <a:latin typeface="微软雅黑" panose="020B0503020204020204" pitchFamily="34" charset="-122"/>
                <a:ea typeface="微软雅黑" panose="020B0503020204020204" pitchFamily="34" charset="-122"/>
              </a:rPr>
              <a:t>引入新的数据结构定义：</a:t>
            </a:r>
            <a:r>
              <a:rPr kumimoji="0" lang="zh-CN" altLang="en-US" sz="1600" b="1" dirty="0">
                <a:solidFill>
                  <a:srgbClr val="C00000"/>
                </a:solidFill>
                <a:latin typeface="微软雅黑" panose="020B0503020204020204" pitchFamily="34" charset="-122"/>
                <a:ea typeface="微软雅黑" panose="020B0503020204020204" pitchFamily="34" charset="-122"/>
              </a:rPr>
              <a:t>信号量</a:t>
            </a:r>
          </a:p>
          <a:p>
            <a:pPr marL="736092" lvl="1" indent="-342900" algn="l" fontAlgn="auto">
              <a:lnSpc>
                <a:spcPct val="150000"/>
              </a:lnSpc>
              <a:spcBef>
                <a:spcPts val="324"/>
              </a:spcBef>
              <a:spcAft>
                <a:spcPts val="0"/>
              </a:spcAft>
              <a:buClr>
                <a:srgbClr val="2DA2BF"/>
              </a:buClr>
              <a:buFont typeface="+mj-ea"/>
              <a:buAutoNum type="circleNumDbPlain"/>
            </a:pPr>
            <a:r>
              <a:rPr kumimoji="0" lang="zh-CN" altLang="en-US" sz="1600" b="1" dirty="0">
                <a:solidFill>
                  <a:prstClr val="black"/>
                </a:solidFill>
                <a:latin typeface="微软雅黑" panose="020B0503020204020204" pitchFamily="34" charset="-122"/>
                <a:ea typeface="微软雅黑" panose="020B0503020204020204" pitchFamily="34" charset="-122"/>
              </a:rPr>
              <a:t>利用信号量，提供更为复杂的原语级操作，从</a:t>
            </a:r>
            <a:r>
              <a:rPr kumimoji="0" lang="zh-CN" altLang="en-US" sz="1600" b="1" dirty="0">
                <a:solidFill>
                  <a:srgbClr val="FF0000"/>
                </a:solidFill>
                <a:latin typeface="微软雅黑" panose="020B0503020204020204" pitchFamily="34" charset="-122"/>
                <a:ea typeface="微软雅黑" panose="020B0503020204020204" pitchFamily="34" charset="-122"/>
              </a:rPr>
              <a:t>根本上解决</a:t>
            </a:r>
            <a:r>
              <a:rPr kumimoji="0" lang="zh-CN" altLang="en-US" sz="1600" b="1" dirty="0">
                <a:solidFill>
                  <a:prstClr val="black"/>
                </a:solidFill>
                <a:latin typeface="微软雅黑" panose="020B0503020204020204" pitchFamily="34" charset="-122"/>
                <a:ea typeface="微软雅黑" panose="020B0503020204020204" pitchFamily="34" charset="-122"/>
              </a:rPr>
              <a:t>“潜在竞争条件”问题</a:t>
            </a:r>
          </a:p>
          <a:p>
            <a:pPr marL="736092" lvl="1" indent="-342900" algn="l" fontAlgn="auto">
              <a:lnSpc>
                <a:spcPct val="150000"/>
              </a:lnSpc>
              <a:spcBef>
                <a:spcPts val="324"/>
              </a:spcBef>
              <a:spcAft>
                <a:spcPts val="0"/>
              </a:spcAft>
              <a:buClr>
                <a:srgbClr val="2DA2BF"/>
              </a:buClr>
              <a:buFont typeface="+mj-ea"/>
              <a:buAutoNum type="circleNumDbPlain"/>
            </a:pPr>
            <a:r>
              <a:rPr kumimoji="0" lang="zh-CN" altLang="en-US" sz="1600" b="1" dirty="0">
                <a:solidFill>
                  <a:prstClr val="black"/>
                </a:solidFill>
                <a:latin typeface="微软雅黑" panose="020B0503020204020204" pitchFamily="34" charset="-122"/>
                <a:ea typeface="微软雅黑" panose="020B0503020204020204" pitchFamily="34" charset="-122"/>
              </a:rPr>
              <a:t>可以方便的</a:t>
            </a:r>
            <a:r>
              <a:rPr kumimoji="0" lang="zh-CN" altLang="en-US" sz="1600" b="1" dirty="0">
                <a:solidFill>
                  <a:srgbClr val="FF0000"/>
                </a:solidFill>
                <a:latin typeface="微软雅黑" panose="020B0503020204020204" pitchFamily="34" charset="-122"/>
                <a:ea typeface="微软雅黑" panose="020B0503020204020204" pitchFamily="34" charset="-122"/>
              </a:rPr>
              <a:t>推广</a:t>
            </a:r>
            <a:r>
              <a:rPr kumimoji="0" lang="zh-CN" altLang="en-US" sz="1600" b="1" dirty="0">
                <a:solidFill>
                  <a:prstClr val="black"/>
                </a:solidFill>
                <a:latin typeface="微软雅黑" panose="020B0503020204020204" pitchFamily="34" charset="-122"/>
                <a:ea typeface="微软雅黑" panose="020B0503020204020204" pitchFamily="34" charset="-122"/>
              </a:rPr>
              <a:t>到一般情况，适用于多进程的互斥与同步</a:t>
            </a:r>
            <a:endParaRPr kumimoji="0" lang="en-US" altLang="zh-CN" sz="1600" b="1" dirty="0">
              <a:solidFill>
                <a:prstClr val="black"/>
              </a:solidFill>
              <a:latin typeface="微软雅黑" panose="020B0503020204020204" pitchFamily="34" charset="-122"/>
              <a:ea typeface="微软雅黑" panose="020B0503020204020204" pitchFamily="34" charset="-122"/>
            </a:endParaRPr>
          </a:p>
          <a:p>
            <a:pPr marL="736092" lvl="1" indent="-342900" algn="l" fontAlgn="auto">
              <a:lnSpc>
                <a:spcPct val="150000"/>
              </a:lnSpc>
              <a:spcBef>
                <a:spcPts val="324"/>
              </a:spcBef>
              <a:spcAft>
                <a:spcPts val="0"/>
              </a:spcAft>
              <a:buClr>
                <a:srgbClr val="2DA2BF"/>
              </a:buClr>
              <a:buFont typeface="+mj-ea"/>
              <a:buAutoNum type="circleNumDbPlain"/>
            </a:pPr>
            <a:r>
              <a:rPr kumimoji="0" lang="zh-CN" altLang="en-US" sz="1600" b="1" dirty="0">
                <a:solidFill>
                  <a:srgbClr val="FF0000"/>
                </a:solidFill>
                <a:latin typeface="微软雅黑" panose="020B0503020204020204" pitchFamily="34" charset="-122"/>
                <a:ea typeface="微软雅黑" panose="020B0503020204020204" pitchFamily="34" charset="-122"/>
              </a:rPr>
              <a:t>整型信号量</a:t>
            </a:r>
            <a:r>
              <a:rPr kumimoji="0" lang="en-US" altLang="zh-CN" sz="1600" b="1" dirty="0">
                <a:solidFill>
                  <a:srgbClr val="FF0000"/>
                </a:solidFill>
                <a:latin typeface="微软雅黑" panose="020B0503020204020204" pitchFamily="34" charset="-122"/>
                <a:ea typeface="微软雅黑" panose="020B0503020204020204" pitchFamily="34" charset="-122"/>
              </a:rPr>
              <a:t>——</a:t>
            </a:r>
            <a:r>
              <a:rPr kumimoji="0" lang="zh-CN" altLang="en-US" sz="1600" b="1" dirty="0">
                <a:solidFill>
                  <a:srgbClr val="FF0000"/>
                </a:solidFill>
                <a:latin typeface="微软雅黑" panose="020B0503020204020204" pitchFamily="34" charset="-122"/>
                <a:ea typeface="微软雅黑" panose="020B0503020204020204" pitchFamily="34" charset="-122"/>
              </a:rPr>
              <a:t>记录型信号量</a:t>
            </a:r>
            <a:r>
              <a:rPr kumimoji="0" lang="en-US" altLang="zh-CN" sz="1600" b="1" dirty="0">
                <a:solidFill>
                  <a:srgbClr val="FF0000"/>
                </a:solidFill>
                <a:latin typeface="微软雅黑" panose="020B0503020204020204" pitchFamily="34" charset="-122"/>
                <a:ea typeface="微软雅黑" panose="020B0503020204020204" pitchFamily="34" charset="-122"/>
              </a:rPr>
              <a:t>——AND</a:t>
            </a:r>
            <a:r>
              <a:rPr kumimoji="0" lang="zh-CN" altLang="en-US" sz="1600" b="1" dirty="0">
                <a:solidFill>
                  <a:srgbClr val="FF0000"/>
                </a:solidFill>
                <a:latin typeface="微软雅黑" panose="020B0503020204020204" pitchFamily="34" charset="-122"/>
                <a:ea typeface="微软雅黑" panose="020B0503020204020204" pitchFamily="34" charset="-122"/>
              </a:rPr>
              <a:t>型信号量</a:t>
            </a:r>
            <a:r>
              <a:rPr kumimoji="0" lang="en-US" altLang="zh-CN" sz="1600" b="1" dirty="0">
                <a:solidFill>
                  <a:srgbClr val="FF0000"/>
                </a:solidFill>
                <a:latin typeface="微软雅黑" panose="020B0503020204020204" pitchFamily="34" charset="-122"/>
                <a:ea typeface="微软雅黑" panose="020B0503020204020204" pitchFamily="34" charset="-122"/>
              </a:rPr>
              <a:t>——</a:t>
            </a:r>
            <a:r>
              <a:rPr kumimoji="0" lang="zh-CN" altLang="en-US" sz="1600" b="1" dirty="0">
                <a:solidFill>
                  <a:srgbClr val="FF0000"/>
                </a:solidFill>
                <a:latin typeface="微软雅黑" panose="020B0503020204020204" pitchFamily="34" charset="-122"/>
                <a:ea typeface="微软雅黑" panose="020B0503020204020204" pitchFamily="34" charset="-122"/>
              </a:rPr>
              <a:t>信号量集</a:t>
            </a:r>
          </a:p>
        </p:txBody>
      </p:sp>
    </p:spTree>
    <p:extLst>
      <p:ext uri="{BB962C8B-B14F-4D97-AF65-F5344CB8AC3E}">
        <p14:creationId xmlns:p14="http://schemas.microsoft.com/office/powerpoint/2010/main" val="166911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信号量机制</a:t>
            </a:r>
          </a:p>
        </p:txBody>
      </p:sp>
      <p:sp>
        <p:nvSpPr>
          <p:cNvPr id="4" name="剪去单角的矩形 3"/>
          <p:cNvSpPr/>
          <p:nvPr/>
        </p:nvSpPr>
        <p:spPr>
          <a:xfrm>
            <a:off x="0" y="764704"/>
            <a:ext cx="22677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整型信号量</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记录型信号量</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AND</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型信号量</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信号量集</a:t>
            </a:r>
          </a:p>
        </p:txBody>
      </p:sp>
      <p:sp>
        <p:nvSpPr>
          <p:cNvPr id="9" name="Rectangle 2"/>
          <p:cNvSpPr>
            <a:spLocks noGrp="1" noChangeArrowheads="1"/>
          </p:cNvSpPr>
          <p:nvPr>
            <p:ph type="title"/>
          </p:nvPr>
        </p:nvSpPr>
        <p:spPr>
          <a:xfrm>
            <a:off x="11758" y="1268760"/>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0" name="Rectangle 3"/>
          <p:cNvSpPr txBox="1">
            <a:spLocks noChangeArrowheads="1"/>
          </p:cNvSpPr>
          <p:nvPr/>
        </p:nvSpPr>
        <p:spPr>
          <a:xfrm>
            <a:off x="285751" y="1323974"/>
            <a:ext cx="8678738" cy="1744985"/>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fontAlgn="auto">
              <a:lnSpc>
                <a:spcPct val="150000"/>
              </a:lnSpc>
              <a:buNone/>
            </a:pPr>
            <a:r>
              <a:rPr kumimoji="1" lang="zh-CN" altLang="en-US" sz="2000" b="1" dirty="0">
                <a:latin typeface="微软雅黑" panose="020B0503020204020204" pitchFamily="34" charset="-122"/>
                <a:ea typeface="微软雅黑" panose="020B0503020204020204" pitchFamily="34" charset="-122"/>
              </a:rPr>
              <a:t>最初</a:t>
            </a:r>
            <a:r>
              <a:rPr kumimoji="1" lang="en-US" altLang="zh-CN" sz="2000" b="1" dirty="0">
                <a:latin typeface="微软雅黑" panose="020B0503020204020204" pitchFamily="34" charset="-122"/>
                <a:ea typeface="微软雅黑" panose="020B0503020204020204" pitchFamily="34" charset="-122"/>
              </a:rPr>
              <a:t>Dijkstra</a:t>
            </a:r>
            <a:r>
              <a:rPr kumimoji="1" lang="zh-CN" altLang="en-US" sz="2000" b="1" dirty="0">
                <a:latin typeface="微软雅黑" panose="020B0503020204020204" pitchFamily="34" charset="-122"/>
                <a:ea typeface="微软雅黑" panose="020B0503020204020204" pitchFamily="34" charset="-122"/>
              </a:rPr>
              <a:t>把整型信号量定义为一个整型量，除初始化外，仅能通过两个标准的</a:t>
            </a:r>
            <a:r>
              <a:rPr kumimoji="1" lang="zh-CN" altLang="en-US" sz="2000" b="1" dirty="0">
                <a:solidFill>
                  <a:srgbClr val="FF0000"/>
                </a:solidFill>
                <a:latin typeface="微软雅黑" panose="020B0503020204020204" pitchFamily="34" charset="-122"/>
                <a:ea typeface="微软雅黑" panose="020B0503020204020204" pitchFamily="34" charset="-122"/>
              </a:rPr>
              <a:t>原子操作</a:t>
            </a:r>
            <a:r>
              <a:rPr kumimoji="1" lang="en-US" altLang="zh-CN" sz="2000" b="1" dirty="0">
                <a:latin typeface="微软雅黑" panose="020B0503020204020204" pitchFamily="34" charset="-122"/>
                <a:ea typeface="微软雅黑" panose="020B0503020204020204" pitchFamily="34" charset="-122"/>
              </a:rPr>
              <a:t>(Atomic Operation) wait(S)</a:t>
            </a:r>
            <a:r>
              <a:rPr kumimoji="1" lang="zh-CN" altLang="en-US" sz="2000" b="1" dirty="0">
                <a:latin typeface="微软雅黑" panose="020B0503020204020204" pitchFamily="34" charset="-122"/>
                <a:ea typeface="微软雅黑" panose="020B0503020204020204" pitchFamily="34" charset="-122"/>
              </a:rPr>
              <a:t>和</a:t>
            </a:r>
            <a:r>
              <a:rPr kumimoji="1" lang="en-US" altLang="zh-CN" sz="2000" b="1" dirty="0">
                <a:latin typeface="微软雅黑" panose="020B0503020204020204" pitchFamily="34" charset="-122"/>
                <a:ea typeface="微软雅黑" panose="020B0503020204020204" pitchFamily="34" charset="-122"/>
              </a:rPr>
              <a:t>signal(S)</a:t>
            </a:r>
            <a:r>
              <a:rPr kumimoji="1" lang="zh-CN" altLang="en-US" sz="2000" b="1" dirty="0">
                <a:latin typeface="微软雅黑" panose="020B0503020204020204" pitchFamily="34" charset="-122"/>
                <a:ea typeface="微软雅黑" panose="020B0503020204020204" pitchFamily="34" charset="-122"/>
              </a:rPr>
              <a:t>来访问，这两个操作一直被分别称为</a:t>
            </a:r>
            <a:r>
              <a:rPr kumimoji="1" lang="en-US" altLang="zh-CN" sz="2000" b="1" dirty="0">
                <a:latin typeface="微软雅黑" panose="020B0503020204020204" pitchFamily="34" charset="-122"/>
                <a:ea typeface="微软雅黑" panose="020B0503020204020204" pitchFamily="34" charset="-122"/>
              </a:rPr>
              <a:t>P</a:t>
            </a:r>
            <a:r>
              <a:rPr kumimoji="1" lang="zh-CN" altLang="en-US" sz="2000" b="1" dirty="0">
                <a:latin typeface="微软雅黑" panose="020B0503020204020204" pitchFamily="34" charset="-122"/>
                <a:ea typeface="微软雅黑" panose="020B0503020204020204" pitchFamily="34" charset="-122"/>
              </a:rPr>
              <a:t>、</a:t>
            </a:r>
            <a:r>
              <a:rPr kumimoji="1" lang="en-US" altLang="zh-CN" sz="2000" b="1" dirty="0">
                <a:latin typeface="微软雅黑" panose="020B0503020204020204" pitchFamily="34" charset="-122"/>
                <a:ea typeface="微软雅黑" panose="020B0503020204020204" pitchFamily="34" charset="-122"/>
              </a:rPr>
              <a:t>V</a:t>
            </a:r>
            <a:r>
              <a:rPr kumimoji="1" lang="zh-CN" altLang="en-US" sz="2000" b="1" dirty="0">
                <a:latin typeface="微软雅黑" panose="020B0503020204020204" pitchFamily="34" charset="-122"/>
                <a:ea typeface="微软雅黑" panose="020B0503020204020204" pitchFamily="34" charset="-122"/>
              </a:rPr>
              <a:t>操作。</a:t>
            </a:r>
          </a:p>
        </p:txBody>
      </p:sp>
      <p:sp>
        <p:nvSpPr>
          <p:cNvPr id="12" name="Rectangle 4"/>
          <p:cNvSpPr>
            <a:spLocks noChangeArrowheads="1"/>
          </p:cNvSpPr>
          <p:nvPr/>
        </p:nvSpPr>
        <p:spPr bwMode="auto">
          <a:xfrm>
            <a:off x="934690" y="3511352"/>
            <a:ext cx="5761038" cy="830997"/>
          </a:xfrm>
          <a:prstGeom prst="rect">
            <a:avLst/>
          </a:prstGeom>
          <a:solidFill>
            <a:srgbClr val="FFC000"/>
          </a:solidFill>
          <a:ln w="9525">
            <a:noFill/>
            <a:miter lim="800000"/>
            <a:headEnd/>
            <a:tailEnd/>
          </a:ln>
        </p:spPr>
        <p:txBody>
          <a:bodyPr>
            <a:spAutoFit/>
          </a:bodyPr>
          <a:lstStyle/>
          <a:p>
            <a:pPr algn="l" eaLnBrk="0" hangingPunct="0"/>
            <a:r>
              <a:rPr lang="en-US" altLang="zh-CN" b="1" dirty="0">
                <a:solidFill>
                  <a:srgbClr val="FF0000"/>
                </a:solidFill>
                <a:latin typeface="Arial" charset="0"/>
              </a:rPr>
              <a:t>P: wait(S){              while (S&lt;=0);</a:t>
            </a:r>
          </a:p>
          <a:p>
            <a:pPr algn="l" eaLnBrk="0" hangingPunct="0"/>
            <a:r>
              <a:rPr lang="en-US" altLang="zh-CN" b="1" dirty="0">
                <a:solidFill>
                  <a:srgbClr val="FF0000"/>
                </a:solidFill>
                <a:latin typeface="Arial" charset="0"/>
              </a:rPr>
              <a:t>                                S--;                     }</a:t>
            </a:r>
          </a:p>
        </p:txBody>
      </p:sp>
      <p:sp>
        <p:nvSpPr>
          <p:cNvPr id="13" name="Rectangle 5"/>
          <p:cNvSpPr>
            <a:spLocks noChangeArrowheads="1"/>
          </p:cNvSpPr>
          <p:nvPr/>
        </p:nvSpPr>
        <p:spPr bwMode="auto">
          <a:xfrm>
            <a:off x="934690" y="4586626"/>
            <a:ext cx="5761038" cy="457200"/>
          </a:xfrm>
          <a:prstGeom prst="rect">
            <a:avLst/>
          </a:prstGeom>
          <a:solidFill>
            <a:srgbClr val="FFC000"/>
          </a:solidFill>
          <a:ln w="9525" algn="ctr">
            <a:noFill/>
            <a:miter lim="800000"/>
            <a:headEnd/>
            <a:tailEnd/>
          </a:ln>
        </p:spPr>
        <p:txBody>
          <a:bodyPr wrap="square">
            <a:spAutoFit/>
          </a:bodyPr>
          <a:lstStyle/>
          <a:p>
            <a:pPr algn="l" eaLnBrk="0" hangingPunct="0"/>
            <a:r>
              <a:rPr lang="en-US" altLang="zh-CN" b="1" dirty="0">
                <a:solidFill>
                  <a:srgbClr val="0033CC"/>
                </a:solidFill>
                <a:latin typeface="Arial" charset="0"/>
              </a:rPr>
              <a:t>V: signal(S) {            S++;          }</a:t>
            </a:r>
            <a:endParaRPr lang="zh-CN" altLang="en-US" b="1" dirty="0">
              <a:solidFill>
                <a:srgbClr val="0033CC"/>
              </a:solidFill>
              <a:latin typeface="Arial" charset="0"/>
            </a:endParaRPr>
          </a:p>
        </p:txBody>
      </p:sp>
      <p:sp>
        <p:nvSpPr>
          <p:cNvPr id="14" name="Rectangle 6"/>
          <p:cNvSpPr>
            <a:spLocks noChangeArrowheads="1"/>
          </p:cNvSpPr>
          <p:nvPr/>
        </p:nvSpPr>
        <p:spPr bwMode="auto">
          <a:xfrm>
            <a:off x="664729" y="5580384"/>
            <a:ext cx="8155743" cy="830997"/>
          </a:xfrm>
          <a:prstGeom prst="rect">
            <a:avLst/>
          </a:prstGeom>
          <a:solidFill>
            <a:schemeClr val="tx2"/>
          </a:solidFill>
          <a:ln w="9525" algn="ctr">
            <a:noFill/>
            <a:miter lim="800000"/>
            <a:headEnd/>
            <a:tailEnd/>
          </a:ln>
        </p:spPr>
        <p:txBody>
          <a:bodyPr wrap="square">
            <a:spAutoFit/>
          </a:bodyPr>
          <a:lstStyle/>
          <a:p>
            <a:pPr algn="l" eaLnBrk="0" hangingPunct="0"/>
            <a:r>
              <a:rPr lang="en-US" altLang="zh-CN" b="1" dirty="0">
                <a:solidFill>
                  <a:prstClr val="black"/>
                </a:solidFill>
                <a:latin typeface="微软雅黑" panose="020B0503020204020204" pitchFamily="34" charset="-122"/>
                <a:ea typeface="微软雅黑" panose="020B0503020204020204" pitchFamily="34" charset="-122"/>
              </a:rPr>
              <a:t>wait</a:t>
            </a:r>
            <a:r>
              <a:rPr lang="zh-CN" altLang="en-US" b="1" dirty="0">
                <a:solidFill>
                  <a:prstClr val="black"/>
                </a:solidFill>
                <a:latin typeface="微软雅黑" panose="020B0503020204020204" pitchFamily="34" charset="-122"/>
                <a:ea typeface="微软雅黑" panose="020B0503020204020204" pitchFamily="34" charset="-122"/>
              </a:rPr>
              <a:t>操作，只要信号量</a:t>
            </a:r>
            <a:r>
              <a:rPr lang="en-US" altLang="zh-CN" b="1" dirty="0">
                <a:solidFill>
                  <a:prstClr val="black"/>
                </a:solidFill>
                <a:latin typeface="微软雅黑" panose="020B0503020204020204" pitchFamily="34" charset="-122"/>
                <a:ea typeface="微软雅黑" panose="020B0503020204020204" pitchFamily="34" charset="-122"/>
              </a:rPr>
              <a:t>S ≤0</a:t>
            </a:r>
            <a:r>
              <a:rPr lang="zh-CN" altLang="en-US" b="1" dirty="0">
                <a:solidFill>
                  <a:prstClr val="black"/>
                </a:solidFill>
                <a:latin typeface="微软雅黑" panose="020B0503020204020204" pitchFamily="34" charset="-122"/>
                <a:ea typeface="微软雅黑" panose="020B0503020204020204" pitchFamily="34" charset="-122"/>
              </a:rPr>
              <a:t>，就会不断测试，忙等，</a:t>
            </a:r>
            <a:r>
              <a:rPr lang="zh-CN" altLang="en-US" b="1" dirty="0">
                <a:solidFill>
                  <a:srgbClr val="C00000"/>
                </a:solidFill>
                <a:latin typeface="微软雅黑" panose="020B0503020204020204" pitchFamily="34" charset="-122"/>
                <a:ea typeface="微软雅黑" panose="020B0503020204020204" pitchFamily="34" charset="-122"/>
              </a:rPr>
              <a:t>违背让权等待。 </a:t>
            </a:r>
          </a:p>
        </p:txBody>
      </p:sp>
      <p:sp>
        <p:nvSpPr>
          <p:cNvPr id="2" name="圆角矩形标注 1"/>
          <p:cNvSpPr/>
          <p:nvPr/>
        </p:nvSpPr>
        <p:spPr>
          <a:xfrm>
            <a:off x="6516216" y="2636912"/>
            <a:ext cx="2232248" cy="1152128"/>
          </a:xfrm>
          <a:prstGeom prst="wedgeRoundRectCallout">
            <a:avLst>
              <a:gd name="adj1" fmla="val -69674"/>
              <a:gd name="adj2" fmla="val 370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原子操作</a:t>
            </a:r>
          </a:p>
        </p:txBody>
      </p:sp>
    </p:spTree>
    <p:extLst>
      <p:ext uri="{BB962C8B-B14F-4D97-AF65-F5344CB8AC3E}">
        <p14:creationId xmlns:p14="http://schemas.microsoft.com/office/powerpoint/2010/main" val="128274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animBg="1"/>
      <p:bldP spid="13" grpId="0" animBg="1"/>
      <p:bldP spid="1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信号量机制</a:t>
            </a:r>
          </a:p>
        </p:txBody>
      </p:sp>
      <p:sp>
        <p:nvSpPr>
          <p:cNvPr id="4" name="剪去单角的矩形 3"/>
          <p:cNvSpPr/>
          <p:nvPr/>
        </p:nvSpPr>
        <p:spPr>
          <a:xfrm>
            <a:off x="0" y="764704"/>
            <a:ext cx="22677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整型信号量</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记录型信号量</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AND</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型信号量</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信号量集</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5" name="Rectangle 4"/>
              <p:cNvSpPr>
                <a:spLocks noChangeArrowheads="1"/>
              </p:cNvSpPr>
              <p:nvPr/>
            </p:nvSpPr>
            <p:spPr bwMode="auto">
              <a:xfrm>
                <a:off x="149386" y="1310572"/>
                <a:ext cx="8856984" cy="1592164"/>
              </a:xfrm>
              <a:prstGeom prst="rect">
                <a:avLst/>
              </a:prstGeom>
              <a:solidFill>
                <a:srgbClr val="FFFFCC"/>
              </a:solidFill>
              <a:ln w="9525">
                <a:noFill/>
                <a:miter lim="800000"/>
                <a:headEnd/>
                <a:tailEnd/>
              </a:ln>
            </p:spPr>
            <p:txBody>
              <a:bodyPr anchor="ctr"/>
              <a:lstStyle/>
              <a:p>
                <a:pPr algn="l">
                  <a:lnSpc>
                    <a:spcPct val="150000"/>
                  </a:lnSpc>
                </a:pPr>
                <a:r>
                  <a:rPr kumimoji="0" lang="zh-CN" altLang="en-US"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思考题：设有两个优先级相同的进程</a:t>
                </a:r>
                <a14:m>
                  <m:oMath xmlns:m="http://schemas.openxmlformats.org/officeDocument/2006/math">
                    <m:r>
                      <a:rPr kumimoji="0" lang="en-US" altLang="zh-CN" b="1"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𝑷</m:t>
                    </m:r>
                    <m:r>
                      <a:rPr kumimoji="0" lang="en-US" altLang="zh-CN" b="1"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𝟏</m:t>
                    </m:r>
                  </m:oMath>
                </a14:m>
                <a:r>
                  <a:rPr kumimoji="0" lang="zh-CN" altLang="en-US"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14:m>
                  <m:oMath xmlns:m="http://schemas.openxmlformats.org/officeDocument/2006/math">
                    <m:r>
                      <a:rPr kumimoji="0" lang="en-US" altLang="zh-CN" b="1"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𝑷</m:t>
                    </m:r>
                    <m:r>
                      <a:rPr kumimoji="0" lang="en-US" altLang="zh-CN" b="1"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𝟐</m:t>
                    </m:r>
                  </m:oMath>
                </a14:m>
                <a:r>
                  <a:rPr kumimoji="0" lang="zh-CN" altLang="en-US"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如下。令信号量</a:t>
                </a:r>
                <a14:m>
                  <m:oMath xmlns:m="http://schemas.openxmlformats.org/officeDocument/2006/math">
                    <m:r>
                      <a:rPr kumimoji="0" lang="en-US" altLang="zh-CN" b="1"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𝑺</m:t>
                    </m:r>
                    <m:r>
                      <a:rPr kumimoji="0" lang="en-US" altLang="zh-CN" b="1"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𝟏</m:t>
                    </m:r>
                  </m:oMath>
                </a14:m>
                <a:r>
                  <a:rPr kumimoji="0" lang="zh-CN" altLang="en-US"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14:m>
                  <m:oMath xmlns:m="http://schemas.openxmlformats.org/officeDocument/2006/math">
                    <m:r>
                      <a:rPr kumimoji="0" lang="en-US" altLang="zh-CN" b="1"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𝑺</m:t>
                    </m:r>
                    <m:r>
                      <a:rPr kumimoji="0" lang="en-US" altLang="zh-CN" b="1"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𝟐</m:t>
                    </m:r>
                  </m:oMath>
                </a14:m>
                <a:r>
                  <a:rPr kumimoji="0" lang="zh-CN" altLang="en-US"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的初值为</a:t>
                </a:r>
                <a:r>
                  <a:rPr kumimoji="0" lang="en-US" altLang="zh-CN"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a:t>
                </a:r>
                <a:r>
                  <a:rPr kumimoji="0" lang="zh-CN" altLang="en-US"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，已知</a:t>
                </a:r>
                <a14:m>
                  <m:oMath xmlns:m="http://schemas.openxmlformats.org/officeDocument/2006/math">
                    <m:r>
                      <a:rPr kumimoji="0" lang="en-US" altLang="zh-CN" b="1" i="1" dirty="0" smtClean="0">
                        <a:solidFill>
                          <a:prstClr val="black"/>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𝒛</m:t>
                    </m:r>
                    <m:r>
                      <a:rPr kumimoji="0" lang="en-US" altLang="zh-CN" b="1" i="1" dirty="0" smtClean="0">
                        <a:solidFill>
                          <a:prstClr val="black"/>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m:t>
                    </m:r>
                    <m:r>
                      <a:rPr kumimoji="0" lang="en-US" altLang="zh-CN" b="1" i="1" dirty="0" smtClean="0">
                        <a:solidFill>
                          <a:prstClr val="black"/>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𝟐</m:t>
                    </m:r>
                  </m:oMath>
                </a14:m>
                <a:r>
                  <a:rPr kumimoji="0" lang="zh-CN" altLang="en-US"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，试问</a:t>
                </a:r>
                <a14:m>
                  <m:oMath xmlns:m="http://schemas.openxmlformats.org/officeDocument/2006/math">
                    <m:r>
                      <a:rPr kumimoji="0" lang="en-US" altLang="zh-CN" b="1" i="1" dirty="0" smtClean="0">
                        <a:solidFill>
                          <a:prstClr val="black"/>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𝑷</m:t>
                    </m:r>
                    <m:r>
                      <a:rPr kumimoji="0" lang="en-US" altLang="zh-CN" b="1" i="1" dirty="0" smtClean="0">
                        <a:solidFill>
                          <a:prstClr val="black"/>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𝟏</m:t>
                    </m:r>
                    <m:r>
                      <a:rPr kumimoji="0" lang="zh-CN" altLang="en-US" b="1" i="1" dirty="0">
                        <a:solidFill>
                          <a:prstClr val="black"/>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m:t>
                    </m:r>
                    <m:r>
                      <a:rPr kumimoji="0" lang="en-US" altLang="zh-CN" b="1" i="1" dirty="0">
                        <a:solidFill>
                          <a:prstClr val="black"/>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𝑷</m:t>
                    </m:r>
                    <m:r>
                      <a:rPr kumimoji="0" lang="en-US" altLang="zh-CN" b="1" i="1" dirty="0">
                        <a:solidFill>
                          <a:prstClr val="black"/>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𝟐</m:t>
                    </m:r>
                  </m:oMath>
                </a14:m>
                <a:r>
                  <a:rPr kumimoji="0" lang="zh-CN" altLang="en-US"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并发运行后</a:t>
                </a:r>
                <a14:m>
                  <m:oMath xmlns:m="http://schemas.openxmlformats.org/officeDocument/2006/math">
                    <m:r>
                      <a:rPr kumimoji="0" lang="en-US" altLang="zh-CN" b="1" i="1" dirty="0" smtClean="0">
                        <a:solidFill>
                          <a:prstClr val="black"/>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𝒙</m:t>
                    </m:r>
                  </m:oMath>
                </a14:m>
                <a:r>
                  <a:rPr kumimoji="0" lang="en-US" altLang="zh-CN"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14:m>
                  <m:oMath xmlns:m="http://schemas.openxmlformats.org/officeDocument/2006/math">
                    <m:r>
                      <a:rPr kumimoji="0" lang="en-US" altLang="zh-CN" b="1" i="1" dirty="0" smtClean="0">
                        <a:solidFill>
                          <a:prstClr val="black"/>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𝒚</m:t>
                    </m:r>
                  </m:oMath>
                </a14:m>
                <a:r>
                  <a:rPr kumimoji="0" lang="en-US" altLang="zh-CN"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14:m>
                  <m:oMath xmlns:m="http://schemas.openxmlformats.org/officeDocument/2006/math">
                    <m:r>
                      <a:rPr kumimoji="0" lang="en-US" altLang="zh-CN" b="1" i="1" dirty="0" smtClean="0">
                        <a:solidFill>
                          <a:prstClr val="black"/>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𝒛</m:t>
                    </m:r>
                  </m:oMath>
                </a14:m>
                <a:r>
                  <a:rPr kumimoji="0" lang="en-US" altLang="zh-CN"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kumimoji="0" lang="zh-CN" altLang="en-US"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北航</a:t>
                </a:r>
                <a:r>
                  <a:rPr kumimoji="0" lang="en-US" altLang="zh-CN"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2001)</a:t>
                </a:r>
              </a:p>
            </p:txBody>
          </p:sp>
        </mc:Choice>
        <mc:Fallback xmlns="">
          <p:sp>
            <p:nvSpPr>
              <p:cNvPr id="15" name="Rectangle 4"/>
              <p:cNvSpPr>
                <a:spLocks noRot="1" noChangeAspect="1" noMove="1" noResize="1" noEditPoints="1" noAdjustHandles="1" noChangeArrowheads="1" noChangeShapeType="1" noTextEdit="1"/>
              </p:cNvSpPr>
              <p:nvPr/>
            </p:nvSpPr>
            <p:spPr bwMode="auto">
              <a:xfrm>
                <a:off x="149386" y="1310572"/>
                <a:ext cx="8856984" cy="1592164"/>
              </a:xfrm>
              <a:prstGeom prst="rect">
                <a:avLst/>
              </a:prstGeom>
              <a:blipFill rotWithShape="0">
                <a:blip r:embed="rId3"/>
                <a:stretch>
                  <a:fillRect l="-1171" t="-383" r="-4890" b="-11494"/>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Rectangle 5"/>
              <p:cNvSpPr>
                <a:spLocks noChangeArrowheads="1"/>
              </p:cNvSpPr>
              <p:nvPr/>
            </p:nvSpPr>
            <p:spPr bwMode="auto">
              <a:xfrm>
                <a:off x="149386" y="2941176"/>
                <a:ext cx="8856984" cy="3549650"/>
              </a:xfrm>
              <a:prstGeom prst="rect">
                <a:avLst/>
              </a:prstGeom>
              <a:solidFill>
                <a:srgbClr val="00CC66"/>
              </a:solidFill>
              <a:ln w="9525">
                <a:noFill/>
                <a:miter lim="800000"/>
                <a:headEnd/>
                <a:tailEnd/>
              </a:ln>
            </p:spPr>
            <p:txBody>
              <a:bodyPr/>
              <a:lstStyle/>
              <a:p>
                <a:pPr marL="342900" indent="-342900" algn="l">
                  <a:spcBef>
                    <a:spcPct val="20000"/>
                  </a:spcBef>
                </a:pPr>
                <a:r>
                  <a:rPr kumimoji="0" lang="zh-CN" altLang="en-US" sz="2800" dirty="0">
                    <a:solidFill>
                      <a:prstClr val="black"/>
                    </a:solidFill>
                    <a:effectLst>
                      <a:outerShdw blurRad="38100" dist="38100" dir="2700000" algn="tl">
                        <a:srgbClr val="000000">
                          <a:alpha val="43137"/>
                        </a:srgbClr>
                      </a:outerShdw>
                    </a:effectLst>
                    <a:latin typeface="隶书" pitchFamily="49" charset="-122"/>
                    <a:ea typeface="隶书" pitchFamily="49" charset="-122"/>
                  </a:rPr>
                  <a:t>进程</a:t>
                </a:r>
                <a14:m>
                  <m:oMath xmlns:m="http://schemas.openxmlformats.org/officeDocument/2006/math">
                    <m:r>
                      <a:rPr kumimoji="0" lang="en-US" altLang="zh-CN" sz="2800"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隶书" pitchFamily="49" charset="-122"/>
                      </a:rPr>
                      <m:t>𝑃</m:t>
                    </m:r>
                    <m:r>
                      <a:rPr kumimoji="0" lang="en-US" altLang="zh-CN" sz="2800"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隶书" pitchFamily="49" charset="-122"/>
                      </a:rPr>
                      <m:t>1</m:t>
                    </m:r>
                  </m:oMath>
                </a14:m>
                <a:r>
                  <a:rPr kumimoji="0" lang="en-US" altLang="zh-CN" sz="2800" dirty="0">
                    <a:solidFill>
                      <a:prstClr val="black"/>
                    </a:solidFill>
                    <a:effectLst>
                      <a:outerShdw blurRad="38100" dist="38100" dir="2700000" algn="tl">
                        <a:srgbClr val="000000">
                          <a:alpha val="43137"/>
                        </a:srgbClr>
                      </a:outerShdw>
                    </a:effectLst>
                    <a:latin typeface="隶书" pitchFamily="49" charset="-122"/>
                    <a:ea typeface="隶书" pitchFamily="49" charset="-122"/>
                  </a:rPr>
                  <a:t>              </a:t>
                </a:r>
                <a:r>
                  <a:rPr kumimoji="0" lang="zh-CN" altLang="en-US" sz="2800" dirty="0">
                    <a:solidFill>
                      <a:prstClr val="black"/>
                    </a:solidFill>
                    <a:effectLst>
                      <a:outerShdw blurRad="38100" dist="38100" dir="2700000" algn="tl">
                        <a:srgbClr val="000000">
                          <a:alpha val="43137"/>
                        </a:srgbClr>
                      </a:outerShdw>
                    </a:effectLst>
                    <a:latin typeface="隶书" pitchFamily="49" charset="-122"/>
                    <a:ea typeface="隶书" pitchFamily="49" charset="-122"/>
                  </a:rPr>
                  <a:t>进程</a:t>
                </a:r>
                <a14:m>
                  <m:oMath xmlns:m="http://schemas.openxmlformats.org/officeDocument/2006/math">
                    <m:r>
                      <a:rPr kumimoji="0" lang="en-US" altLang="zh-CN" sz="2800"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隶书" pitchFamily="49" charset="-122"/>
                      </a:rPr>
                      <m:t>𝑃</m:t>
                    </m:r>
                    <m:r>
                      <a:rPr kumimoji="0" lang="en-US" altLang="zh-CN" sz="2800"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隶书" pitchFamily="49" charset="-122"/>
                      </a:rPr>
                      <m:t>2</m:t>
                    </m:r>
                  </m:oMath>
                </a14:m>
                <a:r>
                  <a:rPr kumimoji="0" lang="en-US" altLang="zh-CN" sz="2800" dirty="0">
                    <a:solidFill>
                      <a:prstClr val="black"/>
                    </a:solidFill>
                    <a:effectLst>
                      <a:outerShdw blurRad="38100" dist="38100" dir="2700000" algn="tl">
                        <a:srgbClr val="000000">
                          <a:alpha val="43137"/>
                        </a:srgbClr>
                      </a:outerShdw>
                    </a:effectLst>
                    <a:latin typeface="隶书" pitchFamily="49" charset="-122"/>
                    <a:ea typeface="隶书" pitchFamily="49" charset="-122"/>
                  </a:rPr>
                  <a:t> </a:t>
                </a:r>
              </a:p>
              <a:p>
                <a:pPr marL="342900" indent="-342900" algn="l">
                  <a:spcBef>
                    <a:spcPct val="20000"/>
                  </a:spcBef>
                </a:pPr>
                <a14:m>
                  <m:oMath xmlns:m="http://schemas.openxmlformats.org/officeDocument/2006/math">
                    <m:r>
                      <a:rPr kumimoji="0" lang="en-US" altLang="zh-CN" sz="2800" i="1" dirty="0" smtClean="0">
                        <a:solidFill>
                          <a:prstClr val="black"/>
                        </a:solidFill>
                        <a:effectLst>
                          <a:outerShdw blurRad="38100" dist="38100" dir="2700000" algn="tl">
                            <a:srgbClr val="000000">
                              <a:alpha val="43137"/>
                            </a:srgbClr>
                          </a:outerShdw>
                        </a:effectLst>
                        <a:latin typeface="Cambria Math" panose="02040503050406030204" pitchFamily="18" charset="0"/>
                        <a:ea typeface="隶书" pitchFamily="49" charset="-122"/>
                      </a:rPr>
                      <m:t>𝑦</m:t>
                    </m:r>
                    <m:r>
                      <a:rPr kumimoji="0" lang="en-US" altLang="zh-CN" sz="2800" i="1" dirty="0" smtClean="0">
                        <a:solidFill>
                          <a:prstClr val="black"/>
                        </a:solidFill>
                        <a:effectLst>
                          <a:outerShdw blurRad="38100" dist="38100" dir="2700000" algn="tl">
                            <a:srgbClr val="000000">
                              <a:alpha val="43137"/>
                            </a:srgbClr>
                          </a:outerShdw>
                        </a:effectLst>
                        <a:latin typeface="Cambria Math" panose="02040503050406030204" pitchFamily="18" charset="0"/>
                        <a:ea typeface="隶书" pitchFamily="49" charset="-122"/>
                      </a:rPr>
                      <m:t>=1</m:t>
                    </m:r>
                  </m:oMath>
                </a14:m>
                <a:r>
                  <a:rPr kumimoji="0" lang="en-US" altLang="zh-CN" sz="2800" dirty="0">
                    <a:solidFill>
                      <a:prstClr val="black"/>
                    </a:solidFill>
                    <a:effectLst>
                      <a:outerShdw blurRad="38100" dist="38100" dir="2700000" algn="tl">
                        <a:srgbClr val="000000">
                          <a:alpha val="43137"/>
                        </a:srgbClr>
                      </a:outerShdw>
                    </a:effectLst>
                    <a:latin typeface="Comic Sans MS" pitchFamily="66" charset="0"/>
                    <a:ea typeface="隶书" pitchFamily="49" charset="-122"/>
                  </a:rPr>
                  <a:t>;                           </a:t>
                </a:r>
                <a14:m>
                  <m:oMath xmlns:m="http://schemas.openxmlformats.org/officeDocument/2006/math">
                    <m:r>
                      <a:rPr kumimoji="0" lang="en-US" altLang="zh-CN" sz="2800" i="1" dirty="0" smtClean="0">
                        <a:solidFill>
                          <a:prstClr val="black"/>
                        </a:solidFill>
                        <a:effectLst>
                          <a:outerShdw blurRad="38100" dist="38100" dir="2700000" algn="tl">
                            <a:srgbClr val="000000">
                              <a:alpha val="43137"/>
                            </a:srgbClr>
                          </a:outerShdw>
                        </a:effectLst>
                        <a:latin typeface="Cambria Math" panose="02040503050406030204" pitchFamily="18" charset="0"/>
                        <a:ea typeface="隶书" pitchFamily="49" charset="-122"/>
                      </a:rPr>
                      <m:t>𝑥</m:t>
                    </m:r>
                    <m:r>
                      <a:rPr kumimoji="0" lang="en-US" altLang="zh-CN" sz="2800" i="1" dirty="0" smtClean="0">
                        <a:solidFill>
                          <a:prstClr val="black"/>
                        </a:solidFill>
                        <a:effectLst>
                          <a:outerShdw blurRad="38100" dist="38100" dir="2700000" algn="tl">
                            <a:srgbClr val="000000">
                              <a:alpha val="43137"/>
                            </a:srgbClr>
                          </a:outerShdw>
                        </a:effectLst>
                        <a:latin typeface="Cambria Math" panose="02040503050406030204" pitchFamily="18" charset="0"/>
                        <a:ea typeface="隶书" pitchFamily="49" charset="-122"/>
                      </a:rPr>
                      <m:t>=1</m:t>
                    </m:r>
                  </m:oMath>
                </a14:m>
                <a:r>
                  <a:rPr kumimoji="0" lang="en-US" altLang="zh-CN" sz="2800" dirty="0">
                    <a:solidFill>
                      <a:prstClr val="black"/>
                    </a:solidFill>
                    <a:effectLst>
                      <a:outerShdw blurRad="38100" dist="38100" dir="2700000" algn="tl">
                        <a:srgbClr val="000000">
                          <a:alpha val="43137"/>
                        </a:srgbClr>
                      </a:outerShdw>
                    </a:effectLst>
                    <a:latin typeface="Comic Sans MS" pitchFamily="66" charset="0"/>
                    <a:ea typeface="隶书" pitchFamily="49" charset="-122"/>
                  </a:rPr>
                  <a:t>;</a:t>
                </a:r>
              </a:p>
              <a:p>
                <a:pPr marL="342900" indent="-342900" algn="l">
                  <a:spcBef>
                    <a:spcPct val="20000"/>
                  </a:spcBef>
                </a:pPr>
                <a14:m>
                  <m:oMath xmlns:m="http://schemas.openxmlformats.org/officeDocument/2006/math">
                    <m:r>
                      <a:rPr kumimoji="0" lang="en-US" altLang="zh-CN" sz="2800" i="1" dirty="0" smtClean="0">
                        <a:solidFill>
                          <a:prstClr val="black"/>
                        </a:solidFill>
                        <a:effectLst>
                          <a:outerShdw blurRad="38100" dist="38100" dir="2700000" algn="tl">
                            <a:srgbClr val="000000">
                              <a:alpha val="43137"/>
                            </a:srgbClr>
                          </a:outerShdw>
                        </a:effectLst>
                        <a:latin typeface="Cambria Math" panose="02040503050406030204" pitchFamily="18" charset="0"/>
                        <a:ea typeface="隶书" pitchFamily="49" charset="-122"/>
                      </a:rPr>
                      <m:t>𝑦</m:t>
                    </m:r>
                    <m:r>
                      <a:rPr kumimoji="0" lang="en-US" altLang="zh-CN" sz="2800" i="1" dirty="0" smtClean="0">
                        <a:solidFill>
                          <a:prstClr val="black"/>
                        </a:solidFill>
                        <a:effectLst>
                          <a:outerShdw blurRad="38100" dist="38100" dir="2700000" algn="tl">
                            <a:srgbClr val="000000">
                              <a:alpha val="43137"/>
                            </a:srgbClr>
                          </a:outerShdw>
                        </a:effectLst>
                        <a:latin typeface="Cambria Math" panose="02040503050406030204" pitchFamily="18" charset="0"/>
                        <a:ea typeface="隶书" pitchFamily="49" charset="-122"/>
                      </a:rPr>
                      <m:t>=</m:t>
                    </m:r>
                    <m:r>
                      <a:rPr kumimoji="0" lang="en-US" altLang="zh-CN" sz="2800" i="1" dirty="0" smtClean="0">
                        <a:solidFill>
                          <a:prstClr val="black"/>
                        </a:solidFill>
                        <a:effectLst>
                          <a:outerShdw blurRad="38100" dist="38100" dir="2700000" algn="tl">
                            <a:srgbClr val="000000">
                              <a:alpha val="43137"/>
                            </a:srgbClr>
                          </a:outerShdw>
                        </a:effectLst>
                        <a:latin typeface="Cambria Math" panose="02040503050406030204" pitchFamily="18" charset="0"/>
                        <a:ea typeface="隶书" pitchFamily="49" charset="-122"/>
                      </a:rPr>
                      <m:t>𝑦</m:t>
                    </m:r>
                    <m:r>
                      <a:rPr kumimoji="0" lang="en-US" altLang="zh-CN" sz="2800" i="1" dirty="0" smtClean="0">
                        <a:solidFill>
                          <a:prstClr val="black"/>
                        </a:solidFill>
                        <a:effectLst>
                          <a:outerShdw blurRad="38100" dist="38100" dir="2700000" algn="tl">
                            <a:srgbClr val="000000">
                              <a:alpha val="43137"/>
                            </a:srgbClr>
                          </a:outerShdw>
                        </a:effectLst>
                        <a:latin typeface="Cambria Math" panose="02040503050406030204" pitchFamily="18" charset="0"/>
                        <a:ea typeface="隶书" pitchFamily="49" charset="-122"/>
                      </a:rPr>
                      <m:t>+2</m:t>
                    </m:r>
                  </m:oMath>
                </a14:m>
                <a:r>
                  <a:rPr kumimoji="0" lang="en-US" altLang="zh-CN" sz="2800" dirty="0">
                    <a:solidFill>
                      <a:prstClr val="black"/>
                    </a:solidFill>
                    <a:effectLst>
                      <a:outerShdw blurRad="38100" dist="38100" dir="2700000" algn="tl">
                        <a:srgbClr val="000000">
                          <a:alpha val="43137"/>
                        </a:srgbClr>
                      </a:outerShdw>
                    </a:effectLst>
                    <a:latin typeface="Comic Sans MS" pitchFamily="66" charset="0"/>
                    <a:ea typeface="隶书" pitchFamily="49" charset="-122"/>
                  </a:rPr>
                  <a:t>;                    </a:t>
                </a:r>
                <a14:m>
                  <m:oMath xmlns:m="http://schemas.openxmlformats.org/officeDocument/2006/math">
                    <m:r>
                      <a:rPr kumimoji="0" lang="en-US" altLang="zh-CN" sz="2800" i="1" dirty="0" smtClean="0">
                        <a:solidFill>
                          <a:prstClr val="black"/>
                        </a:solidFill>
                        <a:effectLst>
                          <a:outerShdw blurRad="38100" dist="38100" dir="2700000" algn="tl">
                            <a:srgbClr val="000000">
                              <a:alpha val="43137"/>
                            </a:srgbClr>
                          </a:outerShdw>
                        </a:effectLst>
                        <a:latin typeface="Cambria Math" panose="02040503050406030204" pitchFamily="18" charset="0"/>
                        <a:ea typeface="隶书" pitchFamily="49" charset="-122"/>
                      </a:rPr>
                      <m:t> </m:t>
                    </m:r>
                    <m:r>
                      <a:rPr kumimoji="0" lang="en-US" altLang="zh-CN" sz="2800" i="1" dirty="0" smtClean="0">
                        <a:solidFill>
                          <a:prstClr val="black"/>
                        </a:solidFill>
                        <a:effectLst>
                          <a:outerShdw blurRad="38100" dist="38100" dir="2700000" algn="tl">
                            <a:srgbClr val="000000">
                              <a:alpha val="43137"/>
                            </a:srgbClr>
                          </a:outerShdw>
                        </a:effectLst>
                        <a:latin typeface="Cambria Math" panose="02040503050406030204" pitchFamily="18" charset="0"/>
                        <a:ea typeface="隶书" pitchFamily="49" charset="-122"/>
                      </a:rPr>
                      <m:t>𝑥</m:t>
                    </m:r>
                    <m:r>
                      <a:rPr kumimoji="0" lang="en-US" altLang="zh-CN" sz="2800" i="1" dirty="0" smtClean="0">
                        <a:solidFill>
                          <a:prstClr val="black"/>
                        </a:solidFill>
                        <a:effectLst>
                          <a:outerShdw blurRad="38100" dist="38100" dir="2700000" algn="tl">
                            <a:srgbClr val="000000">
                              <a:alpha val="43137"/>
                            </a:srgbClr>
                          </a:outerShdw>
                        </a:effectLst>
                        <a:latin typeface="Cambria Math" panose="02040503050406030204" pitchFamily="18" charset="0"/>
                        <a:ea typeface="隶书" pitchFamily="49" charset="-122"/>
                      </a:rPr>
                      <m:t>=</m:t>
                    </m:r>
                    <m:r>
                      <a:rPr kumimoji="0" lang="en-US" altLang="zh-CN" sz="2800" i="1" dirty="0" smtClean="0">
                        <a:solidFill>
                          <a:prstClr val="black"/>
                        </a:solidFill>
                        <a:effectLst>
                          <a:outerShdw blurRad="38100" dist="38100" dir="2700000" algn="tl">
                            <a:srgbClr val="000000">
                              <a:alpha val="43137"/>
                            </a:srgbClr>
                          </a:outerShdw>
                        </a:effectLst>
                        <a:latin typeface="Cambria Math" panose="02040503050406030204" pitchFamily="18" charset="0"/>
                        <a:ea typeface="隶书" pitchFamily="49" charset="-122"/>
                      </a:rPr>
                      <m:t>𝑥</m:t>
                    </m:r>
                    <m:r>
                      <a:rPr kumimoji="0" lang="en-US" altLang="zh-CN" sz="2800" i="1" dirty="0" smtClean="0">
                        <a:solidFill>
                          <a:prstClr val="black"/>
                        </a:solidFill>
                        <a:effectLst>
                          <a:outerShdw blurRad="38100" dist="38100" dir="2700000" algn="tl">
                            <a:srgbClr val="000000">
                              <a:alpha val="43137"/>
                            </a:srgbClr>
                          </a:outerShdw>
                        </a:effectLst>
                        <a:latin typeface="Cambria Math" panose="02040503050406030204" pitchFamily="18" charset="0"/>
                        <a:ea typeface="隶书" pitchFamily="49" charset="-122"/>
                      </a:rPr>
                      <m:t>+1</m:t>
                    </m:r>
                  </m:oMath>
                </a14:m>
                <a:r>
                  <a:rPr kumimoji="0" lang="en-US" altLang="zh-CN" sz="2800" dirty="0">
                    <a:solidFill>
                      <a:prstClr val="black"/>
                    </a:solidFill>
                    <a:effectLst>
                      <a:outerShdw blurRad="38100" dist="38100" dir="2700000" algn="tl">
                        <a:srgbClr val="000000">
                          <a:alpha val="43137"/>
                        </a:srgbClr>
                      </a:outerShdw>
                    </a:effectLst>
                    <a:latin typeface="Comic Sans MS" pitchFamily="66" charset="0"/>
                    <a:ea typeface="隶书" pitchFamily="49" charset="-122"/>
                  </a:rPr>
                  <a:t>;</a:t>
                </a:r>
              </a:p>
              <a:p>
                <a:pPr marL="342900" indent="-342900" algn="l">
                  <a:spcBef>
                    <a:spcPct val="20000"/>
                  </a:spcBef>
                </a:pPr>
                <a14:m>
                  <m:oMath xmlns:m="http://schemas.openxmlformats.org/officeDocument/2006/math">
                    <m:r>
                      <a:rPr kumimoji="0" lang="en-US" altLang="zh-CN" sz="2800"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隶书" pitchFamily="49" charset="-122"/>
                      </a:rPr>
                      <m:t>𝑉</m:t>
                    </m:r>
                    <m:r>
                      <a:rPr kumimoji="0" lang="en-US" altLang="zh-CN" sz="2800"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隶书" pitchFamily="49" charset="-122"/>
                      </a:rPr>
                      <m:t>(</m:t>
                    </m:r>
                    <m:r>
                      <a:rPr kumimoji="0" lang="en-US" altLang="zh-CN" sz="2800"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隶书" pitchFamily="49" charset="-122"/>
                      </a:rPr>
                      <m:t>𝑆</m:t>
                    </m:r>
                    <m:r>
                      <a:rPr kumimoji="0" lang="en-US" altLang="zh-CN" sz="2800"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隶书" pitchFamily="49" charset="-122"/>
                      </a:rPr>
                      <m:t>1)</m:t>
                    </m:r>
                  </m:oMath>
                </a14:m>
                <a:r>
                  <a:rPr kumimoji="0" lang="en-US" altLang="zh-CN" sz="2800" dirty="0">
                    <a:solidFill>
                      <a:srgbClr val="FF0000"/>
                    </a:solidFill>
                    <a:effectLst>
                      <a:outerShdw blurRad="38100" dist="38100" dir="2700000" algn="tl">
                        <a:srgbClr val="000000">
                          <a:alpha val="43137"/>
                        </a:srgbClr>
                      </a:outerShdw>
                    </a:effectLst>
                    <a:latin typeface="Comic Sans MS" pitchFamily="66" charset="0"/>
                    <a:ea typeface="隶书" pitchFamily="49" charset="-122"/>
                  </a:rPr>
                  <a:t>;                        </a:t>
                </a:r>
                <a14:m>
                  <m:oMath xmlns:m="http://schemas.openxmlformats.org/officeDocument/2006/math">
                    <m:r>
                      <a:rPr kumimoji="0" lang="en-US" altLang="zh-CN" sz="2800"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隶书" pitchFamily="49" charset="-122"/>
                      </a:rPr>
                      <m:t>𝑃</m:t>
                    </m:r>
                    <m:r>
                      <a:rPr kumimoji="0" lang="en-US" altLang="zh-CN" sz="2800"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隶书" pitchFamily="49" charset="-122"/>
                      </a:rPr>
                      <m:t>(</m:t>
                    </m:r>
                    <m:r>
                      <a:rPr kumimoji="0" lang="en-US" altLang="zh-CN" sz="2800"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隶书" pitchFamily="49" charset="-122"/>
                      </a:rPr>
                      <m:t>𝑆</m:t>
                    </m:r>
                    <m:r>
                      <a:rPr kumimoji="0" lang="en-US" altLang="zh-CN" sz="2800"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隶书" pitchFamily="49" charset="-122"/>
                      </a:rPr>
                      <m:t>1);</m:t>
                    </m:r>
                  </m:oMath>
                </a14:m>
                <a:endParaRPr kumimoji="0" lang="en-US" altLang="zh-CN" sz="2800" dirty="0">
                  <a:solidFill>
                    <a:srgbClr val="FF0000"/>
                  </a:solidFill>
                  <a:effectLst>
                    <a:outerShdw blurRad="38100" dist="38100" dir="2700000" algn="tl">
                      <a:srgbClr val="000000">
                        <a:alpha val="43137"/>
                      </a:srgbClr>
                    </a:outerShdw>
                  </a:effectLst>
                  <a:latin typeface="Comic Sans MS" pitchFamily="66" charset="0"/>
                  <a:ea typeface="隶书" pitchFamily="49" charset="-122"/>
                </a:endParaRPr>
              </a:p>
              <a:p>
                <a:pPr marL="342900" indent="-342900" algn="l">
                  <a:spcBef>
                    <a:spcPct val="20000"/>
                  </a:spcBef>
                </a:pPr>
                <a14:m>
                  <m:oMath xmlns:m="http://schemas.openxmlformats.org/officeDocument/2006/math">
                    <m:r>
                      <a:rPr kumimoji="0" lang="en-US" altLang="zh-CN" sz="2800" i="1" dirty="0" smtClean="0">
                        <a:solidFill>
                          <a:prstClr val="black"/>
                        </a:solidFill>
                        <a:effectLst>
                          <a:outerShdw blurRad="38100" dist="38100" dir="2700000" algn="tl">
                            <a:srgbClr val="000000">
                              <a:alpha val="43137"/>
                            </a:srgbClr>
                          </a:outerShdw>
                        </a:effectLst>
                        <a:latin typeface="Cambria Math" panose="02040503050406030204" pitchFamily="18" charset="0"/>
                        <a:ea typeface="隶书" pitchFamily="49" charset="-122"/>
                      </a:rPr>
                      <m:t>𝑧</m:t>
                    </m:r>
                    <m:r>
                      <a:rPr kumimoji="0" lang="en-US" altLang="zh-CN" sz="2800" i="1" dirty="0" smtClean="0">
                        <a:solidFill>
                          <a:prstClr val="black"/>
                        </a:solidFill>
                        <a:effectLst>
                          <a:outerShdw blurRad="38100" dist="38100" dir="2700000" algn="tl">
                            <a:srgbClr val="000000">
                              <a:alpha val="43137"/>
                            </a:srgbClr>
                          </a:outerShdw>
                        </a:effectLst>
                        <a:latin typeface="Cambria Math" panose="02040503050406030204" pitchFamily="18" charset="0"/>
                        <a:ea typeface="隶书" pitchFamily="49" charset="-122"/>
                      </a:rPr>
                      <m:t>=</m:t>
                    </m:r>
                    <m:r>
                      <a:rPr kumimoji="0" lang="en-US" altLang="zh-CN" sz="2800" i="1" dirty="0" smtClean="0">
                        <a:solidFill>
                          <a:prstClr val="black"/>
                        </a:solidFill>
                        <a:effectLst>
                          <a:outerShdw blurRad="38100" dist="38100" dir="2700000" algn="tl">
                            <a:srgbClr val="000000">
                              <a:alpha val="43137"/>
                            </a:srgbClr>
                          </a:outerShdw>
                        </a:effectLst>
                        <a:latin typeface="Cambria Math" panose="02040503050406030204" pitchFamily="18" charset="0"/>
                        <a:ea typeface="隶书" pitchFamily="49" charset="-122"/>
                      </a:rPr>
                      <m:t>𝑦</m:t>
                    </m:r>
                    <m:r>
                      <a:rPr kumimoji="0" lang="en-US" altLang="zh-CN" sz="2800" i="1" dirty="0" smtClean="0">
                        <a:solidFill>
                          <a:prstClr val="black"/>
                        </a:solidFill>
                        <a:effectLst>
                          <a:outerShdw blurRad="38100" dist="38100" dir="2700000" algn="tl">
                            <a:srgbClr val="000000">
                              <a:alpha val="43137"/>
                            </a:srgbClr>
                          </a:outerShdw>
                        </a:effectLst>
                        <a:latin typeface="Cambria Math" panose="02040503050406030204" pitchFamily="18" charset="0"/>
                        <a:ea typeface="隶书" pitchFamily="49" charset="-122"/>
                      </a:rPr>
                      <m:t>+1</m:t>
                    </m:r>
                  </m:oMath>
                </a14:m>
                <a:r>
                  <a:rPr kumimoji="0" lang="en-US" altLang="zh-CN" sz="2800" dirty="0">
                    <a:solidFill>
                      <a:prstClr val="black"/>
                    </a:solidFill>
                    <a:effectLst>
                      <a:outerShdw blurRad="38100" dist="38100" dir="2700000" algn="tl">
                        <a:srgbClr val="000000">
                          <a:alpha val="43137"/>
                        </a:srgbClr>
                      </a:outerShdw>
                    </a:effectLst>
                    <a:latin typeface="Comic Sans MS" pitchFamily="66" charset="0"/>
                    <a:ea typeface="隶书" pitchFamily="49" charset="-122"/>
                  </a:rPr>
                  <a:t>;                      </a:t>
                </a:r>
                <a14:m>
                  <m:oMath xmlns:m="http://schemas.openxmlformats.org/officeDocument/2006/math">
                    <m:r>
                      <a:rPr kumimoji="0" lang="en-US" altLang="zh-CN" sz="2800" i="1" dirty="0" smtClean="0">
                        <a:solidFill>
                          <a:prstClr val="black"/>
                        </a:solidFill>
                        <a:effectLst>
                          <a:outerShdw blurRad="38100" dist="38100" dir="2700000" algn="tl">
                            <a:srgbClr val="000000">
                              <a:alpha val="43137"/>
                            </a:srgbClr>
                          </a:outerShdw>
                        </a:effectLst>
                        <a:latin typeface="Cambria Math" panose="02040503050406030204" pitchFamily="18" charset="0"/>
                        <a:ea typeface="隶书" pitchFamily="49" charset="-122"/>
                      </a:rPr>
                      <m:t>𝑥</m:t>
                    </m:r>
                    <m:r>
                      <a:rPr kumimoji="0" lang="en-US" altLang="zh-CN" sz="2800" i="1" dirty="0" smtClean="0">
                        <a:solidFill>
                          <a:prstClr val="black"/>
                        </a:solidFill>
                        <a:effectLst>
                          <a:outerShdw blurRad="38100" dist="38100" dir="2700000" algn="tl">
                            <a:srgbClr val="000000">
                              <a:alpha val="43137"/>
                            </a:srgbClr>
                          </a:outerShdw>
                        </a:effectLst>
                        <a:latin typeface="Cambria Math" panose="02040503050406030204" pitchFamily="18" charset="0"/>
                        <a:ea typeface="隶书" pitchFamily="49" charset="-122"/>
                      </a:rPr>
                      <m:t>=</m:t>
                    </m:r>
                    <m:r>
                      <a:rPr kumimoji="0" lang="en-US" altLang="zh-CN" sz="2800" i="1" dirty="0" err="1" smtClean="0">
                        <a:solidFill>
                          <a:prstClr val="black"/>
                        </a:solidFill>
                        <a:effectLst>
                          <a:outerShdw blurRad="38100" dist="38100" dir="2700000" algn="tl">
                            <a:srgbClr val="000000">
                              <a:alpha val="43137"/>
                            </a:srgbClr>
                          </a:outerShdw>
                        </a:effectLst>
                        <a:latin typeface="Cambria Math" panose="02040503050406030204" pitchFamily="18" charset="0"/>
                        <a:ea typeface="隶书" pitchFamily="49" charset="-122"/>
                      </a:rPr>
                      <m:t>𝑥</m:t>
                    </m:r>
                    <m:r>
                      <a:rPr kumimoji="0" lang="en-US" altLang="zh-CN" sz="2800" i="1" dirty="0" err="1" smtClean="0">
                        <a:solidFill>
                          <a:prstClr val="black"/>
                        </a:solidFill>
                        <a:effectLst>
                          <a:outerShdw blurRad="38100" dist="38100" dir="2700000" algn="tl">
                            <a:srgbClr val="000000">
                              <a:alpha val="43137"/>
                            </a:srgbClr>
                          </a:outerShdw>
                        </a:effectLst>
                        <a:latin typeface="Cambria Math" panose="02040503050406030204" pitchFamily="18" charset="0"/>
                        <a:ea typeface="隶书" pitchFamily="49" charset="-122"/>
                      </a:rPr>
                      <m:t>+</m:t>
                    </m:r>
                    <m:r>
                      <a:rPr kumimoji="0" lang="en-US" altLang="zh-CN" sz="2800" i="1" dirty="0" err="1" smtClean="0">
                        <a:solidFill>
                          <a:prstClr val="black"/>
                        </a:solidFill>
                        <a:effectLst>
                          <a:outerShdw blurRad="38100" dist="38100" dir="2700000" algn="tl">
                            <a:srgbClr val="000000">
                              <a:alpha val="43137"/>
                            </a:srgbClr>
                          </a:outerShdw>
                        </a:effectLst>
                        <a:latin typeface="Cambria Math" panose="02040503050406030204" pitchFamily="18" charset="0"/>
                        <a:ea typeface="隶书" pitchFamily="49" charset="-122"/>
                      </a:rPr>
                      <m:t>𝑦</m:t>
                    </m:r>
                  </m:oMath>
                </a14:m>
                <a:r>
                  <a:rPr kumimoji="0" lang="en-US" altLang="zh-CN" sz="2800" dirty="0">
                    <a:solidFill>
                      <a:prstClr val="black"/>
                    </a:solidFill>
                    <a:effectLst>
                      <a:outerShdw blurRad="38100" dist="38100" dir="2700000" algn="tl">
                        <a:srgbClr val="000000">
                          <a:alpha val="43137"/>
                        </a:srgbClr>
                      </a:outerShdw>
                    </a:effectLst>
                    <a:latin typeface="Comic Sans MS" pitchFamily="66" charset="0"/>
                    <a:ea typeface="隶书" pitchFamily="49" charset="-122"/>
                  </a:rPr>
                  <a:t>;</a:t>
                </a:r>
              </a:p>
              <a:p>
                <a:pPr marL="342900" indent="-342900" algn="l">
                  <a:spcBef>
                    <a:spcPct val="20000"/>
                  </a:spcBef>
                </a:pPr>
                <a14:m>
                  <m:oMath xmlns:m="http://schemas.openxmlformats.org/officeDocument/2006/math">
                    <m:r>
                      <a:rPr kumimoji="0" lang="en-US" altLang="zh-CN" sz="2800"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隶书" pitchFamily="49" charset="-122"/>
                      </a:rPr>
                      <m:t>𝑃</m:t>
                    </m:r>
                    <m:r>
                      <a:rPr kumimoji="0" lang="en-US" altLang="zh-CN" sz="2800"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隶书" pitchFamily="49" charset="-122"/>
                      </a:rPr>
                      <m:t>(</m:t>
                    </m:r>
                    <m:r>
                      <a:rPr kumimoji="0" lang="en-US" altLang="zh-CN" sz="2800"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隶书" pitchFamily="49" charset="-122"/>
                      </a:rPr>
                      <m:t>𝑆</m:t>
                    </m:r>
                    <m:r>
                      <a:rPr kumimoji="0" lang="en-US" altLang="zh-CN" sz="2800"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隶书" pitchFamily="49" charset="-122"/>
                      </a:rPr>
                      <m:t>2)</m:t>
                    </m:r>
                  </m:oMath>
                </a14:m>
                <a:r>
                  <a:rPr kumimoji="0" lang="en-US" altLang="zh-CN" sz="2800" dirty="0">
                    <a:solidFill>
                      <a:srgbClr val="FF0000"/>
                    </a:solidFill>
                    <a:effectLst>
                      <a:outerShdw blurRad="38100" dist="38100" dir="2700000" algn="tl">
                        <a:srgbClr val="000000">
                          <a:alpha val="43137"/>
                        </a:srgbClr>
                      </a:outerShdw>
                    </a:effectLst>
                    <a:latin typeface="Comic Sans MS" pitchFamily="66" charset="0"/>
                    <a:ea typeface="隶书" pitchFamily="49" charset="-122"/>
                  </a:rPr>
                  <a:t>;                         </a:t>
                </a:r>
                <a14:m>
                  <m:oMath xmlns:m="http://schemas.openxmlformats.org/officeDocument/2006/math">
                    <m:r>
                      <a:rPr kumimoji="0" lang="en-US" altLang="zh-CN" sz="2800"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隶书" pitchFamily="49" charset="-122"/>
                      </a:rPr>
                      <m:t>𝑉</m:t>
                    </m:r>
                    <m:r>
                      <a:rPr kumimoji="0" lang="en-US" altLang="zh-CN" sz="2800"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隶书" pitchFamily="49" charset="-122"/>
                      </a:rPr>
                      <m:t>(</m:t>
                    </m:r>
                    <m:r>
                      <a:rPr kumimoji="0" lang="en-US" altLang="zh-CN" sz="2800"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隶书" pitchFamily="49" charset="-122"/>
                      </a:rPr>
                      <m:t>𝑆</m:t>
                    </m:r>
                    <m:r>
                      <a:rPr kumimoji="0" lang="en-US" altLang="zh-CN" sz="2800"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隶书" pitchFamily="49" charset="-122"/>
                      </a:rPr>
                      <m:t>2); </m:t>
                    </m:r>
                  </m:oMath>
                </a14:m>
                <a:endParaRPr kumimoji="0" lang="en-US" altLang="zh-CN" sz="2800" dirty="0">
                  <a:solidFill>
                    <a:srgbClr val="FF0000"/>
                  </a:solidFill>
                  <a:effectLst>
                    <a:outerShdw blurRad="38100" dist="38100" dir="2700000" algn="tl">
                      <a:srgbClr val="000000">
                        <a:alpha val="43137"/>
                      </a:srgbClr>
                    </a:outerShdw>
                  </a:effectLst>
                  <a:latin typeface="Comic Sans MS" pitchFamily="66" charset="0"/>
                  <a:ea typeface="隶书" pitchFamily="49" charset="-122"/>
                </a:endParaRPr>
              </a:p>
              <a:p>
                <a:pPr marL="342900" indent="-342900" algn="l">
                  <a:spcBef>
                    <a:spcPct val="20000"/>
                  </a:spcBef>
                </a:pPr>
                <a14:m>
                  <m:oMath xmlns:m="http://schemas.openxmlformats.org/officeDocument/2006/math">
                    <m:r>
                      <a:rPr kumimoji="0" lang="en-US" altLang="zh-CN" sz="2800" i="1" dirty="0" smtClean="0">
                        <a:solidFill>
                          <a:prstClr val="black"/>
                        </a:solidFill>
                        <a:effectLst>
                          <a:outerShdw blurRad="38100" dist="38100" dir="2700000" algn="tl">
                            <a:srgbClr val="000000">
                              <a:alpha val="43137"/>
                            </a:srgbClr>
                          </a:outerShdw>
                        </a:effectLst>
                        <a:latin typeface="Cambria Math" panose="02040503050406030204" pitchFamily="18" charset="0"/>
                        <a:ea typeface="隶书" pitchFamily="49" charset="-122"/>
                      </a:rPr>
                      <m:t>𝑦</m:t>
                    </m:r>
                    <m:r>
                      <a:rPr kumimoji="0" lang="en-US" altLang="zh-CN" sz="2800" i="1" dirty="0" smtClean="0">
                        <a:solidFill>
                          <a:prstClr val="black"/>
                        </a:solidFill>
                        <a:effectLst>
                          <a:outerShdw blurRad="38100" dist="38100" dir="2700000" algn="tl">
                            <a:srgbClr val="000000">
                              <a:alpha val="43137"/>
                            </a:srgbClr>
                          </a:outerShdw>
                        </a:effectLst>
                        <a:latin typeface="Cambria Math" panose="02040503050406030204" pitchFamily="18" charset="0"/>
                        <a:ea typeface="隶书" pitchFamily="49" charset="-122"/>
                      </a:rPr>
                      <m:t>=</m:t>
                    </m:r>
                    <m:r>
                      <a:rPr kumimoji="0" lang="en-US" altLang="zh-CN" sz="2800" i="1" dirty="0" err="1" smtClean="0">
                        <a:solidFill>
                          <a:prstClr val="black"/>
                        </a:solidFill>
                        <a:effectLst>
                          <a:outerShdw blurRad="38100" dist="38100" dir="2700000" algn="tl">
                            <a:srgbClr val="000000">
                              <a:alpha val="43137"/>
                            </a:srgbClr>
                          </a:outerShdw>
                        </a:effectLst>
                        <a:latin typeface="Cambria Math" panose="02040503050406030204" pitchFamily="18" charset="0"/>
                        <a:ea typeface="隶书" pitchFamily="49" charset="-122"/>
                      </a:rPr>
                      <m:t>𝑧</m:t>
                    </m:r>
                    <m:r>
                      <a:rPr kumimoji="0" lang="en-US" altLang="zh-CN" sz="2800" i="1" dirty="0" err="1" smtClean="0">
                        <a:solidFill>
                          <a:prstClr val="black"/>
                        </a:solidFill>
                        <a:effectLst>
                          <a:outerShdw blurRad="38100" dist="38100" dir="2700000" algn="tl">
                            <a:srgbClr val="000000">
                              <a:alpha val="43137"/>
                            </a:srgbClr>
                          </a:outerShdw>
                        </a:effectLst>
                        <a:latin typeface="Cambria Math" panose="02040503050406030204" pitchFamily="18" charset="0"/>
                        <a:ea typeface="隶书" pitchFamily="49" charset="-122"/>
                      </a:rPr>
                      <m:t>+</m:t>
                    </m:r>
                    <m:r>
                      <a:rPr kumimoji="0" lang="en-US" altLang="zh-CN" sz="2800" i="1" dirty="0" err="1" smtClean="0">
                        <a:solidFill>
                          <a:prstClr val="black"/>
                        </a:solidFill>
                        <a:effectLst>
                          <a:outerShdw blurRad="38100" dist="38100" dir="2700000" algn="tl">
                            <a:srgbClr val="000000">
                              <a:alpha val="43137"/>
                            </a:srgbClr>
                          </a:outerShdw>
                        </a:effectLst>
                        <a:latin typeface="Cambria Math" panose="02040503050406030204" pitchFamily="18" charset="0"/>
                        <a:ea typeface="隶书" pitchFamily="49" charset="-122"/>
                      </a:rPr>
                      <m:t>𝑦</m:t>
                    </m:r>
                  </m:oMath>
                </a14:m>
                <a:r>
                  <a:rPr kumimoji="0" lang="en-US" altLang="zh-CN" sz="2800" dirty="0">
                    <a:solidFill>
                      <a:prstClr val="black"/>
                    </a:solidFill>
                    <a:effectLst>
                      <a:outerShdw blurRad="38100" dist="38100" dir="2700000" algn="tl">
                        <a:srgbClr val="000000">
                          <a:alpha val="43137"/>
                        </a:srgbClr>
                      </a:outerShdw>
                    </a:effectLst>
                    <a:latin typeface="Comic Sans MS" pitchFamily="66" charset="0"/>
                    <a:ea typeface="隶书" pitchFamily="49" charset="-122"/>
                  </a:rPr>
                  <a:t>;                       </a:t>
                </a:r>
                <a14:m>
                  <m:oMath xmlns:m="http://schemas.openxmlformats.org/officeDocument/2006/math">
                    <m:r>
                      <a:rPr kumimoji="0" lang="en-US" altLang="zh-CN" sz="2800" i="1" dirty="0" smtClean="0">
                        <a:solidFill>
                          <a:prstClr val="black"/>
                        </a:solidFill>
                        <a:effectLst>
                          <a:outerShdw blurRad="38100" dist="38100" dir="2700000" algn="tl">
                            <a:srgbClr val="000000">
                              <a:alpha val="43137"/>
                            </a:srgbClr>
                          </a:outerShdw>
                        </a:effectLst>
                        <a:latin typeface="Cambria Math" panose="02040503050406030204" pitchFamily="18" charset="0"/>
                        <a:ea typeface="隶书" pitchFamily="49" charset="-122"/>
                      </a:rPr>
                      <m:t>𝑧</m:t>
                    </m:r>
                    <m:r>
                      <a:rPr kumimoji="0" lang="en-US" altLang="zh-CN" sz="2800" i="1" dirty="0" smtClean="0">
                        <a:solidFill>
                          <a:prstClr val="black"/>
                        </a:solidFill>
                        <a:effectLst>
                          <a:outerShdw blurRad="38100" dist="38100" dir="2700000" algn="tl">
                            <a:srgbClr val="000000">
                              <a:alpha val="43137"/>
                            </a:srgbClr>
                          </a:outerShdw>
                        </a:effectLst>
                        <a:latin typeface="Cambria Math" panose="02040503050406030204" pitchFamily="18" charset="0"/>
                        <a:ea typeface="隶书" pitchFamily="49" charset="-122"/>
                      </a:rPr>
                      <m:t>=</m:t>
                    </m:r>
                    <m:r>
                      <a:rPr kumimoji="0" lang="en-US" altLang="zh-CN" sz="2800" i="1" dirty="0" err="1" smtClean="0">
                        <a:solidFill>
                          <a:prstClr val="black"/>
                        </a:solidFill>
                        <a:effectLst>
                          <a:outerShdw blurRad="38100" dist="38100" dir="2700000" algn="tl">
                            <a:srgbClr val="000000">
                              <a:alpha val="43137"/>
                            </a:srgbClr>
                          </a:outerShdw>
                        </a:effectLst>
                        <a:latin typeface="Cambria Math" panose="02040503050406030204" pitchFamily="18" charset="0"/>
                        <a:ea typeface="隶书" pitchFamily="49" charset="-122"/>
                      </a:rPr>
                      <m:t>𝑧</m:t>
                    </m:r>
                    <m:r>
                      <a:rPr kumimoji="0" lang="en-US" altLang="zh-CN" sz="2800" i="1" dirty="0" err="1" smtClean="0">
                        <a:solidFill>
                          <a:prstClr val="black"/>
                        </a:solidFill>
                        <a:effectLst>
                          <a:outerShdw blurRad="38100" dist="38100" dir="2700000" algn="tl">
                            <a:srgbClr val="000000">
                              <a:alpha val="43137"/>
                            </a:srgbClr>
                          </a:outerShdw>
                        </a:effectLst>
                        <a:latin typeface="Cambria Math" panose="02040503050406030204" pitchFamily="18" charset="0"/>
                        <a:ea typeface="隶书" pitchFamily="49" charset="-122"/>
                      </a:rPr>
                      <m:t>+</m:t>
                    </m:r>
                    <m:r>
                      <a:rPr kumimoji="0" lang="en-US" altLang="zh-CN" sz="2800" i="1" dirty="0" err="1" smtClean="0">
                        <a:solidFill>
                          <a:prstClr val="black"/>
                        </a:solidFill>
                        <a:effectLst>
                          <a:outerShdw blurRad="38100" dist="38100" dir="2700000" algn="tl">
                            <a:srgbClr val="000000">
                              <a:alpha val="43137"/>
                            </a:srgbClr>
                          </a:outerShdw>
                        </a:effectLst>
                        <a:latin typeface="Cambria Math" panose="02040503050406030204" pitchFamily="18" charset="0"/>
                        <a:ea typeface="隶书" pitchFamily="49" charset="-122"/>
                      </a:rPr>
                      <m:t>𝑥</m:t>
                    </m:r>
                  </m:oMath>
                </a14:m>
                <a:r>
                  <a:rPr kumimoji="0" lang="en-US" altLang="zh-CN" sz="2800" dirty="0">
                    <a:solidFill>
                      <a:prstClr val="black"/>
                    </a:solidFill>
                    <a:effectLst>
                      <a:outerShdw blurRad="38100" dist="38100" dir="2700000" algn="tl">
                        <a:srgbClr val="000000">
                          <a:alpha val="43137"/>
                        </a:srgbClr>
                      </a:outerShdw>
                    </a:effectLst>
                    <a:latin typeface="Comic Sans MS" pitchFamily="66" charset="0"/>
                    <a:ea typeface="隶书" pitchFamily="49" charset="-122"/>
                  </a:rPr>
                  <a:t>;</a:t>
                </a:r>
              </a:p>
              <a:p>
                <a:pPr marL="342900" indent="-342900" algn="l">
                  <a:spcBef>
                    <a:spcPct val="20000"/>
                  </a:spcBef>
                </a:pPr>
                <a:endParaRPr kumimoji="0" lang="zh-CN" altLang="en-US" sz="2800" dirty="0">
                  <a:solidFill>
                    <a:prstClr val="black"/>
                  </a:solidFill>
                  <a:effectLst>
                    <a:outerShdw blurRad="38100" dist="38100" dir="2700000" algn="tl">
                      <a:srgbClr val="000000">
                        <a:alpha val="43137"/>
                      </a:srgbClr>
                    </a:outerShdw>
                  </a:effectLst>
                  <a:latin typeface="Comic Sans MS" pitchFamily="66" charset="0"/>
                  <a:ea typeface="隶书" pitchFamily="49" charset="-122"/>
                </a:endParaRPr>
              </a:p>
            </p:txBody>
          </p:sp>
        </mc:Choice>
        <mc:Fallback xmlns="">
          <p:sp>
            <p:nvSpPr>
              <p:cNvPr id="16" name="Rectangle 5"/>
              <p:cNvSpPr>
                <a:spLocks noRot="1" noChangeAspect="1" noMove="1" noResize="1" noEditPoints="1" noAdjustHandles="1" noChangeArrowheads="1" noChangeShapeType="1" noTextEdit="1"/>
              </p:cNvSpPr>
              <p:nvPr/>
            </p:nvSpPr>
            <p:spPr bwMode="auto">
              <a:xfrm>
                <a:off x="149386" y="2941176"/>
                <a:ext cx="8856984" cy="3549650"/>
              </a:xfrm>
              <a:prstGeom prst="rect">
                <a:avLst/>
              </a:prstGeom>
              <a:blipFill rotWithShape="0">
                <a:blip r:embed="rId4"/>
                <a:stretch>
                  <a:fillRect l="-1515" t="-2230" b="-6861"/>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4266039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63224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程序执行</a:t>
            </a:r>
            <a:r>
              <a:rPr kumimoji="0" lang="en-US" altLang="zh-CN"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并发执行</a:t>
            </a:r>
          </a:p>
        </p:txBody>
      </p:sp>
      <p:grpSp>
        <p:nvGrpSpPr>
          <p:cNvPr id="9" name="组合 8"/>
          <p:cNvGrpSpPr/>
          <p:nvPr/>
        </p:nvGrpSpPr>
        <p:grpSpPr>
          <a:xfrm>
            <a:off x="65800" y="753132"/>
            <a:ext cx="3642104" cy="2882625"/>
            <a:chOff x="2670975" y="1484783"/>
            <a:chExt cx="4997369" cy="4248473"/>
          </a:xfrm>
        </p:grpSpPr>
        <p:sp>
          <p:nvSpPr>
            <p:cNvPr id="10" name="圆角矩形 9"/>
            <p:cNvSpPr/>
            <p:nvPr/>
          </p:nvSpPr>
          <p:spPr>
            <a:xfrm>
              <a:off x="2699793" y="4941168"/>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进程的管理与控制</a:t>
              </a:r>
            </a:p>
          </p:txBody>
        </p:sp>
        <p:sp>
          <p:nvSpPr>
            <p:cNvPr id="12" name="圆角矩形 11"/>
            <p:cNvSpPr/>
            <p:nvPr/>
          </p:nvSpPr>
          <p:spPr>
            <a:xfrm>
              <a:off x="2699793" y="4077072"/>
              <a:ext cx="4968551"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进程的基本状态和转换</a:t>
              </a:r>
            </a:p>
          </p:txBody>
        </p:sp>
        <p:sp>
          <p:nvSpPr>
            <p:cNvPr id="13" name="圆角矩形 12"/>
            <p:cNvSpPr/>
            <p:nvPr/>
          </p:nvSpPr>
          <p:spPr>
            <a:xfrm>
              <a:off x="2672826" y="3212976"/>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进程的定义和特征</a:t>
              </a:r>
            </a:p>
          </p:txBody>
        </p:sp>
        <p:sp>
          <p:nvSpPr>
            <p:cNvPr id="14" name="圆角矩形 13"/>
            <p:cNvSpPr/>
            <p:nvPr/>
          </p:nvSpPr>
          <p:spPr>
            <a:xfrm>
              <a:off x="2672826" y="2364759"/>
              <a:ext cx="4995518" cy="792088"/>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为什么要有进程</a:t>
              </a:r>
            </a:p>
          </p:txBody>
        </p:sp>
        <p:sp>
          <p:nvSpPr>
            <p:cNvPr id="15" name="圆角矩形 14"/>
            <p:cNvSpPr/>
            <p:nvPr/>
          </p:nvSpPr>
          <p:spPr>
            <a:xfrm>
              <a:off x="2670975" y="1484783"/>
              <a:ext cx="4997369" cy="792087"/>
            </a:xfrm>
            <a:prstGeom prst="round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引入进程</a:t>
              </a:r>
            </a:p>
          </p:txBody>
        </p:sp>
      </p:grpSp>
      <p:sp>
        <p:nvSpPr>
          <p:cNvPr id="6" name="圆角矩形 5"/>
          <p:cNvSpPr/>
          <p:nvPr/>
        </p:nvSpPr>
        <p:spPr>
          <a:xfrm>
            <a:off x="86004" y="785625"/>
            <a:ext cx="3621899" cy="504056"/>
          </a:xfrm>
          <a:prstGeom prst="roundRect">
            <a:avLst>
              <a:gd name="adj" fmla="val 9506"/>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3995936" y="836712"/>
            <a:ext cx="5040560" cy="5904656"/>
          </a:xfrm>
          <a:prstGeom prst="wedgeRectCallout">
            <a:avLst>
              <a:gd name="adj1" fmla="val -58540"/>
              <a:gd name="adj2" fmla="val -47244"/>
            </a:avLst>
          </a:prstGeom>
          <a:solidFill>
            <a:schemeClr val="bg2">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9728" lvl="0" algn="l" fontAlgn="auto">
              <a:lnSpc>
                <a:spcPct val="150000"/>
              </a:lnSpc>
              <a:spcBef>
                <a:spcPts val="400"/>
              </a:spcBef>
              <a:spcAft>
                <a:spcPts val="0"/>
              </a:spcAft>
              <a:buClr>
                <a:srgbClr val="2DA2BF"/>
              </a:buClr>
              <a:buSzPct val="68000"/>
            </a:pPr>
            <a:r>
              <a:rPr lang="zh-CN" altLang="en-US" sz="3200" b="1" dirty="0">
                <a:solidFill>
                  <a:schemeClr val="tx1"/>
                </a:solidFill>
                <a:latin typeface="微软雅黑" panose="020B0503020204020204" pitchFamily="34" charset="-122"/>
                <a:ea typeface="微软雅黑" panose="020B0503020204020204" pitchFamily="34" charset="-122"/>
                <a:cs typeface="+mj-cs"/>
              </a:rPr>
              <a:t>程序的并发执行</a:t>
            </a:r>
            <a:endParaRPr lang="en-US" altLang="zh-CN" sz="3200" b="1" dirty="0">
              <a:solidFill>
                <a:schemeClr val="tx1"/>
              </a:solidFill>
              <a:latin typeface="微软雅黑" panose="020B0503020204020204" pitchFamily="34" charset="-122"/>
              <a:ea typeface="微软雅黑" panose="020B0503020204020204" pitchFamily="34" charset="-122"/>
              <a:cs typeface="+mj-cs"/>
            </a:endParaRPr>
          </a:p>
          <a:p>
            <a:pPr marL="365760" lvl="0" indent="-256032" algn="l" fontAlgn="auto">
              <a:spcBef>
                <a:spcPts val="400"/>
              </a:spcBef>
              <a:spcAft>
                <a:spcPts val="0"/>
              </a:spcAft>
              <a:buClr>
                <a:srgbClr val="2DA2BF"/>
              </a:buClr>
              <a:buSzPct val="68000"/>
              <a:buFont typeface="Wingdings 3"/>
              <a:buChar char=""/>
            </a:pPr>
            <a:r>
              <a:rPr lang="zh-CN" altLang="en-US" b="1" dirty="0">
                <a:solidFill>
                  <a:schemeClr val="tx1"/>
                </a:solidFill>
                <a:latin typeface="微软雅黑" panose="020B0503020204020204" pitchFamily="34" charset="-122"/>
                <a:ea typeface="微软雅黑" panose="020B0503020204020204" pitchFamily="34" charset="-122"/>
              </a:rPr>
              <a:t>不存在前驱关系的程序段之间有可能并发执行</a:t>
            </a:r>
          </a:p>
          <a:p>
            <a:pPr lvl="0" algn="l" eaLnBrk="0" hangingPunct="0">
              <a:lnSpc>
                <a:spcPct val="150000"/>
              </a:lnSpc>
            </a:pPr>
            <a:r>
              <a:rPr kumimoji="0" lang="zh-CN" altLang="en-US" b="1" dirty="0">
                <a:solidFill>
                  <a:srgbClr val="FF0000"/>
                </a:solidFill>
                <a:latin typeface="黑体" pitchFamily="2" charset="-122"/>
                <a:ea typeface="黑体" pitchFamily="2" charset="-122"/>
              </a:rPr>
              <a:t>多个程序同时在系统中运行，这些程序的执行在时间上是重叠的，即前一程序的执行尚未结束，后一程序的执行已经开始。</a:t>
            </a:r>
            <a:endParaRPr kumimoji="0" lang="en-US" altLang="zh-CN" b="1" dirty="0">
              <a:solidFill>
                <a:srgbClr val="FF0000"/>
              </a:solidFill>
              <a:latin typeface="黑体" pitchFamily="2" charset="-122"/>
              <a:ea typeface="黑体" pitchFamily="2" charset="-122"/>
            </a:endParaRPr>
          </a:p>
          <a:p>
            <a:pPr lvl="0" algn="l" eaLnBrk="0" hangingPunct="0">
              <a:lnSpc>
                <a:spcPct val="150000"/>
              </a:lnSpc>
            </a:pPr>
            <a:endParaRPr kumimoji="0" lang="zh-CN" altLang="en-US" sz="2000" b="1" dirty="0">
              <a:solidFill>
                <a:srgbClr val="FF0000"/>
              </a:solidFill>
              <a:latin typeface="黑体" pitchFamily="2" charset="-122"/>
              <a:ea typeface="黑体" pitchFamily="2" charset="-122"/>
            </a:endParaRPr>
          </a:p>
          <a:p>
            <a:pPr marL="109728" lvl="0" algn="l" fontAlgn="auto">
              <a:lnSpc>
                <a:spcPct val="150000"/>
              </a:lnSpc>
              <a:spcBef>
                <a:spcPts val="400"/>
              </a:spcBef>
              <a:spcAft>
                <a:spcPts val="0"/>
              </a:spcAft>
              <a:buClr>
                <a:srgbClr val="2DA2BF"/>
              </a:buClr>
              <a:buSzPct val="68000"/>
            </a:pPr>
            <a:endParaRPr lang="zh-CN" altLang="en-US" b="1" dirty="0">
              <a:solidFill>
                <a:schemeClr val="tx1"/>
              </a:solidFill>
              <a:latin typeface="微软雅黑" panose="020B0503020204020204" pitchFamily="34" charset="-122"/>
              <a:ea typeface="微软雅黑" panose="020B0503020204020204" pitchFamily="34" charset="-122"/>
            </a:endParaRPr>
          </a:p>
        </p:txBody>
      </p:sp>
      <p:graphicFrame>
        <p:nvGraphicFramePr>
          <p:cNvPr id="16" name="Object 5"/>
          <p:cNvGraphicFramePr>
            <a:graphicFrameLocks noChangeAspect="1"/>
          </p:cNvGraphicFramePr>
          <p:nvPr>
            <p:extLst>
              <p:ext uri="{D42A27DB-BD31-4B8C-83A1-F6EECF244321}">
                <p14:modId xmlns:p14="http://schemas.microsoft.com/office/powerpoint/2010/main" val="3915283916"/>
              </p:ext>
            </p:extLst>
          </p:nvPr>
        </p:nvGraphicFramePr>
        <p:xfrm>
          <a:off x="65800" y="3819164"/>
          <a:ext cx="4146160" cy="2661436"/>
        </p:xfrm>
        <a:graphic>
          <a:graphicData uri="http://schemas.openxmlformats.org/presentationml/2006/ole">
            <mc:AlternateContent xmlns:mc="http://schemas.openxmlformats.org/markup-compatibility/2006">
              <mc:Choice xmlns:v="urn:schemas-microsoft-com:vml" Requires="v">
                <p:oleObj spid="_x0000_s9329" name="Visio" r:id="rId3" imgW="3758040" imgH="1253160" progId="Visio.Drawing.11">
                  <p:embed/>
                </p:oleObj>
              </mc:Choice>
              <mc:Fallback>
                <p:oleObj name="Visio" r:id="rId3" imgW="3758040" imgH="1253160" progId="Visio.Drawing.11">
                  <p:embed/>
                  <p:pic>
                    <p:nvPicPr>
                      <p:cNvPr id="307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00" y="3819164"/>
                        <a:ext cx="4146160" cy="2661436"/>
                      </a:xfrm>
                      <a:prstGeom prst="rect">
                        <a:avLst/>
                      </a:prstGeom>
                      <a:noFill/>
                      <a:ln>
                        <a:noFill/>
                      </a:ln>
                      <a:effectLst/>
                    </p:spPr>
                  </p:pic>
                </p:oleObj>
              </mc:Fallback>
            </mc:AlternateContent>
          </a:graphicData>
        </a:graphic>
      </p:graphicFrame>
      <p:sp>
        <p:nvSpPr>
          <p:cNvPr id="17" name="Rectangle 7"/>
          <p:cNvSpPr>
            <a:spLocks noChangeArrowheads="1"/>
          </p:cNvSpPr>
          <p:nvPr/>
        </p:nvSpPr>
        <p:spPr bwMode="auto">
          <a:xfrm>
            <a:off x="4211960" y="5229200"/>
            <a:ext cx="4320480" cy="1015663"/>
          </a:xfrm>
          <a:prstGeom prst="rect">
            <a:avLst/>
          </a:prstGeom>
          <a:noFill/>
          <a:ln w="9525">
            <a:noFill/>
            <a:miter lim="800000"/>
            <a:headEnd/>
            <a:tailEnd/>
          </a:ln>
        </p:spPr>
        <p:txBody>
          <a:bodyPr wrap="square">
            <a:spAutoFit/>
          </a:bodyPr>
          <a:lstStyle/>
          <a:p>
            <a:pPr algn="l" eaLnBrk="0" hangingPunct="0"/>
            <a:r>
              <a:rPr lang="zh-CN" altLang="en-US" sz="2000" b="1" dirty="0">
                <a:solidFill>
                  <a:schemeClr val="tx1"/>
                </a:solidFill>
                <a:latin typeface="黑体" pitchFamily="2" charset="-122"/>
                <a:ea typeface="黑体" pitchFamily="2" charset="-122"/>
              </a:rPr>
              <a:t>在该例中存在下述前趋关系：</a:t>
            </a:r>
          </a:p>
          <a:p>
            <a:pPr algn="l" eaLnBrk="0" hangingPunct="0"/>
            <a:r>
              <a:rPr lang="zh-CN" altLang="en-US" sz="2000" b="1" dirty="0">
                <a:solidFill>
                  <a:schemeClr val="tx1"/>
                </a:solidFill>
                <a:latin typeface="黑体" pitchFamily="2" charset="-122"/>
                <a:ea typeface="黑体" pitchFamily="2" charset="-122"/>
              </a:rPr>
              <a:t>  </a:t>
            </a:r>
            <a:r>
              <a:rPr lang="en-US" altLang="zh-CN" sz="2000" b="1" dirty="0" err="1">
                <a:solidFill>
                  <a:schemeClr val="tx1"/>
                </a:solidFill>
                <a:latin typeface="黑体" pitchFamily="2" charset="-122"/>
                <a:ea typeface="黑体" pitchFamily="2" charset="-122"/>
              </a:rPr>
              <a:t>I</a:t>
            </a:r>
            <a:r>
              <a:rPr lang="en-US" altLang="zh-CN" sz="2000" b="1" baseline="-25000" dirty="0" err="1">
                <a:solidFill>
                  <a:schemeClr val="tx1"/>
                </a:solidFill>
                <a:latin typeface="黑体" pitchFamily="2" charset="-122"/>
                <a:ea typeface="黑体" pitchFamily="2" charset="-122"/>
              </a:rPr>
              <a:t>i</a:t>
            </a:r>
            <a:r>
              <a:rPr lang="en-US" altLang="zh-CN" sz="2000" b="1" dirty="0" err="1">
                <a:solidFill>
                  <a:schemeClr val="tx1"/>
                </a:solidFill>
                <a:latin typeface="黑体" pitchFamily="2" charset="-122"/>
                <a:ea typeface="黑体" pitchFamily="2" charset="-122"/>
              </a:rPr>
              <a:t>→C</a:t>
            </a:r>
            <a:r>
              <a:rPr lang="en-US" altLang="zh-CN" sz="2000" b="1" baseline="-25000" dirty="0" err="1">
                <a:solidFill>
                  <a:schemeClr val="tx1"/>
                </a:solidFill>
                <a:latin typeface="黑体" pitchFamily="2" charset="-122"/>
                <a:ea typeface="黑体" pitchFamily="2" charset="-122"/>
              </a:rPr>
              <a:t>i</a:t>
            </a:r>
            <a:r>
              <a:rPr lang="zh-CN" altLang="en-US" sz="2000" b="1" dirty="0">
                <a:solidFill>
                  <a:schemeClr val="tx1"/>
                </a:solidFill>
                <a:latin typeface="黑体" pitchFamily="2" charset="-122"/>
                <a:ea typeface="黑体" pitchFamily="2" charset="-122"/>
              </a:rPr>
              <a:t>，</a:t>
            </a:r>
            <a:r>
              <a:rPr lang="en-US" altLang="zh-CN" sz="2000" b="1" dirty="0">
                <a:solidFill>
                  <a:schemeClr val="tx1"/>
                </a:solidFill>
                <a:latin typeface="黑体" pitchFamily="2" charset="-122"/>
                <a:ea typeface="黑体" pitchFamily="2" charset="-122"/>
              </a:rPr>
              <a:t>I</a:t>
            </a:r>
            <a:r>
              <a:rPr lang="en-US" altLang="zh-CN" sz="2000" b="1" baseline="-25000" dirty="0">
                <a:solidFill>
                  <a:schemeClr val="tx1"/>
                </a:solidFill>
                <a:latin typeface="黑体" pitchFamily="2" charset="-122"/>
                <a:ea typeface="黑体" pitchFamily="2" charset="-122"/>
              </a:rPr>
              <a:t>i</a:t>
            </a:r>
            <a:r>
              <a:rPr lang="en-US" altLang="zh-CN" sz="2000" b="1" dirty="0">
                <a:solidFill>
                  <a:schemeClr val="tx1"/>
                </a:solidFill>
                <a:latin typeface="黑体" pitchFamily="2" charset="-122"/>
                <a:ea typeface="黑体" pitchFamily="2" charset="-122"/>
              </a:rPr>
              <a:t>→I</a:t>
            </a:r>
            <a:r>
              <a:rPr lang="en-US" altLang="zh-CN" sz="2000" b="1" baseline="-25000" dirty="0">
                <a:solidFill>
                  <a:schemeClr val="tx1"/>
                </a:solidFill>
                <a:latin typeface="黑体" pitchFamily="2" charset="-122"/>
                <a:ea typeface="黑体" pitchFamily="2" charset="-122"/>
              </a:rPr>
              <a:t>i+1</a:t>
            </a:r>
            <a:r>
              <a:rPr lang="en-US" altLang="zh-CN" sz="2000" b="1" dirty="0">
                <a:solidFill>
                  <a:schemeClr val="tx1"/>
                </a:solidFill>
                <a:latin typeface="黑体" pitchFamily="2" charset="-122"/>
                <a:ea typeface="黑体" pitchFamily="2" charset="-122"/>
              </a:rPr>
              <a:t>, </a:t>
            </a:r>
            <a:r>
              <a:rPr lang="en-US" altLang="zh-CN" sz="2000" b="1" dirty="0" err="1">
                <a:solidFill>
                  <a:schemeClr val="tx1"/>
                </a:solidFill>
                <a:latin typeface="黑体" pitchFamily="2" charset="-122"/>
                <a:ea typeface="黑体" pitchFamily="2" charset="-122"/>
              </a:rPr>
              <a:t>C</a:t>
            </a:r>
            <a:r>
              <a:rPr lang="en-US" altLang="zh-CN" sz="2000" b="1" baseline="-25000" dirty="0" err="1">
                <a:solidFill>
                  <a:schemeClr val="tx1"/>
                </a:solidFill>
                <a:latin typeface="黑体" pitchFamily="2" charset="-122"/>
                <a:ea typeface="黑体" pitchFamily="2" charset="-122"/>
              </a:rPr>
              <a:t>i</a:t>
            </a:r>
            <a:r>
              <a:rPr lang="en-US" altLang="zh-CN" sz="2000" b="1" dirty="0" err="1">
                <a:solidFill>
                  <a:schemeClr val="tx1"/>
                </a:solidFill>
                <a:latin typeface="黑体" pitchFamily="2" charset="-122"/>
                <a:ea typeface="黑体" pitchFamily="2" charset="-122"/>
              </a:rPr>
              <a:t>→P</a:t>
            </a:r>
            <a:r>
              <a:rPr lang="en-US" altLang="zh-CN" sz="2000" b="1" baseline="-25000" dirty="0" err="1">
                <a:solidFill>
                  <a:schemeClr val="tx1"/>
                </a:solidFill>
                <a:latin typeface="黑体" pitchFamily="2" charset="-122"/>
                <a:ea typeface="黑体" pitchFamily="2" charset="-122"/>
              </a:rPr>
              <a:t>i</a:t>
            </a:r>
            <a:r>
              <a:rPr lang="en-US" altLang="zh-CN" sz="2000" b="1" dirty="0">
                <a:solidFill>
                  <a:schemeClr val="tx1"/>
                </a:solidFill>
                <a:latin typeface="黑体" pitchFamily="2" charset="-122"/>
                <a:ea typeface="黑体" pitchFamily="2" charset="-122"/>
              </a:rPr>
              <a:t>, C</a:t>
            </a:r>
            <a:r>
              <a:rPr lang="en-US" altLang="zh-CN" sz="2000" b="1" baseline="-25000" dirty="0">
                <a:solidFill>
                  <a:schemeClr val="tx1"/>
                </a:solidFill>
                <a:latin typeface="黑体" pitchFamily="2" charset="-122"/>
                <a:ea typeface="黑体" pitchFamily="2" charset="-122"/>
              </a:rPr>
              <a:t>i</a:t>
            </a:r>
            <a:r>
              <a:rPr lang="en-US" altLang="zh-CN" sz="2000" b="1" dirty="0">
                <a:solidFill>
                  <a:schemeClr val="tx1"/>
                </a:solidFill>
                <a:latin typeface="黑体" pitchFamily="2" charset="-122"/>
                <a:ea typeface="黑体" pitchFamily="2" charset="-122"/>
              </a:rPr>
              <a:t>→C</a:t>
            </a:r>
            <a:r>
              <a:rPr lang="en-US" altLang="zh-CN" sz="2000" b="1" baseline="-25000" dirty="0">
                <a:solidFill>
                  <a:schemeClr val="tx1"/>
                </a:solidFill>
                <a:latin typeface="黑体" pitchFamily="2" charset="-122"/>
                <a:ea typeface="黑体" pitchFamily="2" charset="-122"/>
              </a:rPr>
              <a:t>i+1</a:t>
            </a:r>
            <a:r>
              <a:rPr lang="zh-CN" altLang="en-US" sz="2000" b="1" dirty="0">
                <a:solidFill>
                  <a:schemeClr val="tx1"/>
                </a:solidFill>
                <a:latin typeface="黑体" pitchFamily="2" charset="-122"/>
                <a:ea typeface="黑体" pitchFamily="2" charset="-122"/>
              </a:rPr>
              <a:t>，</a:t>
            </a:r>
            <a:r>
              <a:rPr lang="en-US" altLang="zh-CN" sz="2000" b="1" dirty="0">
                <a:solidFill>
                  <a:schemeClr val="tx1"/>
                </a:solidFill>
                <a:latin typeface="黑体" pitchFamily="2" charset="-122"/>
                <a:ea typeface="黑体" pitchFamily="2" charset="-122"/>
              </a:rPr>
              <a:t>P</a:t>
            </a:r>
            <a:r>
              <a:rPr lang="en-US" altLang="zh-CN" sz="2000" b="1" baseline="-25000" dirty="0">
                <a:solidFill>
                  <a:schemeClr val="tx1"/>
                </a:solidFill>
                <a:latin typeface="黑体" pitchFamily="2" charset="-122"/>
                <a:ea typeface="黑体" pitchFamily="2" charset="-122"/>
              </a:rPr>
              <a:t>i</a:t>
            </a:r>
            <a:r>
              <a:rPr lang="en-US" altLang="zh-CN" sz="2000" b="1" dirty="0">
                <a:solidFill>
                  <a:schemeClr val="tx1"/>
                </a:solidFill>
                <a:latin typeface="黑体" pitchFamily="2" charset="-122"/>
                <a:ea typeface="黑体" pitchFamily="2" charset="-122"/>
              </a:rPr>
              <a:t>→P</a:t>
            </a:r>
            <a:r>
              <a:rPr lang="en-US" altLang="zh-CN" sz="2000" b="1" baseline="-25000" dirty="0">
                <a:solidFill>
                  <a:schemeClr val="tx1"/>
                </a:solidFill>
                <a:latin typeface="黑体" pitchFamily="2" charset="-122"/>
                <a:ea typeface="黑体" pitchFamily="2" charset="-122"/>
              </a:rPr>
              <a:t>i+1</a:t>
            </a:r>
          </a:p>
        </p:txBody>
      </p:sp>
      <p:sp>
        <p:nvSpPr>
          <p:cNvPr id="18" name="Rectangle 8"/>
          <p:cNvSpPr>
            <a:spLocks noChangeArrowheads="1"/>
          </p:cNvSpPr>
          <p:nvPr/>
        </p:nvSpPr>
        <p:spPr bwMode="auto">
          <a:xfrm>
            <a:off x="4196949" y="6244863"/>
            <a:ext cx="4627563" cy="400050"/>
          </a:xfrm>
          <a:prstGeom prst="rect">
            <a:avLst/>
          </a:prstGeom>
          <a:noFill/>
          <a:ln w="9525">
            <a:noFill/>
            <a:miter lim="800000"/>
            <a:headEnd/>
            <a:tailEnd/>
          </a:ln>
        </p:spPr>
        <p:txBody>
          <a:bodyPr wrap="none">
            <a:spAutoFit/>
          </a:bodyPr>
          <a:lstStyle/>
          <a:p>
            <a:pPr algn="l" eaLnBrk="0" hangingPunct="0"/>
            <a:r>
              <a:rPr lang="zh-CN" altLang="en-US" sz="2000" b="1" dirty="0">
                <a:solidFill>
                  <a:srgbClr val="FF0000"/>
                </a:solidFill>
                <a:latin typeface="微软雅黑" panose="020B0503020204020204" pitchFamily="34" charset="-122"/>
                <a:ea typeface="微软雅黑" panose="020B0503020204020204" pitchFamily="34" charset="-122"/>
              </a:rPr>
              <a:t>在</a:t>
            </a:r>
            <a:r>
              <a:rPr lang="en-US" altLang="zh-CN" sz="2000" b="1" dirty="0">
                <a:solidFill>
                  <a:srgbClr val="FF0000"/>
                </a:solidFill>
                <a:latin typeface="微软雅黑" panose="020B0503020204020204" pitchFamily="34" charset="-122"/>
                <a:ea typeface="微软雅黑" panose="020B0503020204020204" pitchFamily="34" charset="-122"/>
              </a:rPr>
              <a:t>P</a:t>
            </a:r>
            <a:r>
              <a:rPr lang="en-US" altLang="zh-CN" sz="2000" b="1" baseline="-25000" dirty="0">
                <a:solidFill>
                  <a:srgbClr val="FF0000"/>
                </a:solidFill>
                <a:latin typeface="微软雅黑" panose="020B0503020204020204" pitchFamily="34" charset="-122"/>
                <a:ea typeface="微软雅黑" panose="020B0503020204020204" pitchFamily="34" charset="-122"/>
              </a:rPr>
              <a:t>i-1</a:t>
            </a:r>
            <a:r>
              <a:rPr lang="zh-CN" altLang="en-US" sz="2000" b="1" dirty="0">
                <a:solidFill>
                  <a:srgbClr val="FF0000"/>
                </a:solidFill>
                <a:latin typeface="微软雅黑" panose="020B0503020204020204" pitchFamily="34" charset="-122"/>
                <a:ea typeface="微软雅黑" panose="020B0503020204020204" pitchFamily="34" charset="-122"/>
              </a:rPr>
              <a:t>和</a:t>
            </a:r>
            <a:r>
              <a:rPr lang="en-US" altLang="zh-CN" sz="2000" b="1" dirty="0" err="1">
                <a:solidFill>
                  <a:srgbClr val="FF0000"/>
                </a:solidFill>
                <a:latin typeface="微软雅黑" panose="020B0503020204020204" pitchFamily="34" charset="-122"/>
                <a:ea typeface="微软雅黑" panose="020B0503020204020204" pitchFamily="34" charset="-122"/>
              </a:rPr>
              <a:t>C</a:t>
            </a:r>
            <a:r>
              <a:rPr lang="en-US" altLang="zh-CN" sz="2000" b="1" baseline="-25000" dirty="0" err="1">
                <a:solidFill>
                  <a:srgbClr val="FF0000"/>
                </a:solidFill>
                <a:latin typeface="微软雅黑" panose="020B0503020204020204" pitchFamily="34" charset="-122"/>
                <a:ea typeface="微软雅黑" panose="020B0503020204020204" pitchFamily="34" charset="-122"/>
              </a:rPr>
              <a:t>i</a:t>
            </a:r>
            <a:r>
              <a:rPr lang="zh-CN" altLang="en-US" sz="2000" b="1" dirty="0">
                <a:solidFill>
                  <a:srgbClr val="FF0000"/>
                </a:solidFill>
                <a:latin typeface="微软雅黑" panose="020B0503020204020204" pitchFamily="34" charset="-122"/>
                <a:ea typeface="微软雅黑" panose="020B0503020204020204" pitchFamily="34" charset="-122"/>
              </a:rPr>
              <a:t>以及</a:t>
            </a:r>
            <a:r>
              <a:rPr lang="en-US" altLang="zh-CN" sz="2000" b="1" dirty="0">
                <a:solidFill>
                  <a:srgbClr val="FF0000"/>
                </a:solidFill>
                <a:latin typeface="微软雅黑" panose="020B0503020204020204" pitchFamily="34" charset="-122"/>
                <a:ea typeface="微软雅黑" panose="020B0503020204020204" pitchFamily="34" charset="-122"/>
              </a:rPr>
              <a:t>I</a:t>
            </a:r>
            <a:r>
              <a:rPr lang="en-US" altLang="zh-CN" sz="2000" b="1" baseline="-25000" dirty="0">
                <a:solidFill>
                  <a:srgbClr val="FF0000"/>
                </a:solidFill>
                <a:latin typeface="微软雅黑" panose="020B0503020204020204" pitchFamily="34" charset="-122"/>
                <a:ea typeface="微软雅黑" panose="020B0503020204020204" pitchFamily="34" charset="-122"/>
              </a:rPr>
              <a:t>i+1</a:t>
            </a:r>
            <a:r>
              <a:rPr lang="zh-CN" altLang="en-US" sz="2000" b="1" dirty="0">
                <a:solidFill>
                  <a:srgbClr val="FF0000"/>
                </a:solidFill>
                <a:latin typeface="微软雅黑" panose="020B0503020204020204" pitchFamily="34" charset="-122"/>
                <a:ea typeface="微软雅黑" panose="020B0503020204020204" pitchFamily="34" charset="-122"/>
              </a:rPr>
              <a:t>之间，可以并发执行</a:t>
            </a:r>
          </a:p>
        </p:txBody>
      </p:sp>
    </p:spTree>
    <p:extLst>
      <p:ext uri="{BB962C8B-B14F-4D97-AF65-F5344CB8AC3E}">
        <p14:creationId xmlns:p14="http://schemas.microsoft.com/office/powerpoint/2010/main" val="425381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信号量机制</a:t>
            </a:r>
          </a:p>
        </p:txBody>
      </p:sp>
      <p:sp>
        <p:nvSpPr>
          <p:cNvPr id="4" name="剪去单角的矩形 3"/>
          <p:cNvSpPr/>
          <p:nvPr/>
        </p:nvSpPr>
        <p:spPr>
          <a:xfrm>
            <a:off x="0" y="764704"/>
            <a:ext cx="22677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整型信号量</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记录型信号量</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AND</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型信号量</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信号量集</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8" name="Rectangle 4"/>
              <p:cNvSpPr>
                <a:spLocks noChangeArrowheads="1"/>
              </p:cNvSpPr>
              <p:nvPr/>
            </p:nvSpPr>
            <p:spPr bwMode="auto">
              <a:xfrm>
                <a:off x="251520" y="2924944"/>
                <a:ext cx="8712967" cy="3024336"/>
              </a:xfrm>
              <a:prstGeom prst="rect">
                <a:avLst/>
              </a:prstGeom>
              <a:solidFill>
                <a:srgbClr val="FFFF00"/>
              </a:solidFill>
              <a:ln w="9525">
                <a:noFill/>
                <a:miter lim="800000"/>
                <a:headEnd/>
                <a:tailEnd/>
              </a:ln>
            </p:spPr>
            <p:txBody>
              <a:bodyPr/>
              <a:lstStyle/>
              <a:p>
                <a:pPr marL="514350" indent="-514350" algn="l">
                  <a:spcBef>
                    <a:spcPct val="20000"/>
                  </a:spcBef>
                  <a:buFont typeface="+mj-lt"/>
                  <a:buAutoNum type="arabicPeriod"/>
                </a:pPr>
                <a:r>
                  <a:rPr kumimoji="0" lang="zh-CN" altLang="en-US" sz="3200" b="1" dirty="0">
                    <a:solidFill>
                      <a:schemeClr val="bg2"/>
                    </a:solidFill>
                    <a:effectLst>
                      <a:outerShdw blurRad="38100" dist="38100" dir="2700000" algn="tl">
                        <a:srgbClr val="000000">
                          <a:alpha val="43137"/>
                        </a:srgbClr>
                      </a:outerShdw>
                    </a:effectLst>
                    <a:latin typeface="Comic Sans MS" pitchFamily="66" charset="0"/>
                    <a:ea typeface="隶书" pitchFamily="49" charset="-122"/>
                  </a:rPr>
                  <a:t> </a:t>
                </a:r>
                <a14:m>
                  <m:oMath xmlns:m="http://schemas.openxmlformats.org/officeDocument/2006/math">
                    <m:r>
                      <a:rPr kumimoji="0" lang="en-US" altLang="zh-CN" sz="3200" b="1" i="1" dirty="0"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𝒚</m:t>
                    </m:r>
                    <m:r>
                      <a:rPr kumimoji="0" lang="en-US" altLang="zh-CN" sz="3200" b="1" i="1" dirty="0"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m:t>
                    </m:r>
                    <m:r>
                      <a:rPr kumimoji="0" lang="en-US" altLang="zh-CN" sz="3200" b="1" i="1" dirty="0" err="1"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𝒛</m:t>
                    </m:r>
                    <m:r>
                      <a:rPr kumimoji="0" lang="en-US" altLang="zh-CN" sz="3200" b="1" i="1" dirty="0" err="1"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m:t>
                    </m:r>
                    <m:r>
                      <a:rPr kumimoji="0" lang="en-US" altLang="zh-CN" sz="3200" b="1" i="1" dirty="0" err="1"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𝒚</m:t>
                    </m:r>
                  </m:oMath>
                </a14:m>
                <a:r>
                  <a:rPr kumimoji="0" lang="zh-CN" altLang="en-US" sz="3200" b="1" dirty="0">
                    <a:solidFill>
                      <a:schemeClr val="bg2"/>
                    </a:solidFill>
                    <a:effectLst>
                      <a:outerShdw blurRad="38100" dist="38100" dir="2700000" algn="tl">
                        <a:srgbClr val="000000">
                          <a:alpha val="43137"/>
                        </a:srgbClr>
                      </a:outerShdw>
                    </a:effectLst>
                    <a:latin typeface="Comic Sans MS" pitchFamily="66" charset="0"/>
                    <a:ea typeface="隶书" pitchFamily="49" charset="-122"/>
                  </a:rPr>
                  <a:t>在</a:t>
                </a:r>
                <a14:m>
                  <m:oMath xmlns:m="http://schemas.openxmlformats.org/officeDocument/2006/math">
                    <m:r>
                      <a:rPr kumimoji="0" lang="en-US" altLang="zh-CN" sz="3200" b="1" i="1" dirty="0"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𝒛</m:t>
                    </m:r>
                    <m:r>
                      <a:rPr kumimoji="0" lang="en-US" altLang="zh-CN" sz="3200" b="1" i="1" dirty="0"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m:t>
                    </m:r>
                    <m:r>
                      <a:rPr kumimoji="0" lang="en-US" altLang="zh-CN" sz="3200" b="1" i="1" dirty="0" err="1"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𝒛</m:t>
                    </m:r>
                    <m:r>
                      <a:rPr kumimoji="0" lang="en-US" altLang="zh-CN" sz="3200" b="1" i="1" dirty="0" err="1"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m:t>
                    </m:r>
                    <m:r>
                      <a:rPr kumimoji="0" lang="en-US" altLang="zh-CN" sz="3200" b="1" i="1" dirty="0" err="1"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𝒙</m:t>
                    </m:r>
                  </m:oMath>
                </a14:m>
                <a:r>
                  <a:rPr kumimoji="0" lang="zh-CN" altLang="en-US" sz="3200" b="1" dirty="0">
                    <a:solidFill>
                      <a:schemeClr val="bg2"/>
                    </a:solidFill>
                    <a:effectLst>
                      <a:outerShdw blurRad="38100" dist="38100" dir="2700000" algn="tl">
                        <a:srgbClr val="000000">
                          <a:alpha val="43137"/>
                        </a:srgbClr>
                      </a:outerShdw>
                    </a:effectLst>
                    <a:latin typeface="Comic Sans MS" pitchFamily="66" charset="0"/>
                    <a:ea typeface="隶书" pitchFamily="49" charset="-122"/>
                  </a:rPr>
                  <a:t>之前</a:t>
                </a:r>
              </a:p>
              <a:p>
                <a:pPr marL="342900" indent="-342900" algn="l">
                  <a:spcBef>
                    <a:spcPct val="20000"/>
                  </a:spcBef>
                  <a:buFont typeface="Wingdings" pitchFamily="2" charset="2"/>
                  <a:buNone/>
                </a:pPr>
                <a:r>
                  <a:rPr kumimoji="0" lang="zh-CN" altLang="en-US" sz="3200" b="1" dirty="0">
                    <a:solidFill>
                      <a:schemeClr val="bg2"/>
                    </a:solidFill>
                    <a:effectLst>
                      <a:outerShdw blurRad="38100" dist="38100" dir="2700000" algn="tl">
                        <a:srgbClr val="000000">
                          <a:alpha val="43137"/>
                        </a:srgbClr>
                      </a:outerShdw>
                    </a:effectLst>
                    <a:latin typeface="Comic Sans MS" pitchFamily="66" charset="0"/>
                    <a:ea typeface="隶书" pitchFamily="49" charset="-122"/>
                  </a:rPr>
                  <a:t>           </a:t>
                </a:r>
                <a14:m>
                  <m:oMath xmlns:m="http://schemas.openxmlformats.org/officeDocument/2006/math">
                    <m:r>
                      <a:rPr kumimoji="0" lang="en-US" altLang="zh-CN" sz="3200" b="1" i="1" dirty="0"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𝒙</m:t>
                    </m:r>
                    <m:r>
                      <a:rPr kumimoji="0" lang="en-US" altLang="zh-CN" sz="3200" b="1" i="1" dirty="0"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m:t>
                    </m:r>
                    <m:r>
                      <a:rPr kumimoji="0" lang="en-US" altLang="zh-CN" sz="3200" b="1" i="1" dirty="0"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𝟓</m:t>
                    </m:r>
                  </m:oMath>
                </a14:m>
                <a:r>
                  <a:rPr kumimoji="0" lang="en-US" altLang="zh-CN" sz="3200" b="1" dirty="0">
                    <a:solidFill>
                      <a:schemeClr val="bg2"/>
                    </a:solidFill>
                    <a:effectLst>
                      <a:outerShdw blurRad="38100" dist="38100" dir="2700000" algn="tl">
                        <a:srgbClr val="000000">
                          <a:alpha val="43137"/>
                        </a:srgbClr>
                      </a:outerShdw>
                    </a:effectLst>
                    <a:latin typeface="Comic Sans MS" pitchFamily="66" charset="0"/>
                    <a:ea typeface="隶书" pitchFamily="49" charset="-122"/>
                  </a:rPr>
                  <a:t> , </a:t>
                </a:r>
                <a14:m>
                  <m:oMath xmlns:m="http://schemas.openxmlformats.org/officeDocument/2006/math">
                    <m:r>
                      <a:rPr kumimoji="0" lang="en-US" altLang="zh-CN" sz="3200" b="1" i="1" dirty="0"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𝒚</m:t>
                    </m:r>
                    <m:r>
                      <a:rPr kumimoji="0" lang="en-US" altLang="zh-CN" sz="3200" b="1" i="1" dirty="0"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m:t>
                    </m:r>
                    <m:r>
                      <a:rPr kumimoji="0" lang="en-US" altLang="zh-CN" sz="3200" b="1" i="1" dirty="0"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𝟏𝟐</m:t>
                    </m:r>
                  </m:oMath>
                </a14:m>
                <a:r>
                  <a:rPr kumimoji="0" lang="en-US" altLang="zh-CN" sz="3200" b="1" dirty="0">
                    <a:solidFill>
                      <a:schemeClr val="bg2"/>
                    </a:solidFill>
                    <a:effectLst>
                      <a:outerShdw blurRad="38100" dist="38100" dir="2700000" algn="tl">
                        <a:srgbClr val="000000">
                          <a:alpha val="43137"/>
                        </a:srgbClr>
                      </a:outerShdw>
                    </a:effectLst>
                    <a:latin typeface="Comic Sans MS" pitchFamily="66" charset="0"/>
                    <a:ea typeface="隶书" pitchFamily="49" charset="-122"/>
                  </a:rPr>
                  <a:t> , </a:t>
                </a:r>
                <a14:m>
                  <m:oMath xmlns:m="http://schemas.openxmlformats.org/officeDocument/2006/math">
                    <m:r>
                      <a:rPr kumimoji="0" lang="en-US" altLang="zh-CN" sz="3200" b="1" i="1" dirty="0"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𝒛</m:t>
                    </m:r>
                    <m:r>
                      <a:rPr kumimoji="0" lang="en-US" altLang="zh-CN" sz="3200" b="1" i="1" dirty="0"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m:t>
                    </m:r>
                    <m:r>
                      <a:rPr kumimoji="0" lang="en-US" altLang="zh-CN" sz="3200" b="1" i="1" dirty="0"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𝟗</m:t>
                    </m:r>
                  </m:oMath>
                </a14:m>
                <a:endParaRPr kumimoji="0" lang="en-US" altLang="zh-CN" sz="3200" b="1" dirty="0">
                  <a:solidFill>
                    <a:schemeClr val="bg2"/>
                  </a:solidFill>
                  <a:effectLst>
                    <a:outerShdw blurRad="38100" dist="38100" dir="2700000" algn="tl">
                      <a:srgbClr val="000000">
                        <a:alpha val="43137"/>
                      </a:srgbClr>
                    </a:outerShdw>
                  </a:effectLst>
                  <a:latin typeface="Comic Sans MS" pitchFamily="66" charset="0"/>
                  <a:ea typeface="隶书" pitchFamily="49" charset="-122"/>
                </a:endParaRPr>
              </a:p>
              <a:p>
                <a:pPr marL="342900" indent="-342900" algn="l">
                  <a:spcBef>
                    <a:spcPct val="20000"/>
                  </a:spcBef>
                  <a:buFont typeface="Wingdings" pitchFamily="2" charset="2"/>
                  <a:buNone/>
                </a:pPr>
                <a:endParaRPr kumimoji="0" lang="en-US" altLang="zh-CN" sz="3200" b="1" dirty="0">
                  <a:solidFill>
                    <a:schemeClr val="bg2"/>
                  </a:solidFill>
                  <a:effectLst>
                    <a:outerShdw blurRad="38100" dist="38100" dir="2700000" algn="tl">
                      <a:srgbClr val="000000">
                        <a:alpha val="43137"/>
                      </a:srgbClr>
                    </a:outerShdw>
                  </a:effectLst>
                  <a:latin typeface="Comic Sans MS" pitchFamily="66" charset="0"/>
                  <a:ea typeface="隶书" pitchFamily="49" charset="-122"/>
                </a:endParaRPr>
              </a:p>
              <a:p>
                <a:pPr marL="514350" indent="-514350" algn="l">
                  <a:spcBef>
                    <a:spcPct val="20000"/>
                  </a:spcBef>
                  <a:buFont typeface="+mj-lt"/>
                  <a:buAutoNum type="arabicPeriod" startAt="2"/>
                </a:pPr>
                <a:r>
                  <a:rPr kumimoji="0" lang="en-US" altLang="zh-CN" sz="3200" b="1" dirty="0">
                    <a:solidFill>
                      <a:schemeClr val="bg2"/>
                    </a:solidFill>
                    <a:effectLst>
                      <a:outerShdw blurRad="38100" dist="38100" dir="2700000" algn="tl">
                        <a:srgbClr val="000000">
                          <a:alpha val="43137"/>
                        </a:srgbClr>
                      </a:outerShdw>
                    </a:effectLst>
                    <a:latin typeface="Comic Sans MS" pitchFamily="66" charset="0"/>
                    <a:ea typeface="隶书" pitchFamily="49" charset="-122"/>
                  </a:rPr>
                  <a:t> </a:t>
                </a:r>
                <a14:m>
                  <m:oMath xmlns:m="http://schemas.openxmlformats.org/officeDocument/2006/math">
                    <m:r>
                      <a:rPr kumimoji="0" lang="en-US" altLang="zh-CN" sz="3200" b="1" i="1" dirty="0"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𝒚</m:t>
                    </m:r>
                    <m:r>
                      <a:rPr kumimoji="0" lang="en-US" altLang="zh-CN" sz="3200" b="1" i="1" dirty="0"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m:t>
                    </m:r>
                    <m:r>
                      <a:rPr kumimoji="0" lang="en-US" altLang="zh-CN" sz="3200" b="1" i="1" dirty="0" err="1"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𝒛</m:t>
                    </m:r>
                    <m:r>
                      <a:rPr kumimoji="0" lang="en-US" altLang="zh-CN" sz="3200" b="1" i="1" dirty="0" err="1"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m:t>
                    </m:r>
                    <m:r>
                      <a:rPr kumimoji="0" lang="en-US" altLang="zh-CN" sz="3200" b="1" i="1" dirty="0" err="1"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𝒚</m:t>
                    </m:r>
                  </m:oMath>
                </a14:m>
                <a:r>
                  <a:rPr kumimoji="0" lang="zh-CN" altLang="en-US" sz="3200" b="1" dirty="0">
                    <a:solidFill>
                      <a:schemeClr val="bg2"/>
                    </a:solidFill>
                    <a:effectLst>
                      <a:outerShdw blurRad="38100" dist="38100" dir="2700000" algn="tl">
                        <a:srgbClr val="000000">
                          <a:alpha val="43137"/>
                        </a:srgbClr>
                      </a:outerShdw>
                    </a:effectLst>
                    <a:latin typeface="Comic Sans MS" pitchFamily="66" charset="0"/>
                    <a:ea typeface="隶书" pitchFamily="49" charset="-122"/>
                  </a:rPr>
                  <a:t>在</a:t>
                </a:r>
                <a14:m>
                  <m:oMath xmlns:m="http://schemas.openxmlformats.org/officeDocument/2006/math">
                    <m:r>
                      <a:rPr kumimoji="0" lang="en-US" altLang="zh-CN" sz="3200" b="1" i="1" dirty="0"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𝒛</m:t>
                    </m:r>
                    <m:r>
                      <a:rPr kumimoji="0" lang="en-US" altLang="zh-CN" sz="3200" b="1" i="1" dirty="0"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m:t>
                    </m:r>
                    <m:r>
                      <a:rPr kumimoji="0" lang="en-US" altLang="zh-CN" sz="3200" b="1" i="1" dirty="0" err="1"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𝒛</m:t>
                    </m:r>
                    <m:r>
                      <a:rPr kumimoji="0" lang="en-US" altLang="zh-CN" sz="3200" b="1" i="1" dirty="0" err="1"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m:t>
                    </m:r>
                    <m:r>
                      <a:rPr kumimoji="0" lang="en-US" altLang="zh-CN" sz="3200" b="1" i="1" dirty="0" err="1"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𝒙</m:t>
                    </m:r>
                  </m:oMath>
                </a14:m>
                <a:r>
                  <a:rPr kumimoji="0" lang="zh-CN" altLang="en-US" sz="3200" b="1" dirty="0">
                    <a:solidFill>
                      <a:schemeClr val="bg2"/>
                    </a:solidFill>
                    <a:effectLst>
                      <a:outerShdw blurRad="38100" dist="38100" dir="2700000" algn="tl">
                        <a:srgbClr val="000000">
                          <a:alpha val="43137"/>
                        </a:srgbClr>
                      </a:outerShdw>
                    </a:effectLst>
                    <a:latin typeface="Comic Sans MS" pitchFamily="66" charset="0"/>
                    <a:ea typeface="隶书" pitchFamily="49" charset="-122"/>
                  </a:rPr>
                  <a:t>之后</a:t>
                </a:r>
              </a:p>
              <a:p>
                <a:pPr marL="342900" indent="-342900" algn="l">
                  <a:spcBef>
                    <a:spcPct val="20000"/>
                  </a:spcBef>
                  <a:buFont typeface="Wingdings" pitchFamily="2" charset="2"/>
                  <a:buNone/>
                </a:pPr>
                <a:r>
                  <a:rPr kumimoji="0" lang="zh-CN" altLang="en-US" sz="3200" b="1" dirty="0">
                    <a:solidFill>
                      <a:schemeClr val="bg2"/>
                    </a:solidFill>
                    <a:effectLst>
                      <a:outerShdw blurRad="38100" dist="38100" dir="2700000" algn="tl">
                        <a:srgbClr val="000000">
                          <a:alpha val="43137"/>
                        </a:srgbClr>
                      </a:outerShdw>
                    </a:effectLst>
                    <a:latin typeface="Comic Sans MS" pitchFamily="66" charset="0"/>
                    <a:ea typeface="隶书" pitchFamily="49" charset="-122"/>
                  </a:rPr>
                  <a:t>           </a:t>
                </a:r>
                <a14:m>
                  <m:oMath xmlns:m="http://schemas.openxmlformats.org/officeDocument/2006/math">
                    <m:r>
                      <a:rPr kumimoji="0" lang="en-US" altLang="zh-CN" sz="3200" b="1" i="1" dirty="0"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𝒙</m:t>
                    </m:r>
                    <m:r>
                      <a:rPr kumimoji="0" lang="en-US" altLang="zh-CN" sz="3200" b="1" i="1" dirty="0"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m:t>
                    </m:r>
                    <m:r>
                      <a:rPr kumimoji="0" lang="en-US" altLang="zh-CN" sz="3200" b="1" i="1" dirty="0"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𝟓</m:t>
                    </m:r>
                  </m:oMath>
                </a14:m>
                <a:r>
                  <a:rPr kumimoji="0" lang="en-US" altLang="zh-CN" sz="3200" b="1" dirty="0">
                    <a:solidFill>
                      <a:schemeClr val="bg2"/>
                    </a:solidFill>
                    <a:effectLst>
                      <a:outerShdw blurRad="38100" dist="38100" dir="2700000" algn="tl">
                        <a:srgbClr val="000000">
                          <a:alpha val="43137"/>
                        </a:srgbClr>
                      </a:outerShdw>
                    </a:effectLst>
                    <a:latin typeface="Comic Sans MS" pitchFamily="66" charset="0"/>
                    <a:ea typeface="隶书" pitchFamily="49" charset="-122"/>
                  </a:rPr>
                  <a:t> , </a:t>
                </a:r>
                <a14:m>
                  <m:oMath xmlns:m="http://schemas.openxmlformats.org/officeDocument/2006/math">
                    <m:r>
                      <a:rPr kumimoji="0" lang="en-US" altLang="zh-CN" sz="3200" b="1" i="1" dirty="0"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𝒚</m:t>
                    </m:r>
                    <m:r>
                      <a:rPr kumimoji="0" lang="en-US" altLang="zh-CN" sz="3200" b="1" i="1" dirty="0"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m:t>
                    </m:r>
                    <m:r>
                      <a:rPr kumimoji="0" lang="en-US" altLang="zh-CN" sz="3200" b="1" i="1" dirty="0"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𝟕</m:t>
                    </m:r>
                  </m:oMath>
                </a14:m>
                <a:r>
                  <a:rPr kumimoji="0" lang="en-US" altLang="zh-CN" sz="3200" b="1" dirty="0">
                    <a:solidFill>
                      <a:schemeClr val="bg2"/>
                    </a:solidFill>
                    <a:effectLst>
                      <a:outerShdw blurRad="38100" dist="38100" dir="2700000" algn="tl">
                        <a:srgbClr val="000000">
                          <a:alpha val="43137"/>
                        </a:srgbClr>
                      </a:outerShdw>
                    </a:effectLst>
                    <a:latin typeface="Comic Sans MS" pitchFamily="66" charset="0"/>
                    <a:ea typeface="隶书" pitchFamily="49" charset="-122"/>
                  </a:rPr>
                  <a:t>, </a:t>
                </a:r>
                <a14:m>
                  <m:oMath xmlns:m="http://schemas.openxmlformats.org/officeDocument/2006/math">
                    <m:r>
                      <a:rPr kumimoji="0" lang="en-US" altLang="zh-CN" sz="3200" b="1" i="1" dirty="0"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𝒛</m:t>
                    </m:r>
                    <m:r>
                      <a:rPr kumimoji="0" lang="en-US" altLang="zh-CN" sz="3200" b="1" i="1" dirty="0"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m:t>
                    </m:r>
                    <m:r>
                      <a:rPr kumimoji="0" lang="en-US" altLang="zh-CN" sz="3200" b="1" i="1" dirty="0" smtClean="0">
                        <a:solidFill>
                          <a:schemeClr val="bg2"/>
                        </a:solidFill>
                        <a:effectLst>
                          <a:outerShdw blurRad="38100" dist="38100" dir="2700000" algn="tl">
                            <a:srgbClr val="000000">
                              <a:alpha val="43137"/>
                            </a:srgbClr>
                          </a:outerShdw>
                        </a:effectLst>
                        <a:latin typeface="Cambria Math" panose="02040503050406030204" pitchFamily="18" charset="0"/>
                        <a:ea typeface="隶书" pitchFamily="49" charset="-122"/>
                      </a:rPr>
                      <m:t>𝟗</m:t>
                    </m:r>
                  </m:oMath>
                </a14:m>
                <a:endParaRPr kumimoji="0" lang="en-US" altLang="zh-CN" sz="3200" b="1" dirty="0">
                  <a:solidFill>
                    <a:schemeClr val="bg2"/>
                  </a:solidFill>
                  <a:effectLst>
                    <a:outerShdw blurRad="38100" dist="38100" dir="2700000" algn="tl">
                      <a:srgbClr val="000000">
                        <a:alpha val="43137"/>
                      </a:srgbClr>
                    </a:outerShdw>
                  </a:effectLst>
                  <a:latin typeface="Comic Sans MS" pitchFamily="66" charset="0"/>
                  <a:ea typeface="隶书" pitchFamily="49" charset="-122"/>
                </a:endParaRPr>
              </a:p>
            </p:txBody>
          </p:sp>
        </mc:Choice>
        <mc:Fallback xmlns="">
          <p:sp>
            <p:nvSpPr>
              <p:cNvPr id="8" name="Rectangle 4"/>
              <p:cNvSpPr>
                <a:spLocks noRot="1" noChangeAspect="1" noMove="1" noResize="1" noEditPoints="1" noAdjustHandles="1" noChangeArrowheads="1" noChangeShapeType="1" noTextEdit="1"/>
              </p:cNvSpPr>
              <p:nvPr/>
            </p:nvSpPr>
            <p:spPr bwMode="auto">
              <a:xfrm>
                <a:off x="251520" y="2924944"/>
                <a:ext cx="8712967" cy="3024336"/>
              </a:xfrm>
              <a:prstGeom prst="rect">
                <a:avLst/>
              </a:prstGeom>
              <a:blipFill rotWithShape="0">
                <a:blip r:embed="rId3"/>
                <a:stretch>
                  <a:fillRect l="-2308" t="-5645" b="-4435"/>
                </a:stretch>
              </a:blipFill>
              <a:ln w="9525">
                <a:noFill/>
                <a:miter lim="800000"/>
                <a:headEnd/>
                <a:tailEnd/>
              </a:ln>
            </p:spPr>
            <p:txBody>
              <a:bodyPr/>
              <a:lstStyle/>
              <a:p>
                <a:r>
                  <a:rPr lang="zh-CN" altLang="en-US">
                    <a:noFill/>
                  </a:rPr>
                  <a:t> </a:t>
                </a:r>
              </a:p>
            </p:txBody>
          </p:sp>
        </mc:Fallback>
      </mc:AlternateContent>
      <p:sp>
        <p:nvSpPr>
          <p:cNvPr id="10" name="Text Box 5"/>
          <p:cNvSpPr txBox="1">
            <a:spLocks noChangeArrowheads="1"/>
          </p:cNvSpPr>
          <p:nvPr/>
        </p:nvSpPr>
        <p:spPr bwMode="auto">
          <a:xfrm>
            <a:off x="251520" y="1695550"/>
            <a:ext cx="8712967" cy="641350"/>
          </a:xfrm>
          <a:prstGeom prst="rect">
            <a:avLst/>
          </a:prstGeom>
          <a:solidFill>
            <a:srgbClr val="FFFFCC"/>
          </a:solidFill>
          <a:ln w="9525">
            <a:noFill/>
            <a:miter lim="800000"/>
            <a:headEnd/>
            <a:tailEnd/>
          </a:ln>
        </p:spPr>
        <p:txBody>
          <a:bodyPr wrap="square">
            <a:spAutoFit/>
          </a:bodyPr>
          <a:lstStyle/>
          <a:p>
            <a:pPr algn="l"/>
            <a:r>
              <a:rPr lang="zh-CN" altLang="en-US" sz="3600" b="1" dirty="0">
                <a:solidFill>
                  <a:srgbClr val="464646"/>
                </a:solidFill>
                <a:ea typeface="隶书" pitchFamily="49" charset="-122"/>
              </a:rPr>
              <a:t>结果</a:t>
            </a:r>
          </a:p>
        </p:txBody>
      </p:sp>
    </p:spTree>
    <p:extLst>
      <p:ext uri="{BB962C8B-B14F-4D97-AF65-F5344CB8AC3E}">
        <p14:creationId xmlns:p14="http://schemas.microsoft.com/office/powerpoint/2010/main" val="163770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信号量机制</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整型信号量</a:t>
            </a:r>
          </a:p>
        </p:txBody>
      </p:sp>
      <p:sp>
        <p:nvSpPr>
          <p:cNvPr id="5" name="剪去单角的矩形 4"/>
          <p:cNvSpPr/>
          <p:nvPr/>
        </p:nvSpPr>
        <p:spPr>
          <a:xfrm>
            <a:off x="2267744" y="761331"/>
            <a:ext cx="2160240"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记录型信号量</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AND</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型信号量</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信号量集</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0" name="Rectangle 3"/>
              <p:cNvSpPr txBox="1">
                <a:spLocks noChangeArrowheads="1"/>
              </p:cNvSpPr>
              <p:nvPr/>
            </p:nvSpPr>
            <p:spPr>
              <a:xfrm>
                <a:off x="161453" y="1455175"/>
                <a:ext cx="8832850" cy="2376264"/>
              </a:xfrm>
              <a:prstGeom prst="rect">
                <a:avLst/>
              </a:prstGeom>
              <a:solidFill>
                <a:srgbClr val="FFFFCC"/>
              </a:solidFill>
            </p:spPr>
            <p:txBody>
              <a:bodyPr vert="horz">
                <a:normAutofit lnSpcReduction="1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566928" marR="0" lvl="0" indent="-457200" algn="l" defTabSz="914400" rtl="0" eaLnBrk="1" fontAlgn="auto" latinLnBrk="0" hangingPunct="1">
                  <a:lnSpc>
                    <a:spcPct val="150000"/>
                  </a:lnSpc>
                  <a:spcBef>
                    <a:spcPts val="400"/>
                  </a:spcBef>
                  <a:spcAft>
                    <a:spcPts val="0"/>
                  </a:spcAft>
                  <a:buClr>
                    <a:srgbClr val="2DA2BF"/>
                  </a:buClr>
                  <a:buSzPct val="68000"/>
                  <a:buFont typeface="+mj-lt"/>
                  <a:buAutoNum type="arabicPeriod"/>
                  <a:tabLst/>
                  <a:defRPr/>
                </a:pPr>
                <a:r>
                  <a:rPr kumimoji="1" lang="zh-CN" altLang="en-US" sz="2000" b="1" i="0" u="none" strike="noStrike" kern="120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记录型信号量机制，是一种</a:t>
                </a:r>
                <a:r>
                  <a:rPr kumimoji="1" lang="zh-CN" altLang="en-US" sz="20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不存在“忙等”</a:t>
                </a:r>
                <a:r>
                  <a:rPr kumimoji="1" lang="zh-CN" altLang="en-US" sz="2000" b="1" i="0" u="none" strike="noStrike" kern="120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现象的进程同步机制，</a:t>
                </a:r>
                <a:r>
                  <a:rPr kumimoji="1" lang="zh-CN" altLang="en-US" sz="20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实现了“让权等待”</a:t>
                </a:r>
                <a:r>
                  <a:rPr kumimoji="1" lang="zh-CN" altLang="en-US" sz="2000" b="1" i="0" u="none" strike="noStrike" kern="120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的策略</a:t>
                </a:r>
              </a:p>
              <a:p>
                <a:pPr marL="566928" marR="0" lvl="0" indent="-457200" algn="l" defTabSz="914400" rtl="0" eaLnBrk="1" fontAlgn="auto" latinLnBrk="0" hangingPunct="1">
                  <a:lnSpc>
                    <a:spcPct val="150000"/>
                  </a:lnSpc>
                  <a:spcBef>
                    <a:spcPts val="400"/>
                  </a:spcBef>
                  <a:spcAft>
                    <a:spcPts val="0"/>
                  </a:spcAft>
                  <a:buClr>
                    <a:srgbClr val="2DA2BF"/>
                  </a:buClr>
                  <a:buSzPct val="68000"/>
                  <a:buFont typeface="+mj-lt"/>
                  <a:buAutoNum type="arabicPeriod"/>
                  <a:tabLst/>
                  <a:defRPr/>
                </a:pPr>
                <a:r>
                  <a:rPr kumimoji="1" lang="zh-CN" altLang="en-US" sz="2000" b="1" i="0" u="none" strike="noStrike" kern="120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但会出现</a:t>
                </a:r>
                <a:r>
                  <a:rPr kumimoji="1" lang="zh-CN" altLang="en-US" sz="20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多个进程等待访问同一临界资源</a:t>
                </a:r>
                <a:r>
                  <a:rPr kumimoji="1" lang="zh-CN" altLang="en-US" sz="2000" b="1" i="0" u="none" strike="noStrike" kern="120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问题</a:t>
                </a:r>
              </a:p>
              <a:p>
                <a:pPr marL="566928" marR="0" lvl="0" indent="-457200" algn="l" defTabSz="914400" rtl="0" eaLnBrk="1" fontAlgn="auto" latinLnBrk="0" hangingPunct="1">
                  <a:lnSpc>
                    <a:spcPct val="150000"/>
                  </a:lnSpc>
                  <a:spcBef>
                    <a:spcPts val="400"/>
                  </a:spcBef>
                  <a:spcAft>
                    <a:spcPts val="0"/>
                  </a:spcAft>
                  <a:buClr>
                    <a:srgbClr val="2DA2BF"/>
                  </a:buClr>
                  <a:buSzPct val="68000"/>
                  <a:buFont typeface="+mj-lt"/>
                  <a:buAutoNum type="arabicPeriod"/>
                  <a:tabLst/>
                  <a:defRPr/>
                </a:pPr>
                <a:r>
                  <a:rPr kumimoji="1" lang="zh-CN" altLang="en-US" sz="2000" b="1" i="0" u="none" strike="noStrike" kern="120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除了需要一个用于代表</a:t>
                </a:r>
                <a:r>
                  <a:rPr kumimoji="1" lang="zh-CN" altLang="en-US" sz="20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资源数目</a:t>
                </a:r>
                <a:r>
                  <a:rPr kumimoji="1" lang="zh-CN" altLang="en-US" sz="2000" b="1" i="0" u="none" strike="noStrike" kern="120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的整型变量</a:t>
                </a:r>
                <a14:m>
                  <m:oMath xmlns:m="http://schemas.openxmlformats.org/officeDocument/2006/math">
                    <m:r>
                      <a:rPr kumimoji="1" lang="en-US" altLang="zh-CN" sz="2000" b="1" i="1" u="none" strike="noStrike" kern="1200" cap="none" spc="0" normalizeH="0" baseline="0" noProof="0" dirty="0" smtClean="0">
                        <a:ln>
                          <a:noFill/>
                        </a:ln>
                        <a:solidFill>
                          <a:sysClr val="windowText" lastClr="000000"/>
                        </a:solidFill>
                        <a:effectLst>
                          <a:outerShdw blurRad="38100" dist="38100" dir="2700000" algn="tl">
                            <a:srgbClr val="000000">
                              <a:alpha val="43137"/>
                            </a:srgbClr>
                          </a:outerShdw>
                        </a:effectLst>
                        <a:uLnTx/>
                        <a:uFillTx/>
                        <a:latin typeface="Cambria Math" panose="02040503050406030204" pitchFamily="18" charset="0"/>
                        <a:ea typeface="微软雅黑" panose="020B0503020204020204" pitchFamily="34" charset="-122"/>
                      </a:rPr>
                      <m:t>𝒗𝒂𝒍𝒖𝒆</m:t>
                    </m:r>
                  </m:oMath>
                </a14:m>
                <a:r>
                  <a:rPr kumimoji="1" lang="zh-CN" altLang="en-US" sz="2000" b="1" i="0" u="none" strike="noStrike" kern="120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外，还应增加</a:t>
                </a:r>
                <a:r>
                  <a:rPr kumimoji="1" lang="zh-CN" altLang="en-US" sz="20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一个进程链表</a:t>
                </a:r>
                <a:r>
                  <a:rPr kumimoji="1" lang="en-US" altLang="zh-CN" sz="20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list</a:t>
                </a:r>
                <a:r>
                  <a:rPr kumimoji="1" lang="zh-CN" altLang="en-US" sz="2000" b="1" i="0" u="none" strike="noStrike" kern="120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，用于链接上述的所有等待进程</a:t>
                </a:r>
              </a:p>
            </p:txBody>
          </p:sp>
        </mc:Choice>
        <mc:Fallback xmlns="">
          <p:sp>
            <p:nvSpPr>
              <p:cNvPr id="10" name="Rectangle 3"/>
              <p:cNvSpPr txBox="1">
                <a:spLocks noRot="1" noChangeAspect="1" noMove="1" noResize="1" noEditPoints="1" noAdjustHandles="1" noChangeArrowheads="1" noChangeShapeType="1" noTextEdit="1"/>
              </p:cNvSpPr>
              <p:nvPr/>
            </p:nvSpPr>
            <p:spPr>
              <a:xfrm>
                <a:off x="161453" y="1455175"/>
                <a:ext cx="8832850" cy="2376264"/>
              </a:xfrm>
              <a:prstGeom prst="rect">
                <a:avLst/>
              </a:prstGeom>
              <a:blipFill rotWithShape="0">
                <a:blip r:embed="rId3"/>
                <a:stretch>
                  <a:fillRect r="-1104" b="-1538"/>
                </a:stretch>
              </a:blipFill>
            </p:spPr>
            <p:txBody>
              <a:bodyPr/>
              <a:lstStyle/>
              <a:p>
                <a:r>
                  <a:rPr lang="zh-CN" altLang="en-US">
                    <a:noFill/>
                  </a:rPr>
                  <a:t> </a:t>
                </a:r>
              </a:p>
            </p:txBody>
          </p:sp>
        </mc:Fallback>
      </mc:AlternateContent>
      <p:sp>
        <p:nvSpPr>
          <p:cNvPr id="12" name="Rectangle 4"/>
          <p:cNvSpPr>
            <a:spLocks noChangeArrowheads="1"/>
          </p:cNvSpPr>
          <p:nvPr/>
        </p:nvSpPr>
        <p:spPr bwMode="auto">
          <a:xfrm>
            <a:off x="161453" y="3875310"/>
            <a:ext cx="8832850" cy="1323439"/>
          </a:xfrm>
          <a:prstGeom prst="rect">
            <a:avLst/>
          </a:prstGeom>
          <a:gradFill flip="none" rotWithShape="1">
            <a:gsLst>
              <a:gs pos="0">
                <a:srgbClr val="2DA2BF">
                  <a:tint val="66000"/>
                  <a:satMod val="160000"/>
                </a:srgbClr>
              </a:gs>
              <a:gs pos="50000">
                <a:srgbClr val="2DA2BF">
                  <a:tint val="44500"/>
                  <a:satMod val="160000"/>
                </a:srgbClr>
              </a:gs>
              <a:gs pos="100000">
                <a:srgbClr val="2DA2BF">
                  <a:tint val="23500"/>
                  <a:satMod val="160000"/>
                </a:srgbClr>
              </a:gs>
            </a:gsLst>
            <a:lin ang="0" scaled="1"/>
            <a:tileRect/>
          </a:gradFill>
          <a:ln w="9525">
            <a:noFill/>
            <a:miter lim="800000"/>
            <a:headEnd/>
            <a:tailEnd/>
          </a:ln>
        </p:spPr>
        <p:txBody>
          <a:bodyPr wrap="square">
            <a:spAutoFit/>
          </a:bodyPr>
          <a:lstStyle/>
          <a:p>
            <a:pPr marL="0" marR="0" lvl="0" indent="0" algn="l"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FF0000"/>
                </a:solidFill>
                <a:effectLst/>
                <a:uLnTx/>
                <a:uFillTx/>
                <a:latin typeface="Arial" charset="0"/>
              </a:rPr>
              <a:t>数据结构</a:t>
            </a:r>
          </a:p>
          <a:p>
            <a:pPr marL="0" marR="0" lvl="0" indent="0" algn="l" defTabSz="914400" eaLnBrk="0" fontAlgn="auto" latinLnBrk="0" hangingPunct="0">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prstClr val="black"/>
                </a:solidFill>
                <a:effectLst/>
                <a:uLnTx/>
                <a:uFillTx/>
                <a:latin typeface="Arial" charset="0"/>
              </a:rPr>
              <a:t>typedef</a:t>
            </a:r>
            <a:r>
              <a:rPr kumimoji="0" lang="en-US" altLang="zh-CN" sz="1600" b="1" i="0" u="none" strike="noStrike" kern="0" cap="none" spc="0" normalizeH="0" baseline="0" noProof="0" dirty="0">
                <a:ln>
                  <a:noFill/>
                </a:ln>
                <a:solidFill>
                  <a:prstClr val="black"/>
                </a:solidFill>
                <a:effectLst/>
                <a:uLnTx/>
                <a:uFillTx/>
                <a:latin typeface="Arial" charset="0"/>
              </a:rPr>
              <a:t> </a:t>
            </a:r>
            <a:r>
              <a:rPr kumimoji="0" lang="en-US" altLang="zh-CN" sz="1600" b="1" i="0" u="none" strike="noStrike" kern="0" cap="none" spc="0" normalizeH="0" baseline="0" noProof="0" dirty="0" err="1">
                <a:ln>
                  <a:noFill/>
                </a:ln>
                <a:solidFill>
                  <a:prstClr val="black"/>
                </a:solidFill>
                <a:effectLst/>
                <a:uLnTx/>
                <a:uFillTx/>
                <a:latin typeface="Arial" charset="0"/>
              </a:rPr>
              <a:t>struct</a:t>
            </a:r>
            <a:r>
              <a:rPr kumimoji="0" lang="en-US" altLang="zh-CN" sz="1600" b="1" i="0" u="none" strike="noStrike" kern="0" cap="none" spc="0" normalizeH="0" baseline="0" noProof="0" dirty="0">
                <a:ln>
                  <a:noFill/>
                </a:ln>
                <a:solidFill>
                  <a:prstClr val="black"/>
                </a:solidFill>
                <a:effectLst/>
                <a:uLnTx/>
                <a:uFillTx/>
                <a:latin typeface="Arial" charset="0"/>
              </a:rPr>
              <a:t>{</a:t>
            </a:r>
          </a:p>
          <a:p>
            <a:pPr marL="0" marR="0" lvl="0" indent="0" algn="l" defTabSz="914400" eaLnBrk="0" fontAlgn="auto" latinLnBrk="0" hangingPunct="0">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black"/>
                </a:solidFill>
                <a:effectLst/>
                <a:uLnTx/>
                <a:uFillTx/>
                <a:latin typeface="Arial" charset="0"/>
              </a:rPr>
              <a:t>         </a:t>
            </a:r>
            <a:r>
              <a:rPr kumimoji="0" lang="en-US" altLang="zh-CN" sz="1600" b="1" i="0" u="none" strike="noStrike" kern="0" cap="none" spc="0" normalizeH="0" baseline="0" noProof="0" dirty="0" err="1">
                <a:ln>
                  <a:noFill/>
                </a:ln>
                <a:solidFill>
                  <a:prstClr val="black"/>
                </a:solidFill>
                <a:effectLst/>
                <a:uLnTx/>
                <a:uFillTx/>
                <a:latin typeface="Arial" charset="0"/>
              </a:rPr>
              <a:t>int</a:t>
            </a:r>
            <a:r>
              <a:rPr kumimoji="0" lang="en-US" altLang="zh-CN" sz="1600" b="1" i="0" u="none" strike="noStrike" kern="0" cap="none" spc="0" normalizeH="0" baseline="0" noProof="0" dirty="0">
                <a:ln>
                  <a:noFill/>
                </a:ln>
                <a:solidFill>
                  <a:prstClr val="black"/>
                </a:solidFill>
                <a:effectLst/>
                <a:uLnTx/>
                <a:uFillTx/>
                <a:latin typeface="Arial" charset="0"/>
              </a:rPr>
              <a:t> value;</a:t>
            </a:r>
          </a:p>
          <a:p>
            <a:pPr marL="0" marR="0" lvl="0" indent="0" algn="l" defTabSz="914400" eaLnBrk="0" fontAlgn="auto" latinLnBrk="0" hangingPunct="0">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black"/>
                </a:solidFill>
                <a:effectLst/>
                <a:uLnTx/>
                <a:uFillTx/>
                <a:latin typeface="Arial" charset="0"/>
              </a:rPr>
              <a:t>         </a:t>
            </a:r>
            <a:r>
              <a:rPr kumimoji="0" lang="en-US" altLang="zh-CN" sz="1600" b="1" i="0" u="none" strike="noStrike" kern="0" cap="none" spc="0" normalizeH="0" baseline="0" noProof="0" dirty="0" err="1">
                <a:ln>
                  <a:noFill/>
                </a:ln>
                <a:solidFill>
                  <a:prstClr val="black"/>
                </a:solidFill>
                <a:effectLst/>
                <a:uLnTx/>
                <a:uFillTx/>
                <a:latin typeface="Arial" charset="0"/>
              </a:rPr>
              <a:t>struct</a:t>
            </a:r>
            <a:r>
              <a:rPr kumimoji="0" lang="en-US" altLang="zh-CN" sz="1600" b="1" i="0" u="none" strike="noStrike" kern="0" cap="none" spc="0" normalizeH="0" baseline="0" noProof="0" dirty="0">
                <a:ln>
                  <a:noFill/>
                </a:ln>
                <a:solidFill>
                  <a:prstClr val="black"/>
                </a:solidFill>
                <a:effectLst/>
                <a:uLnTx/>
                <a:uFillTx/>
                <a:latin typeface="Arial" charset="0"/>
              </a:rPr>
              <a:t> </a:t>
            </a:r>
            <a:r>
              <a:rPr kumimoji="0" lang="en-US" altLang="zh-CN" sz="1600" b="1" i="0" u="none" strike="noStrike" kern="0" cap="none" spc="0" normalizeH="0" baseline="0" noProof="0" dirty="0" err="1">
                <a:ln>
                  <a:noFill/>
                </a:ln>
                <a:solidFill>
                  <a:prstClr val="black"/>
                </a:solidFill>
                <a:effectLst/>
                <a:uLnTx/>
                <a:uFillTx/>
                <a:latin typeface="Arial" charset="0"/>
              </a:rPr>
              <a:t>process_control_block</a:t>
            </a:r>
            <a:r>
              <a:rPr kumimoji="0" lang="en-US" altLang="zh-CN" sz="1600" b="1" i="0" u="none" strike="noStrike" kern="0" cap="none" spc="0" normalizeH="0" baseline="0" noProof="0" dirty="0">
                <a:ln>
                  <a:noFill/>
                </a:ln>
                <a:solidFill>
                  <a:prstClr val="black"/>
                </a:solidFill>
                <a:effectLst/>
                <a:uLnTx/>
                <a:uFillTx/>
                <a:latin typeface="Arial" charset="0"/>
              </a:rPr>
              <a:t> *list; </a:t>
            </a:r>
          </a:p>
          <a:p>
            <a:pPr marL="0" marR="0" lvl="0" indent="0" algn="l" defTabSz="914400" eaLnBrk="0" fontAlgn="auto" latinLnBrk="0" hangingPunct="0">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black"/>
                </a:solidFill>
                <a:effectLst/>
                <a:uLnTx/>
                <a:uFillTx/>
                <a:latin typeface="Arial" charset="0"/>
              </a:rPr>
              <a:t>         </a:t>
            </a:r>
            <a:r>
              <a:rPr kumimoji="0" lang="en-US" altLang="zh-CN" sz="1600" b="1" kern="0" dirty="0">
                <a:solidFill>
                  <a:prstClr val="black"/>
                </a:solidFill>
                <a:latin typeface="Arial" charset="0"/>
              </a:rPr>
              <a:t>} semaphore;</a:t>
            </a:r>
            <a:endParaRPr kumimoji="0" lang="zh-CN" altLang="en-US" sz="1600" b="1" i="0" u="none" strike="noStrike" kern="0" cap="none" spc="0" normalizeH="0" baseline="0" noProof="0" dirty="0">
              <a:ln>
                <a:noFill/>
              </a:ln>
              <a:solidFill>
                <a:prstClr val="black"/>
              </a:solidFill>
              <a:effectLst/>
              <a:uLnTx/>
              <a:uFillTx/>
              <a:latin typeface="Arial" charset="0"/>
            </a:endParaRPr>
          </a:p>
        </p:txBody>
      </p:sp>
      <p:sp>
        <p:nvSpPr>
          <p:cNvPr id="13" name="Rectangle 5"/>
          <p:cNvSpPr>
            <a:spLocks noChangeArrowheads="1"/>
          </p:cNvSpPr>
          <p:nvPr/>
        </p:nvSpPr>
        <p:spPr bwMode="auto">
          <a:xfrm>
            <a:off x="161453" y="5242620"/>
            <a:ext cx="3751114" cy="1077218"/>
          </a:xfrm>
          <a:prstGeom prst="rect">
            <a:avLst/>
          </a:prstGeom>
          <a:solidFill>
            <a:srgbClr val="00CC66"/>
          </a:solidFill>
          <a:ln w="38100" cmpd="dbl">
            <a:solidFill>
              <a:srgbClr val="800000"/>
            </a:solidFill>
            <a:miter lim="800000"/>
            <a:headEnd/>
            <a:tailEnd/>
          </a:ln>
        </p:spPr>
        <p:txBody>
          <a:bodyPr wrap="square">
            <a:spAutoFit/>
          </a:bodyPr>
          <a:lstStyle/>
          <a:p>
            <a:pPr algn="l" eaLnBrk="0" hangingPunct="0"/>
            <a:r>
              <a:rPr lang="en-US" altLang="zh-CN" sz="1600" b="1" dirty="0">
                <a:solidFill>
                  <a:srgbClr val="FF0000"/>
                </a:solidFill>
                <a:latin typeface="Arial" charset="0"/>
              </a:rPr>
              <a:t>wait(</a:t>
            </a:r>
            <a:r>
              <a:rPr kumimoji="0" lang="en-US" altLang="zh-CN" sz="1600" b="1" kern="0" dirty="0">
                <a:solidFill>
                  <a:srgbClr val="FF0000"/>
                </a:solidFill>
                <a:latin typeface="Arial" charset="0"/>
              </a:rPr>
              <a:t>semaphore *</a:t>
            </a:r>
            <a:r>
              <a:rPr lang="en-US" altLang="zh-CN" sz="1600" b="1" dirty="0">
                <a:solidFill>
                  <a:srgbClr val="FF0000"/>
                </a:solidFill>
                <a:latin typeface="Arial" charset="0"/>
              </a:rPr>
              <a:t>S){</a:t>
            </a:r>
          </a:p>
          <a:p>
            <a:pPr algn="l" eaLnBrk="0" hangingPunct="0"/>
            <a:r>
              <a:rPr lang="en-US" altLang="zh-CN" sz="1600" b="1" dirty="0">
                <a:solidFill>
                  <a:prstClr val="black"/>
                </a:solidFill>
                <a:latin typeface="Arial" charset="0"/>
              </a:rPr>
              <a:t>       S-&gt;value--;</a:t>
            </a:r>
          </a:p>
          <a:p>
            <a:pPr algn="l" eaLnBrk="0" hangingPunct="0"/>
            <a:r>
              <a:rPr lang="en-US" altLang="zh-CN" sz="1600" b="1" dirty="0">
                <a:solidFill>
                  <a:prstClr val="black"/>
                </a:solidFill>
                <a:latin typeface="Arial" charset="0"/>
              </a:rPr>
              <a:t>       if (S-&gt;value</a:t>
            </a:r>
            <a:r>
              <a:rPr lang="zh-CN" altLang="en-US" sz="1600" b="1" dirty="0">
                <a:solidFill>
                  <a:prstClr val="black"/>
                </a:solidFill>
                <a:latin typeface="Arial" charset="0"/>
              </a:rPr>
              <a:t>＜</a:t>
            </a:r>
            <a:r>
              <a:rPr lang="en-US" altLang="zh-CN" sz="1600" b="1" dirty="0">
                <a:solidFill>
                  <a:prstClr val="black"/>
                </a:solidFill>
                <a:latin typeface="Arial" charset="0"/>
              </a:rPr>
              <a:t>0)  </a:t>
            </a:r>
            <a:r>
              <a:rPr lang="en-US" altLang="zh-CN" sz="1600" b="1" dirty="0">
                <a:solidFill>
                  <a:srgbClr val="6600FF"/>
                </a:solidFill>
                <a:latin typeface="Arial" charset="0"/>
              </a:rPr>
              <a:t>block</a:t>
            </a:r>
            <a:r>
              <a:rPr lang="en-US" altLang="zh-CN" sz="1600" b="1" dirty="0">
                <a:solidFill>
                  <a:prstClr val="black"/>
                </a:solidFill>
                <a:latin typeface="Arial" charset="0"/>
              </a:rPr>
              <a:t>(S-&gt;list);</a:t>
            </a:r>
          </a:p>
          <a:p>
            <a:pPr algn="l" eaLnBrk="0" hangingPunct="0"/>
            <a:r>
              <a:rPr lang="en-US" altLang="zh-CN" sz="1600" b="1" dirty="0">
                <a:solidFill>
                  <a:prstClr val="black"/>
                </a:solidFill>
                <a:latin typeface="Arial" charset="0"/>
              </a:rPr>
              <a:t> }</a:t>
            </a:r>
          </a:p>
        </p:txBody>
      </p:sp>
      <p:sp>
        <p:nvSpPr>
          <p:cNvPr id="14" name="Rectangle 6"/>
          <p:cNvSpPr>
            <a:spLocks noChangeArrowheads="1"/>
          </p:cNvSpPr>
          <p:nvPr/>
        </p:nvSpPr>
        <p:spPr bwMode="auto">
          <a:xfrm>
            <a:off x="4195671" y="5242620"/>
            <a:ext cx="4798632" cy="1077218"/>
          </a:xfrm>
          <a:prstGeom prst="rect">
            <a:avLst/>
          </a:prstGeom>
          <a:solidFill>
            <a:srgbClr val="00CC66"/>
          </a:solidFill>
          <a:ln w="38100" cmpd="dbl" algn="ctr">
            <a:solidFill>
              <a:srgbClr val="800000"/>
            </a:solidFill>
            <a:miter lim="800000"/>
            <a:headEnd/>
            <a:tailEnd/>
          </a:ln>
        </p:spPr>
        <p:txBody>
          <a:bodyPr wrap="square">
            <a:spAutoFit/>
          </a:bodyPr>
          <a:lstStyle/>
          <a:p>
            <a:pPr algn="l" eaLnBrk="0" hangingPunct="0"/>
            <a:r>
              <a:rPr lang="en-US" altLang="zh-CN" sz="1600" b="1" dirty="0">
                <a:solidFill>
                  <a:srgbClr val="FF0000"/>
                </a:solidFill>
                <a:latin typeface="Arial" charset="0"/>
              </a:rPr>
              <a:t>signal(</a:t>
            </a:r>
            <a:r>
              <a:rPr kumimoji="0" lang="en-US" altLang="zh-CN" sz="1600" b="1" kern="0" dirty="0">
                <a:solidFill>
                  <a:srgbClr val="FF0000"/>
                </a:solidFill>
                <a:latin typeface="Arial" charset="0"/>
              </a:rPr>
              <a:t>semaphore *</a:t>
            </a:r>
            <a:r>
              <a:rPr lang="en-US" altLang="zh-CN" sz="1600" b="1" dirty="0">
                <a:solidFill>
                  <a:srgbClr val="FF0000"/>
                </a:solidFill>
                <a:latin typeface="Arial" charset="0"/>
              </a:rPr>
              <a:t>S){</a:t>
            </a:r>
          </a:p>
          <a:p>
            <a:pPr algn="l" eaLnBrk="0" hangingPunct="0"/>
            <a:r>
              <a:rPr lang="en-US" altLang="zh-CN" sz="1600" b="1" dirty="0">
                <a:solidFill>
                  <a:prstClr val="black"/>
                </a:solidFill>
                <a:latin typeface="Arial" charset="0"/>
              </a:rPr>
              <a:t>       S-&gt;value++;</a:t>
            </a:r>
          </a:p>
          <a:p>
            <a:pPr algn="l" eaLnBrk="0" hangingPunct="0"/>
            <a:r>
              <a:rPr lang="en-US" altLang="zh-CN" sz="1600" b="1" dirty="0">
                <a:solidFill>
                  <a:prstClr val="black"/>
                </a:solidFill>
                <a:latin typeface="Arial" charset="0"/>
              </a:rPr>
              <a:t>       if (S-&gt;value&gt;0) </a:t>
            </a:r>
            <a:r>
              <a:rPr lang="en-US" altLang="zh-CN" sz="1600" b="1" dirty="0">
                <a:solidFill>
                  <a:srgbClr val="6600FF"/>
                </a:solidFill>
                <a:latin typeface="Arial" charset="0"/>
              </a:rPr>
              <a:t>wakeup</a:t>
            </a:r>
            <a:r>
              <a:rPr lang="en-US" altLang="zh-CN" sz="1600" b="1" dirty="0">
                <a:solidFill>
                  <a:prstClr val="black"/>
                </a:solidFill>
                <a:latin typeface="Arial" charset="0"/>
              </a:rPr>
              <a:t>(S-&gt;list);</a:t>
            </a:r>
          </a:p>
          <a:p>
            <a:pPr algn="l" eaLnBrk="0" hangingPunct="0"/>
            <a:r>
              <a:rPr lang="en-US" altLang="zh-CN" sz="1600" b="1" dirty="0">
                <a:solidFill>
                  <a:prstClr val="black"/>
                </a:solidFill>
                <a:latin typeface="Arial" charset="0"/>
              </a:rPr>
              <a:t> } </a:t>
            </a:r>
          </a:p>
        </p:txBody>
      </p:sp>
    </p:spTree>
    <p:extLst>
      <p:ext uri="{BB962C8B-B14F-4D97-AF65-F5344CB8AC3E}">
        <p14:creationId xmlns:p14="http://schemas.microsoft.com/office/powerpoint/2010/main" val="131177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信号量机制</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整型信号量</a:t>
            </a:r>
          </a:p>
        </p:txBody>
      </p:sp>
      <p:sp>
        <p:nvSpPr>
          <p:cNvPr id="5" name="剪去单角的矩形 4"/>
          <p:cNvSpPr/>
          <p:nvPr/>
        </p:nvSpPr>
        <p:spPr>
          <a:xfrm>
            <a:off x="2267744" y="761331"/>
            <a:ext cx="2160240"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记录型信号量</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AND</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型信号量</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信号量集</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8" name="Rectangle 3"/>
              <p:cNvSpPr txBox="1">
                <a:spLocks noChangeArrowheads="1"/>
              </p:cNvSpPr>
              <p:nvPr/>
            </p:nvSpPr>
            <p:spPr>
              <a:xfrm>
                <a:off x="179513" y="1357644"/>
                <a:ext cx="8784975" cy="5023683"/>
              </a:xfrm>
              <a:prstGeom prst="rect">
                <a:avLst/>
              </a:prstGeom>
              <a:solidFill>
                <a:srgbClr val="FFFFCC"/>
              </a:solidFill>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624078" marR="0" lvl="0" indent="-514350" algn="l" defTabSz="914400" rtl="0" eaLnBrk="1" fontAlgn="auto" latinLnBrk="0" hangingPunct="1">
                  <a:lnSpc>
                    <a:spcPct val="150000"/>
                  </a:lnSpc>
                  <a:spcBef>
                    <a:spcPts val="400"/>
                  </a:spcBef>
                  <a:spcAft>
                    <a:spcPts val="0"/>
                  </a:spcAft>
                  <a:buClr>
                    <a:srgbClr val="2DA2BF"/>
                  </a:buClr>
                  <a:buSzPct val="68000"/>
                  <a:buFont typeface="+mj-lt"/>
                  <a:buAutoNum type="arabicPeriod"/>
                  <a:tabLst/>
                  <a:defRPr/>
                </a:pPr>
                <a14:m>
                  <m:oMath xmlns:m="http://schemas.openxmlformats.org/officeDocument/2006/math">
                    <m:r>
                      <a:rPr kumimoji="1" lang="en-US" altLang="zh-CN" sz="2700" b="1" i="1" u="none" strike="noStrike" kern="1200" cap="none" spc="0" normalizeH="0" baseline="0" noProof="0" dirty="0" smtClean="0">
                        <a:ln>
                          <a:noFill/>
                        </a:ln>
                        <a:solidFill>
                          <a:sysClr val="windowText" lastClr="000000"/>
                        </a:solidFill>
                        <a:effectLst/>
                        <a:uLnTx/>
                        <a:uFillTx/>
                        <a:latin typeface="Cambria Math" panose="02040503050406030204" pitchFamily="18" charset="0"/>
                        <a:ea typeface="微软雅黑" panose="020B0503020204020204" pitchFamily="34" charset="-122"/>
                      </a:rPr>
                      <m:t>𝑺</m:t>
                    </m:r>
                    <m:r>
                      <a:rPr kumimoji="1" lang="en-US" altLang="zh-CN" sz="2700" b="1" i="1" u="none" strike="noStrike" kern="1200" cap="none" spc="0" normalizeH="0" baseline="0" noProof="0" dirty="0" smtClean="0">
                        <a:ln>
                          <a:noFill/>
                        </a:ln>
                        <a:solidFill>
                          <a:sysClr val="windowText" lastClr="000000"/>
                        </a:solidFill>
                        <a:effectLst/>
                        <a:uLnTx/>
                        <a:uFillTx/>
                        <a:latin typeface="Cambria Math" panose="02040503050406030204" pitchFamily="18" charset="0"/>
                        <a:ea typeface="微软雅黑" panose="020B0503020204020204" pitchFamily="34" charset="-122"/>
                      </a:rPr>
                      <m:t>−&gt;</m:t>
                    </m:r>
                    <m:r>
                      <a:rPr kumimoji="1" lang="en-US" altLang="zh-CN" sz="2700" b="1" i="1" u="none" strike="noStrike" kern="1200" cap="none" spc="0" normalizeH="0" baseline="0" noProof="0" dirty="0" smtClean="0">
                        <a:ln>
                          <a:noFill/>
                        </a:ln>
                        <a:solidFill>
                          <a:sysClr val="windowText" lastClr="000000"/>
                        </a:solidFill>
                        <a:effectLst/>
                        <a:uLnTx/>
                        <a:uFillTx/>
                        <a:latin typeface="Cambria Math" panose="02040503050406030204" pitchFamily="18" charset="0"/>
                        <a:ea typeface="微软雅黑" panose="020B0503020204020204" pitchFamily="34" charset="-122"/>
                      </a:rPr>
                      <m:t>𝒗𝒂𝒍𝒖𝒆</m:t>
                    </m:r>
                  </m:oMath>
                </a14:m>
                <a:r>
                  <a:rPr kumimoji="1" lang="zh-CN" altLang="en-US" sz="27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的值</a:t>
                </a:r>
              </a:p>
              <a:p>
                <a:pPr marL="850392" marR="0" lvl="1" indent="-457200" algn="l" defTabSz="914400" rtl="0" eaLnBrk="1" fontAlgn="auto" latinLnBrk="0" hangingPunct="1">
                  <a:lnSpc>
                    <a:spcPct val="150000"/>
                  </a:lnSpc>
                  <a:spcBef>
                    <a:spcPts val="324"/>
                  </a:spcBef>
                  <a:spcAft>
                    <a:spcPts val="0"/>
                  </a:spcAft>
                  <a:buClr>
                    <a:srgbClr val="2DA2BF"/>
                  </a:buClr>
                  <a:buSzTx/>
                  <a:buFont typeface="+mj-ea"/>
                  <a:buAutoNum type="circleNumDbPlain"/>
                  <a:tabLst/>
                  <a:defRPr/>
                </a:pPr>
                <a:r>
                  <a:rPr kumimoji="1" lang="zh-CN" altLang="en-US" sz="23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正数，表示可供并发进程使用的</a:t>
                </a:r>
                <a:r>
                  <a:rPr kumimoji="1" lang="zh-CN" altLang="en-US" sz="23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资源</a:t>
                </a:r>
                <a:r>
                  <a:rPr kumimoji="1" lang="zh-CN" altLang="en-US" sz="23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实体的个数</a:t>
                </a:r>
              </a:p>
              <a:p>
                <a:pPr marL="850392" marR="0" lvl="1" indent="-457200" algn="l" defTabSz="914400" rtl="0" eaLnBrk="1" fontAlgn="auto" latinLnBrk="0" hangingPunct="1">
                  <a:lnSpc>
                    <a:spcPct val="150000"/>
                  </a:lnSpc>
                  <a:spcBef>
                    <a:spcPts val="324"/>
                  </a:spcBef>
                  <a:spcAft>
                    <a:spcPts val="0"/>
                  </a:spcAft>
                  <a:buClr>
                    <a:srgbClr val="2DA2BF"/>
                  </a:buClr>
                  <a:buSzTx/>
                  <a:buFont typeface="+mj-ea"/>
                  <a:buAutoNum type="circleNumDbPlain"/>
                  <a:tabLst/>
                  <a:defRPr/>
                </a:pPr>
                <a:r>
                  <a:rPr kumimoji="1" lang="zh-CN" altLang="en-US" sz="23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负数，绝对值表示正在等待使用临界区的</a:t>
                </a:r>
                <a:r>
                  <a:rPr kumimoji="1" lang="zh-CN" altLang="en-US" sz="23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进程</a:t>
                </a:r>
                <a:r>
                  <a:rPr kumimoji="1" lang="zh-CN" altLang="en-US" sz="23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数</a:t>
                </a:r>
              </a:p>
              <a:p>
                <a:pPr marL="365760" marR="0" lvl="0" indent="-256032" algn="l" defTabSz="914400" rtl="0" eaLnBrk="1" fontAlgn="auto" latinLnBrk="0" hangingPunct="1">
                  <a:lnSpc>
                    <a:spcPct val="150000"/>
                  </a:lnSpc>
                  <a:spcBef>
                    <a:spcPct val="0"/>
                  </a:spcBef>
                  <a:spcAft>
                    <a:spcPts val="0"/>
                  </a:spcAft>
                  <a:buClr>
                    <a:srgbClr val="2DA2BF"/>
                  </a:buClr>
                  <a:buSzPct val="68000"/>
                  <a:buFont typeface="Wingdings 3"/>
                  <a:buChar char=""/>
                  <a:tabLst/>
                  <a:defRPr/>
                </a:pPr>
                <a:endParaRPr kumimoji="1" lang="zh-CN" altLang="en-US" sz="27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624078" marR="0" lvl="0" indent="-514350" algn="l" defTabSz="914400" rtl="0" eaLnBrk="1" fontAlgn="auto" latinLnBrk="0" hangingPunct="1">
                  <a:lnSpc>
                    <a:spcPct val="150000"/>
                  </a:lnSpc>
                  <a:spcBef>
                    <a:spcPct val="0"/>
                  </a:spcBef>
                  <a:spcAft>
                    <a:spcPts val="0"/>
                  </a:spcAft>
                  <a:buClr>
                    <a:srgbClr val="2DA2BF"/>
                  </a:buClr>
                  <a:buSzPct val="68000"/>
                  <a:buFont typeface="+mj-lt"/>
                  <a:buAutoNum type="arabicPeriod" startAt="2"/>
                  <a:tabLst/>
                  <a:defRPr/>
                </a:pPr>
                <a:r>
                  <a:rPr kumimoji="1" lang="zh-CN" altLang="en-US" sz="27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信号量的值只能由</a:t>
                </a:r>
                <a14:m>
                  <m:oMath xmlns:m="http://schemas.openxmlformats.org/officeDocument/2006/math">
                    <m:r>
                      <a:rPr kumimoji="1" lang="en-US" altLang="zh-CN" sz="2700" b="1" i="1" u="none" strike="noStrike" kern="1200" cap="none" spc="0" normalizeH="0" baseline="0" noProof="0" dirty="0" smtClean="0">
                        <a:ln>
                          <a:noFill/>
                        </a:ln>
                        <a:solidFill>
                          <a:sysClr val="windowText" lastClr="000000"/>
                        </a:solidFill>
                        <a:effectLst/>
                        <a:uLnTx/>
                        <a:uFillTx/>
                        <a:latin typeface="Cambria Math" panose="02040503050406030204" pitchFamily="18" charset="0"/>
                        <a:ea typeface="微软雅黑" panose="020B0503020204020204" pitchFamily="34" charset="-122"/>
                      </a:rPr>
                      <m:t>𝑷</m:t>
                    </m:r>
                    <m:r>
                      <a:rPr kumimoji="1" lang="zh-CN" altLang="en-US" sz="2700" b="1" i="1" u="none" strike="noStrike" kern="1200" cap="none" spc="0" normalizeH="0" baseline="0" noProof="0" dirty="0" smtClean="0">
                        <a:ln>
                          <a:noFill/>
                        </a:ln>
                        <a:solidFill>
                          <a:sysClr val="windowText" lastClr="000000"/>
                        </a:solidFill>
                        <a:effectLst/>
                        <a:uLnTx/>
                        <a:uFillTx/>
                        <a:latin typeface="Cambria Math" panose="02040503050406030204" pitchFamily="18" charset="0"/>
                        <a:ea typeface="微软雅黑" panose="020B0503020204020204" pitchFamily="34" charset="-122"/>
                      </a:rPr>
                      <m:t>、</m:t>
                    </m:r>
                    <m:r>
                      <a:rPr kumimoji="1" lang="en-US" altLang="zh-CN" sz="2700" b="1" i="1" u="none" strike="noStrike" kern="1200" cap="none" spc="0" normalizeH="0" baseline="0" noProof="0" dirty="0" smtClean="0">
                        <a:ln>
                          <a:noFill/>
                        </a:ln>
                        <a:solidFill>
                          <a:sysClr val="windowText" lastClr="000000"/>
                        </a:solidFill>
                        <a:effectLst/>
                        <a:uLnTx/>
                        <a:uFillTx/>
                        <a:latin typeface="Cambria Math" panose="02040503050406030204" pitchFamily="18" charset="0"/>
                        <a:ea typeface="微软雅黑" panose="020B0503020204020204" pitchFamily="34" charset="-122"/>
                      </a:rPr>
                      <m:t>𝑽</m:t>
                    </m:r>
                  </m:oMath>
                </a14:m>
                <a:r>
                  <a:rPr kumimoji="1" lang="zh-CN" altLang="en-US" sz="27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操作改变</a:t>
                </a:r>
                <a:r>
                  <a:rPr kumimoji="1" lang="en-US" altLang="zh-CN" sz="27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endParaRPr kumimoji="1" lang="zh-CN" altLang="en-US" sz="27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mc:Choice>
        <mc:Fallback xmlns="">
          <p:sp>
            <p:nvSpPr>
              <p:cNvPr id="8" name="Rectangle 3"/>
              <p:cNvSpPr txBox="1">
                <a:spLocks noRot="1" noChangeAspect="1" noMove="1" noResize="1" noEditPoints="1" noAdjustHandles="1" noChangeArrowheads="1" noChangeShapeType="1" noTextEdit="1"/>
              </p:cNvSpPr>
              <p:nvPr/>
            </p:nvSpPr>
            <p:spPr>
              <a:xfrm>
                <a:off x="179513" y="1357644"/>
                <a:ext cx="8784975" cy="5023683"/>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6313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信号量机制</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整型信号量</a:t>
            </a:r>
          </a:p>
        </p:txBody>
      </p:sp>
      <p:sp>
        <p:nvSpPr>
          <p:cNvPr id="5" name="剪去单角的矩形 4"/>
          <p:cNvSpPr/>
          <p:nvPr/>
        </p:nvSpPr>
        <p:spPr>
          <a:xfrm>
            <a:off x="2267744" y="761331"/>
            <a:ext cx="2160240"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记录型信号量</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AND</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型信号量</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信号量集</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8" name="Rectangle 5"/>
          <p:cNvSpPr txBox="1">
            <a:spLocks noChangeArrowheads="1"/>
          </p:cNvSpPr>
          <p:nvPr/>
        </p:nvSpPr>
        <p:spPr>
          <a:xfrm>
            <a:off x="322907" y="2783121"/>
            <a:ext cx="8137525" cy="2662103"/>
          </a:xfrm>
          <a:prstGeom prst="rect">
            <a:avLst/>
          </a:prstGeom>
          <a:solidFill>
            <a:schemeClr val="tx2"/>
          </a:solidFill>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65760" marR="0" lvl="0" indent="-256032" algn="l" defTabSz="914400" rtl="0" eaLnBrk="1" fontAlgn="auto" latinLnBrk="0" hangingPunct="1">
              <a:lnSpc>
                <a:spcPct val="150000"/>
              </a:lnSpc>
              <a:spcBef>
                <a:spcPct val="30000"/>
              </a:spcBef>
              <a:spcAft>
                <a:spcPts val="0"/>
              </a:spcAft>
              <a:buClr>
                <a:srgbClr val="2DA2BF"/>
              </a:buClr>
              <a:buSzPct val="68000"/>
              <a:buFontTx/>
              <a:buNone/>
              <a:tabLst/>
              <a:defRPr/>
            </a:pPr>
            <a:r>
              <a:rPr kumimoji="0" lang="zh-CN" altLang="en-US" sz="24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rPr>
              <a:t>在并发系统中，信号量被广泛地用于三种目的：</a:t>
            </a:r>
          </a:p>
          <a:p>
            <a:pPr marL="566928" marR="0" lvl="0" indent="-457200" algn="l" defTabSz="914400" rtl="0" eaLnBrk="1" fontAlgn="auto" latinLnBrk="0" hangingPunct="1">
              <a:lnSpc>
                <a:spcPct val="150000"/>
              </a:lnSpc>
              <a:spcBef>
                <a:spcPct val="30000"/>
              </a:spcBef>
              <a:spcAft>
                <a:spcPts val="0"/>
              </a:spcAft>
              <a:buClr>
                <a:srgbClr val="2DA2BF"/>
              </a:buClr>
              <a:buSzPct val="68000"/>
              <a:buFont typeface="+mj-ea"/>
              <a:buAutoNum type="circleNumDbPlain"/>
              <a:tabLst/>
              <a:defRPr/>
            </a:pPr>
            <a:r>
              <a:rPr kumimoji="0" lang="zh-CN" altLang="en-US" sz="24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rPr>
              <a:t>   </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互斥</a:t>
            </a: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a:t>
            </a:r>
            <a:r>
              <a:rPr kumimoji="0" lang="zh-CN" altLang="en-US" sz="24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rPr>
              <a:t>使诸进程互斥地进入临界区。</a:t>
            </a:r>
          </a:p>
          <a:p>
            <a:pPr marL="566928" marR="0" lvl="0" indent="-457200" algn="l" defTabSz="914400" rtl="0" eaLnBrk="1" fontAlgn="auto" latinLnBrk="0" hangingPunct="1">
              <a:lnSpc>
                <a:spcPct val="150000"/>
              </a:lnSpc>
              <a:spcBef>
                <a:spcPct val="30000"/>
              </a:spcBef>
              <a:spcAft>
                <a:spcPts val="0"/>
              </a:spcAft>
              <a:buClr>
                <a:srgbClr val="2DA2BF"/>
              </a:buClr>
              <a:buSzPct val="68000"/>
              <a:buFont typeface="+mj-ea"/>
              <a:buAutoNum type="circleNumDbPlain"/>
              <a:tabLst/>
              <a:defRPr/>
            </a:pPr>
            <a:r>
              <a:rPr kumimoji="0" lang="zh-CN" altLang="en-US" sz="24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sym typeface="Wingdings" pitchFamily="2" charset="2"/>
              </a:rPr>
              <a:t>   </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同步 。</a:t>
            </a:r>
            <a:r>
              <a:rPr kumimoji="0" lang="zh-CN" altLang="en-US" sz="24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rPr>
              <a:t>使相互合作的进程协调运行。</a:t>
            </a:r>
          </a:p>
          <a:p>
            <a:pPr marL="566928" marR="0" lvl="0" indent="-457200" algn="l" defTabSz="914400" rtl="0" eaLnBrk="1" fontAlgn="auto" latinLnBrk="0" hangingPunct="1">
              <a:lnSpc>
                <a:spcPct val="150000"/>
              </a:lnSpc>
              <a:spcBef>
                <a:spcPct val="30000"/>
              </a:spcBef>
              <a:spcAft>
                <a:spcPts val="0"/>
              </a:spcAft>
              <a:buClr>
                <a:srgbClr val="2DA2BF"/>
              </a:buClr>
              <a:buSzPct val="68000"/>
              <a:buFont typeface="+mj-ea"/>
              <a:buAutoNum type="circleNumDbPlain"/>
              <a:tabLst/>
              <a:defRPr/>
            </a:pPr>
            <a:r>
              <a:rPr kumimoji="0" lang="zh-CN" altLang="en-US" sz="24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rPr>
              <a:t>   </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前趋关系。</a:t>
            </a:r>
            <a:r>
              <a:rPr kumimoji="0" lang="zh-CN" altLang="en-US" sz="24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rPr>
              <a:t>处理程序或语句间的前趋关系。</a:t>
            </a:r>
          </a:p>
        </p:txBody>
      </p:sp>
      <p:sp>
        <p:nvSpPr>
          <p:cNvPr id="10" name="Rectangle 4"/>
          <p:cNvSpPr txBox="1">
            <a:spLocks noChangeArrowheads="1"/>
          </p:cNvSpPr>
          <p:nvPr/>
        </p:nvSpPr>
        <p:spPr>
          <a:xfrm>
            <a:off x="250453" y="1343680"/>
            <a:ext cx="8498011" cy="1143000"/>
          </a:xfrm>
          <a:prstGeom prst="rect">
            <a:avLst/>
          </a:prstGeom>
        </p:spPr>
        <p:txBody>
          <a:bodyPr vert="horz" rtlCol="0"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41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信号量应用举例</a:t>
            </a:r>
          </a:p>
        </p:txBody>
      </p:sp>
    </p:spTree>
    <p:extLst>
      <p:ext uri="{BB962C8B-B14F-4D97-AF65-F5344CB8AC3E}">
        <p14:creationId xmlns:p14="http://schemas.microsoft.com/office/powerpoint/2010/main" val="42087267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120081"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信号量机制</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整型信号量</a:t>
            </a:r>
          </a:p>
        </p:txBody>
      </p:sp>
      <p:sp>
        <p:nvSpPr>
          <p:cNvPr id="5" name="剪去单角的矩形 4"/>
          <p:cNvSpPr/>
          <p:nvPr/>
        </p:nvSpPr>
        <p:spPr>
          <a:xfrm>
            <a:off x="2267744" y="761331"/>
            <a:ext cx="2160240"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记录型信号量</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AND</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型信号量</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信号量集</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aphicFrame>
        <p:nvGraphicFramePr>
          <p:cNvPr id="8" name="表格 7"/>
          <p:cNvGraphicFramePr>
            <a:graphicFrameLocks noGrp="1"/>
          </p:cNvGraphicFramePr>
          <p:nvPr>
            <p:extLst>
              <p:ext uri="{D42A27DB-BD31-4B8C-83A1-F6EECF244321}">
                <p14:modId xmlns:p14="http://schemas.microsoft.com/office/powerpoint/2010/main" val="2938906333"/>
              </p:ext>
            </p:extLst>
          </p:nvPr>
        </p:nvGraphicFramePr>
        <p:xfrm>
          <a:off x="46857" y="1350898"/>
          <a:ext cx="2868959" cy="1249680"/>
        </p:xfrm>
        <a:graphic>
          <a:graphicData uri="http://schemas.openxmlformats.org/drawingml/2006/table">
            <a:tbl>
              <a:tblPr>
                <a:tableStyleId>{5C22544A-7EE6-4342-B048-85BDC9FD1C3A}</a:tableStyleId>
              </a:tblPr>
              <a:tblGrid>
                <a:gridCol w="309113">
                  <a:extLst>
                    <a:ext uri="{9D8B030D-6E8A-4147-A177-3AD203B41FA5}">
                      <a16:colId xmlns:a16="http://schemas.microsoft.com/office/drawing/2014/main" val="20000"/>
                    </a:ext>
                  </a:extLst>
                </a:gridCol>
                <a:gridCol w="2559846">
                  <a:extLst>
                    <a:ext uri="{9D8B030D-6E8A-4147-A177-3AD203B41FA5}">
                      <a16:colId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信号量目的</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互斥</a:t>
                      </a:r>
                    </a:p>
                  </a:txBody>
                  <a:tcPr marL="7620" marR="7620" marT="7620" marB="0" anchor="ctr">
                    <a:solidFill>
                      <a:schemeClr val="bg1"/>
                    </a:solidFill>
                  </a:tcPr>
                </a:tc>
                <a:extLst>
                  <a:ext uri="{0D108BD9-81ED-4DB2-BD59-A6C34878D82A}">
                    <a16:rowId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同步</a:t>
                      </a:r>
                    </a:p>
                  </a:txBody>
                  <a:tcPr marL="7620" marR="7620" marT="7620" marB="0" anchor="ctr">
                    <a:solidFill>
                      <a:schemeClr val="accent4">
                        <a:lumMod val="75000"/>
                      </a:schemeClr>
                    </a:solidFill>
                  </a:tcPr>
                </a:tc>
                <a:extLst>
                  <a:ext uri="{0D108BD9-81ED-4DB2-BD59-A6C34878D82A}">
                    <a16:rowId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前趋关系</a:t>
                      </a:r>
                    </a:p>
                  </a:txBody>
                  <a:tcPr marL="7620" marR="7620" marT="7620" marB="0" anchor="ctr">
                    <a:solidFill>
                      <a:schemeClr val="accent4">
                        <a:lumMod val="75000"/>
                      </a:schemeClr>
                    </a:solidFill>
                  </a:tcPr>
                </a:tc>
                <a:extLst>
                  <a:ext uri="{0D108BD9-81ED-4DB2-BD59-A6C34878D82A}">
                    <a16:rowId xmlns:a16="http://schemas.microsoft.com/office/drawing/2014/main" val="10003"/>
                  </a:ext>
                </a:extLst>
              </a:tr>
            </a:tbl>
          </a:graphicData>
        </a:graphic>
      </p:graphicFrame>
      <p:sp>
        <p:nvSpPr>
          <p:cNvPr id="10" name="Rectangle 3"/>
          <p:cNvSpPr>
            <a:spLocks noGrp="1" noChangeArrowheads="1"/>
          </p:cNvSpPr>
          <p:nvPr>
            <p:ph idx="1"/>
          </p:nvPr>
        </p:nvSpPr>
        <p:spPr>
          <a:xfrm>
            <a:off x="3131840" y="1350898"/>
            <a:ext cx="5904656" cy="2366134"/>
          </a:xfrm>
          <a:solidFill>
            <a:srgbClr val="FFFF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3"/>
          </a:lnRef>
          <a:fillRef idx="2">
            <a:schemeClr val="accent3"/>
          </a:fillRef>
          <a:effectRef idx="1">
            <a:schemeClr val="accent3"/>
          </a:effectRef>
          <a:fontRef idx="minor">
            <a:schemeClr val="dk1"/>
          </a:fontRef>
        </p:style>
        <p:txBody>
          <a:bodyPr>
            <a:noAutofit/>
          </a:bodyPr>
          <a:lstStyle/>
          <a:p>
            <a:pPr marL="365760" lvl="0" indent="-256032" defTabSz="914400">
              <a:lnSpc>
                <a:spcPct val="150000"/>
              </a:lnSpc>
              <a:spcBef>
                <a:spcPct val="30000"/>
              </a:spcBef>
              <a:buClr>
                <a:srgbClr val="2DA2BF"/>
              </a:buClr>
              <a:buSzPct val="68000"/>
              <a:buFont typeface="Wingdings 3"/>
              <a:buChar char=""/>
            </a:pPr>
            <a:r>
              <a:rPr lang="zh-CN" altLang="en-US" sz="1800" dirty="0">
                <a:solidFill>
                  <a:srgbClr val="000066"/>
                </a:solidFill>
                <a:effectLst/>
              </a:rPr>
              <a:t>为使多个进程能互斥地访问某临界资源，只需为该资源设置一</a:t>
            </a:r>
            <a:r>
              <a:rPr lang="zh-CN" altLang="en-US" sz="1800" dirty="0">
                <a:solidFill>
                  <a:srgbClr val="FF0000"/>
                </a:solidFill>
                <a:effectLst/>
              </a:rPr>
              <a:t>互斥信号量</a:t>
            </a:r>
            <a:r>
              <a:rPr lang="en-US" altLang="zh-CN" sz="1800" dirty="0" err="1">
                <a:solidFill>
                  <a:srgbClr val="FF0000"/>
                </a:solidFill>
                <a:effectLst/>
              </a:rPr>
              <a:t>mutex</a:t>
            </a:r>
            <a:r>
              <a:rPr lang="zh-CN" altLang="en-US" sz="1800" dirty="0">
                <a:solidFill>
                  <a:srgbClr val="000066"/>
                </a:solidFill>
                <a:effectLst/>
              </a:rPr>
              <a:t>，并设其</a:t>
            </a:r>
            <a:r>
              <a:rPr lang="zh-CN" altLang="en-US" sz="1800" dirty="0">
                <a:solidFill>
                  <a:srgbClr val="FF0000"/>
                </a:solidFill>
                <a:effectLst/>
              </a:rPr>
              <a:t>初始值为</a:t>
            </a:r>
            <a:r>
              <a:rPr lang="en-US" altLang="zh-CN" sz="1800" dirty="0">
                <a:solidFill>
                  <a:srgbClr val="FF0000"/>
                </a:solidFill>
                <a:effectLst/>
              </a:rPr>
              <a:t>1</a:t>
            </a:r>
            <a:r>
              <a:rPr lang="zh-CN" altLang="en-US" sz="1800" dirty="0">
                <a:solidFill>
                  <a:srgbClr val="000066"/>
                </a:solidFill>
                <a:effectLst/>
              </a:rPr>
              <a:t>，表示无进程进入自己的临界区。然后将各进程的临界区</a:t>
            </a:r>
            <a:r>
              <a:rPr lang="en-US" altLang="zh-CN" sz="1800" dirty="0">
                <a:solidFill>
                  <a:srgbClr val="FF0000"/>
                </a:solidFill>
                <a:effectLst/>
              </a:rPr>
              <a:t>CS</a:t>
            </a:r>
            <a:r>
              <a:rPr lang="zh-CN" altLang="en-US" sz="1800" dirty="0">
                <a:solidFill>
                  <a:srgbClr val="000066"/>
                </a:solidFill>
                <a:effectLst/>
              </a:rPr>
              <a:t>置于</a:t>
            </a:r>
            <a:r>
              <a:rPr lang="en-US" altLang="zh-CN" sz="1800" dirty="0">
                <a:solidFill>
                  <a:srgbClr val="000066"/>
                </a:solidFill>
                <a:effectLst/>
              </a:rPr>
              <a:t>wait(</a:t>
            </a:r>
            <a:r>
              <a:rPr lang="en-US" altLang="zh-CN" sz="1800" dirty="0" err="1">
                <a:solidFill>
                  <a:srgbClr val="000066"/>
                </a:solidFill>
                <a:effectLst/>
              </a:rPr>
              <a:t>mutex</a:t>
            </a:r>
            <a:r>
              <a:rPr lang="en-US" altLang="zh-CN" sz="1800" dirty="0">
                <a:solidFill>
                  <a:srgbClr val="000066"/>
                </a:solidFill>
                <a:effectLst/>
              </a:rPr>
              <a:t>)</a:t>
            </a:r>
            <a:r>
              <a:rPr lang="zh-CN" altLang="en-US" sz="1800" dirty="0">
                <a:solidFill>
                  <a:srgbClr val="000066"/>
                </a:solidFill>
                <a:effectLst/>
              </a:rPr>
              <a:t>和</a:t>
            </a:r>
            <a:r>
              <a:rPr lang="en-US" altLang="zh-CN" sz="1800" dirty="0">
                <a:solidFill>
                  <a:srgbClr val="000066"/>
                </a:solidFill>
                <a:effectLst/>
              </a:rPr>
              <a:t>signal(</a:t>
            </a:r>
            <a:r>
              <a:rPr lang="en-US" altLang="zh-CN" sz="1800" dirty="0" err="1">
                <a:solidFill>
                  <a:srgbClr val="000066"/>
                </a:solidFill>
                <a:effectLst/>
              </a:rPr>
              <a:t>mutex</a:t>
            </a:r>
            <a:r>
              <a:rPr lang="en-US" altLang="zh-CN" sz="1800" dirty="0">
                <a:solidFill>
                  <a:srgbClr val="000066"/>
                </a:solidFill>
                <a:effectLst/>
              </a:rPr>
              <a:t>)</a:t>
            </a:r>
            <a:r>
              <a:rPr lang="zh-CN" altLang="en-US" sz="1800" dirty="0">
                <a:solidFill>
                  <a:srgbClr val="000066"/>
                </a:solidFill>
                <a:effectLst/>
              </a:rPr>
              <a:t>操作之间即可。</a:t>
            </a:r>
          </a:p>
          <a:p>
            <a:pPr marL="365760" lvl="0" indent="-256032" defTabSz="914400">
              <a:lnSpc>
                <a:spcPct val="150000"/>
              </a:lnSpc>
              <a:spcBef>
                <a:spcPct val="30000"/>
              </a:spcBef>
              <a:buClr>
                <a:srgbClr val="2DA2BF"/>
              </a:buClr>
              <a:buSzPct val="68000"/>
              <a:buFont typeface="Wingdings 3"/>
              <a:buChar char=""/>
            </a:pPr>
            <a:r>
              <a:rPr lang="zh-CN" altLang="en-US" sz="1800" dirty="0">
                <a:solidFill>
                  <a:srgbClr val="000066"/>
                </a:solidFill>
                <a:effectLst/>
              </a:rPr>
              <a:t>下面是两个并发进程利用信号量实现进程互斥的描述</a:t>
            </a:r>
            <a:r>
              <a:rPr lang="zh-CN" altLang="en-US" dirty="0">
                <a:solidFill>
                  <a:srgbClr val="000066"/>
                </a:solidFill>
                <a:effectLst/>
              </a:rPr>
              <a:t>。</a:t>
            </a:r>
          </a:p>
        </p:txBody>
      </p:sp>
      <p:sp>
        <p:nvSpPr>
          <p:cNvPr id="12" name="Rectangle 4"/>
          <p:cNvSpPr>
            <a:spLocks noChangeArrowheads="1"/>
          </p:cNvSpPr>
          <p:nvPr/>
        </p:nvSpPr>
        <p:spPr bwMode="auto">
          <a:xfrm>
            <a:off x="251520" y="3874663"/>
            <a:ext cx="3960440" cy="2684593"/>
          </a:xfrm>
          <a:prstGeom prst="rect">
            <a:avLst/>
          </a:prstGeom>
          <a:solidFill>
            <a:schemeClr val="tx2"/>
          </a:solidFill>
          <a:ln w="28575">
            <a:solidFill>
              <a:sysClr val="windowText" lastClr="000000"/>
            </a:solidFill>
            <a:miter lim="800000"/>
            <a:headEnd/>
            <a:tailEnd/>
          </a:ln>
        </p:spPr>
        <p:txBody>
          <a:bodyPr anchor="ctr"/>
          <a:lstStyle/>
          <a:p>
            <a:pPr marL="342900" marR="0" lvl="0" indent="-342900" algn="l" defTabSz="914400" eaLnBrk="1" fontAlgn="auto" latinLnBrk="0" hangingPunct="1">
              <a:lnSpc>
                <a:spcPct val="105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Comic Sans MS" pitchFamily="66" charset="0"/>
                <a:ea typeface="隶书" pitchFamily="49" charset="-122"/>
              </a:rPr>
              <a:t>                        repeat</a:t>
            </a:r>
          </a:p>
          <a:p>
            <a:pPr marL="342900" marR="0" lvl="0" indent="-342900" algn="l" defTabSz="914400" eaLnBrk="1" fontAlgn="auto" latinLnBrk="0" hangingPunct="1">
              <a:lnSpc>
                <a:spcPct val="105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Comic Sans MS" pitchFamily="66" charset="0"/>
                <a:ea typeface="隶书" pitchFamily="49" charset="-122"/>
              </a:rPr>
              <a:t>                            </a:t>
            </a:r>
            <a:r>
              <a:rPr kumimoji="0" lang="en-US" altLang="zh-CN" sz="1400" b="0" i="0" u="none" strike="noStrike" kern="0" cap="none" spc="0" normalizeH="0" baseline="0" noProof="0" dirty="0">
                <a:ln>
                  <a:noFill/>
                </a:ln>
                <a:solidFill>
                  <a:srgbClr val="FF0000"/>
                </a:solidFill>
                <a:effectLst/>
                <a:uLnTx/>
                <a:uFillTx/>
                <a:latin typeface="Comic Sans MS" pitchFamily="66" charset="0"/>
                <a:ea typeface="隶书" pitchFamily="49" charset="-122"/>
              </a:rPr>
              <a:t>wait(</a:t>
            </a:r>
            <a:r>
              <a:rPr kumimoji="0" lang="en-US" altLang="zh-CN" sz="1400" b="0" i="0" u="none" strike="noStrike" kern="0" cap="none" spc="0" normalizeH="0" baseline="0" noProof="0" dirty="0" err="1">
                <a:ln>
                  <a:noFill/>
                </a:ln>
                <a:solidFill>
                  <a:srgbClr val="FF0000"/>
                </a:solidFill>
                <a:effectLst/>
                <a:uLnTx/>
                <a:uFillTx/>
                <a:latin typeface="Comic Sans MS" pitchFamily="66" charset="0"/>
                <a:ea typeface="隶书" pitchFamily="49" charset="-122"/>
              </a:rPr>
              <a:t>mutex</a:t>
            </a:r>
            <a:r>
              <a:rPr kumimoji="0" lang="en-US" altLang="zh-CN" sz="1400" b="0" i="0" u="none" strike="noStrike" kern="0" cap="none" spc="0" normalizeH="0" baseline="0" noProof="0" dirty="0">
                <a:ln>
                  <a:noFill/>
                </a:ln>
                <a:solidFill>
                  <a:srgbClr val="FF0000"/>
                </a:solidFill>
                <a:effectLst/>
                <a:uLnTx/>
                <a:uFillTx/>
                <a:latin typeface="Comic Sans MS" pitchFamily="66" charset="0"/>
                <a:ea typeface="隶书" pitchFamily="49" charset="-122"/>
              </a:rPr>
              <a:t>);</a:t>
            </a:r>
          </a:p>
          <a:p>
            <a:pPr marL="342900" marR="0" lvl="0" indent="-342900" algn="l" defTabSz="914400" eaLnBrk="1" fontAlgn="auto" latinLnBrk="0" hangingPunct="1">
              <a:lnSpc>
                <a:spcPct val="105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Comic Sans MS" pitchFamily="66" charset="0"/>
                <a:ea typeface="隶书" pitchFamily="49" charset="-122"/>
              </a:rPr>
              <a:t>                            critical section</a:t>
            </a:r>
          </a:p>
          <a:p>
            <a:pPr marL="342900" marR="0" lvl="0" indent="-342900" algn="l" defTabSz="914400" eaLnBrk="1" fontAlgn="auto" latinLnBrk="0" hangingPunct="1">
              <a:lnSpc>
                <a:spcPct val="105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0000"/>
                </a:solidFill>
                <a:effectLst/>
                <a:uLnTx/>
                <a:uFillTx/>
                <a:latin typeface="Comic Sans MS" pitchFamily="66" charset="0"/>
                <a:ea typeface="隶书" pitchFamily="49" charset="-122"/>
              </a:rPr>
              <a:t>                            signal(</a:t>
            </a:r>
            <a:r>
              <a:rPr kumimoji="0" lang="en-US" altLang="zh-CN" sz="1400" b="0" i="0" u="none" strike="noStrike" kern="0" cap="none" spc="0" normalizeH="0" baseline="0" noProof="0" dirty="0" err="1">
                <a:ln>
                  <a:noFill/>
                </a:ln>
                <a:solidFill>
                  <a:srgbClr val="FF0000"/>
                </a:solidFill>
                <a:effectLst/>
                <a:uLnTx/>
                <a:uFillTx/>
                <a:latin typeface="Comic Sans MS" pitchFamily="66" charset="0"/>
                <a:ea typeface="隶书" pitchFamily="49" charset="-122"/>
              </a:rPr>
              <a:t>mutex</a:t>
            </a:r>
            <a:r>
              <a:rPr kumimoji="0" lang="en-US" altLang="zh-CN" sz="1400" b="0" i="0" u="none" strike="noStrike" kern="0" cap="none" spc="0" normalizeH="0" baseline="0" noProof="0" dirty="0">
                <a:ln>
                  <a:noFill/>
                </a:ln>
                <a:solidFill>
                  <a:srgbClr val="FF0000"/>
                </a:solidFill>
                <a:effectLst/>
                <a:uLnTx/>
                <a:uFillTx/>
                <a:latin typeface="Comic Sans MS" pitchFamily="66" charset="0"/>
                <a:ea typeface="隶书" pitchFamily="49" charset="-122"/>
              </a:rPr>
              <a:t>);</a:t>
            </a:r>
          </a:p>
          <a:p>
            <a:pPr marL="342900" marR="0" lvl="0" indent="-342900" algn="l" defTabSz="914400" eaLnBrk="1" fontAlgn="auto" latinLnBrk="0" hangingPunct="1">
              <a:lnSpc>
                <a:spcPct val="105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Comic Sans MS" pitchFamily="66" charset="0"/>
                <a:ea typeface="隶书" pitchFamily="49" charset="-122"/>
              </a:rPr>
              <a:t>                            remainder section</a:t>
            </a:r>
          </a:p>
          <a:p>
            <a:pPr marL="342900" marR="0" lvl="0" indent="-342900" algn="l" defTabSz="914400" eaLnBrk="1" fontAlgn="auto" latinLnBrk="0" hangingPunct="1">
              <a:lnSpc>
                <a:spcPct val="105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Comic Sans MS" pitchFamily="66" charset="0"/>
                <a:ea typeface="隶书" pitchFamily="49" charset="-122"/>
              </a:rPr>
              <a:t>                          until false;</a:t>
            </a:r>
          </a:p>
        </p:txBody>
      </p:sp>
      <p:sp>
        <p:nvSpPr>
          <p:cNvPr id="13" name="Rectangle 5"/>
          <p:cNvSpPr>
            <a:spLocks noChangeArrowheads="1"/>
          </p:cNvSpPr>
          <p:nvPr/>
        </p:nvSpPr>
        <p:spPr bwMode="auto">
          <a:xfrm>
            <a:off x="4596184" y="3874664"/>
            <a:ext cx="4440312" cy="2684593"/>
          </a:xfrm>
          <a:prstGeom prst="rect">
            <a:avLst/>
          </a:prstGeom>
          <a:solidFill>
            <a:schemeClr val="tx2"/>
          </a:solidFill>
          <a:ln w="28575">
            <a:solidFill>
              <a:sysClr val="windowText" lastClr="000000"/>
            </a:solidFill>
            <a:miter lim="800000"/>
            <a:headEnd/>
            <a:tailEnd/>
          </a:ln>
        </p:spPr>
        <p:txBody>
          <a:bodyPr/>
          <a:lstStyle/>
          <a:p>
            <a:pPr marL="0" marR="0" lvl="0" indent="0" algn="just" defTabSz="914400" eaLnBrk="1" fontAlgn="auto" latinLnBrk="0" hangingPunct="1">
              <a:lnSpc>
                <a:spcPct val="105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Comic Sans MS" pitchFamily="66" charset="0"/>
                <a:ea typeface="楷体_GB2312" pitchFamily="49" charset="-122"/>
              </a:rPr>
              <a:t> </a:t>
            </a:r>
          </a:p>
          <a:p>
            <a:pPr marL="0" marR="0" lvl="0" indent="0" algn="just" defTabSz="914400" eaLnBrk="1" fontAlgn="auto" latinLnBrk="0" hangingPunct="1">
              <a:lnSpc>
                <a:spcPct val="105000"/>
              </a:lnSpc>
              <a:spcBef>
                <a:spcPts val="0"/>
              </a:spcBef>
              <a:spcAft>
                <a:spcPts val="0"/>
              </a:spcAft>
              <a:buClrTx/>
              <a:buSzTx/>
              <a:buFontTx/>
              <a:buNone/>
              <a:tabLst/>
              <a:defRPr/>
            </a:pPr>
            <a:endParaRPr kumimoji="0" lang="en-US" altLang="zh-CN" sz="1400" kern="0" dirty="0">
              <a:solidFill>
                <a:prstClr val="black"/>
              </a:solidFill>
              <a:latin typeface="Comic Sans MS" pitchFamily="66" charset="0"/>
              <a:ea typeface="楷体_GB2312" pitchFamily="49" charset="-122"/>
            </a:endParaRPr>
          </a:p>
          <a:p>
            <a:pPr marL="0" marR="0" lvl="0" indent="0" algn="just" defTabSz="914400" eaLnBrk="1" fontAlgn="auto" latinLnBrk="0" hangingPunct="1">
              <a:lnSpc>
                <a:spcPct val="105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Comic Sans MS" pitchFamily="66" charset="0"/>
                <a:ea typeface="楷体_GB2312" pitchFamily="49" charset="-122"/>
              </a:rPr>
              <a:t>                 repeat</a:t>
            </a:r>
          </a:p>
          <a:p>
            <a:pPr marL="0" marR="0" lvl="0" indent="0" algn="just" defTabSz="914400" eaLnBrk="1" fontAlgn="auto" latinLnBrk="0" hangingPunct="1">
              <a:lnSpc>
                <a:spcPct val="105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Comic Sans MS" pitchFamily="66" charset="0"/>
                <a:ea typeface="楷体_GB2312" pitchFamily="49" charset="-122"/>
              </a:rPr>
              <a:t>                     </a:t>
            </a:r>
            <a:r>
              <a:rPr kumimoji="0" lang="en-US" altLang="zh-CN" sz="1400" b="0" i="0" u="none" strike="noStrike" kern="0" cap="none" spc="0" normalizeH="0" baseline="0" noProof="0" dirty="0">
                <a:ln>
                  <a:noFill/>
                </a:ln>
                <a:solidFill>
                  <a:srgbClr val="FF0000"/>
                </a:solidFill>
                <a:effectLst/>
                <a:uLnTx/>
                <a:uFillTx/>
                <a:latin typeface="Comic Sans MS" pitchFamily="66" charset="0"/>
                <a:ea typeface="楷体_GB2312" pitchFamily="49" charset="-122"/>
              </a:rPr>
              <a:t>wait(</a:t>
            </a:r>
            <a:r>
              <a:rPr kumimoji="0" lang="en-US" altLang="zh-CN" sz="1400" b="0" i="0" u="none" strike="noStrike" kern="0" cap="none" spc="0" normalizeH="0" baseline="0" noProof="0" dirty="0" err="1">
                <a:ln>
                  <a:noFill/>
                </a:ln>
                <a:solidFill>
                  <a:srgbClr val="FF0000"/>
                </a:solidFill>
                <a:effectLst/>
                <a:uLnTx/>
                <a:uFillTx/>
                <a:latin typeface="Comic Sans MS" pitchFamily="66" charset="0"/>
                <a:ea typeface="楷体_GB2312" pitchFamily="49" charset="-122"/>
              </a:rPr>
              <a:t>mutex</a:t>
            </a:r>
            <a:r>
              <a:rPr kumimoji="0" lang="en-US" altLang="zh-CN" sz="1400" b="0" i="0" u="none" strike="noStrike" kern="0" cap="none" spc="0" normalizeH="0" baseline="0" noProof="0" dirty="0">
                <a:ln>
                  <a:noFill/>
                </a:ln>
                <a:solidFill>
                  <a:srgbClr val="FF0000"/>
                </a:solidFill>
                <a:effectLst/>
                <a:uLnTx/>
                <a:uFillTx/>
                <a:latin typeface="Comic Sans MS" pitchFamily="66" charset="0"/>
                <a:ea typeface="楷体_GB2312" pitchFamily="49" charset="-122"/>
              </a:rPr>
              <a:t>);</a:t>
            </a:r>
          </a:p>
          <a:p>
            <a:pPr marL="0" marR="0" lvl="0" indent="0" algn="just" defTabSz="914400" eaLnBrk="1" fontAlgn="auto" latinLnBrk="0" hangingPunct="1">
              <a:lnSpc>
                <a:spcPct val="105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Comic Sans MS" pitchFamily="66" charset="0"/>
                <a:ea typeface="楷体_GB2312" pitchFamily="49" charset="-122"/>
              </a:rPr>
              <a:t>                     critical section</a:t>
            </a:r>
          </a:p>
          <a:p>
            <a:pPr marL="0" marR="0" lvl="0" indent="0" algn="just" defTabSz="914400" eaLnBrk="1" fontAlgn="auto" latinLnBrk="0" hangingPunct="1">
              <a:lnSpc>
                <a:spcPct val="105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Comic Sans MS" pitchFamily="66" charset="0"/>
                <a:ea typeface="楷体_GB2312" pitchFamily="49" charset="-122"/>
              </a:rPr>
              <a:t>                     </a:t>
            </a:r>
            <a:r>
              <a:rPr kumimoji="0" lang="en-US" altLang="zh-CN" sz="1400" b="0" i="0" u="none" strike="noStrike" kern="0" cap="none" spc="0" normalizeH="0" baseline="0" noProof="0" dirty="0">
                <a:ln>
                  <a:noFill/>
                </a:ln>
                <a:solidFill>
                  <a:srgbClr val="FF0000"/>
                </a:solidFill>
                <a:effectLst/>
                <a:uLnTx/>
                <a:uFillTx/>
                <a:latin typeface="Comic Sans MS" pitchFamily="66" charset="0"/>
                <a:ea typeface="楷体_GB2312" pitchFamily="49" charset="-122"/>
              </a:rPr>
              <a:t>signal(</a:t>
            </a:r>
            <a:r>
              <a:rPr kumimoji="0" lang="en-US" altLang="zh-CN" sz="1400" b="0" i="0" u="none" strike="noStrike" kern="0" cap="none" spc="0" normalizeH="0" baseline="0" noProof="0" dirty="0" err="1">
                <a:ln>
                  <a:noFill/>
                </a:ln>
                <a:solidFill>
                  <a:srgbClr val="FF0000"/>
                </a:solidFill>
                <a:effectLst/>
                <a:uLnTx/>
                <a:uFillTx/>
                <a:latin typeface="Comic Sans MS" pitchFamily="66" charset="0"/>
                <a:ea typeface="楷体_GB2312" pitchFamily="49" charset="-122"/>
              </a:rPr>
              <a:t>mutex</a:t>
            </a:r>
            <a:r>
              <a:rPr kumimoji="0" lang="en-US" altLang="zh-CN" sz="1400" b="0" i="0" u="none" strike="noStrike" kern="0" cap="none" spc="0" normalizeH="0" baseline="0" noProof="0" dirty="0">
                <a:ln>
                  <a:noFill/>
                </a:ln>
                <a:solidFill>
                  <a:srgbClr val="FF0000"/>
                </a:solidFill>
                <a:effectLst/>
                <a:uLnTx/>
                <a:uFillTx/>
                <a:latin typeface="Comic Sans MS" pitchFamily="66" charset="0"/>
                <a:ea typeface="楷体_GB2312" pitchFamily="49" charset="-122"/>
              </a:rPr>
              <a:t>);</a:t>
            </a:r>
          </a:p>
          <a:p>
            <a:pPr marL="0" marR="0" lvl="0" indent="0" algn="just" defTabSz="914400" eaLnBrk="1" fontAlgn="auto" latinLnBrk="0" hangingPunct="1">
              <a:lnSpc>
                <a:spcPct val="105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Comic Sans MS" pitchFamily="66" charset="0"/>
                <a:ea typeface="楷体_GB2312" pitchFamily="49" charset="-122"/>
              </a:rPr>
              <a:t>                     remainder section</a:t>
            </a:r>
          </a:p>
          <a:p>
            <a:pPr marL="0" marR="0" lvl="0" indent="0" algn="just" defTabSz="914400" eaLnBrk="1" fontAlgn="auto" latinLnBrk="0" hangingPunct="1">
              <a:lnSpc>
                <a:spcPct val="105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Comic Sans MS" pitchFamily="66" charset="0"/>
                <a:ea typeface="楷体_GB2312" pitchFamily="49" charset="-122"/>
              </a:rPr>
              <a:t>                   until false;</a:t>
            </a:r>
          </a:p>
        </p:txBody>
      </p:sp>
    </p:spTree>
    <p:extLst>
      <p:ext uri="{BB962C8B-B14F-4D97-AF65-F5344CB8AC3E}">
        <p14:creationId xmlns:p14="http://schemas.microsoft.com/office/powerpoint/2010/main" val="21489423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120081"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信号量机制</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整型信号量</a:t>
            </a:r>
          </a:p>
        </p:txBody>
      </p:sp>
      <p:sp>
        <p:nvSpPr>
          <p:cNvPr id="5" name="剪去单角的矩形 4"/>
          <p:cNvSpPr/>
          <p:nvPr/>
        </p:nvSpPr>
        <p:spPr>
          <a:xfrm>
            <a:off x="2267744" y="761331"/>
            <a:ext cx="2160240"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记录型信号量</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AND</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型信号量</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信号量集</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aphicFrame>
        <p:nvGraphicFramePr>
          <p:cNvPr id="8" name="表格 7"/>
          <p:cNvGraphicFramePr>
            <a:graphicFrameLocks noGrp="1"/>
          </p:cNvGraphicFramePr>
          <p:nvPr>
            <p:extLst>
              <p:ext uri="{D42A27DB-BD31-4B8C-83A1-F6EECF244321}">
                <p14:modId xmlns:p14="http://schemas.microsoft.com/office/powerpoint/2010/main" val="537489347"/>
              </p:ext>
            </p:extLst>
          </p:nvPr>
        </p:nvGraphicFramePr>
        <p:xfrm>
          <a:off x="46857" y="1350898"/>
          <a:ext cx="2868959" cy="1249680"/>
        </p:xfrm>
        <a:graphic>
          <a:graphicData uri="http://schemas.openxmlformats.org/drawingml/2006/table">
            <a:tbl>
              <a:tblPr>
                <a:tableStyleId>{5C22544A-7EE6-4342-B048-85BDC9FD1C3A}</a:tableStyleId>
              </a:tblPr>
              <a:tblGrid>
                <a:gridCol w="309113">
                  <a:extLst>
                    <a:ext uri="{9D8B030D-6E8A-4147-A177-3AD203B41FA5}">
                      <a16:colId xmlns:a16="http://schemas.microsoft.com/office/drawing/2014/main" val="20000"/>
                    </a:ext>
                  </a:extLst>
                </a:gridCol>
                <a:gridCol w="2559846">
                  <a:extLst>
                    <a:ext uri="{9D8B030D-6E8A-4147-A177-3AD203B41FA5}">
                      <a16:colId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信号量目的</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互斥</a:t>
                      </a:r>
                    </a:p>
                  </a:txBody>
                  <a:tcPr marL="7620" marR="7620" marT="7620" marB="0" anchor="ctr">
                    <a:solidFill>
                      <a:schemeClr val="bg1"/>
                    </a:solidFill>
                  </a:tcPr>
                </a:tc>
                <a:extLst>
                  <a:ext uri="{0D108BD9-81ED-4DB2-BD59-A6C34878D82A}">
                    <a16:rowId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同步</a:t>
                      </a:r>
                    </a:p>
                  </a:txBody>
                  <a:tcPr marL="7620" marR="7620" marT="7620" marB="0" anchor="ctr">
                    <a:solidFill>
                      <a:schemeClr val="accent4">
                        <a:lumMod val="75000"/>
                      </a:schemeClr>
                    </a:solidFill>
                  </a:tcPr>
                </a:tc>
                <a:extLst>
                  <a:ext uri="{0D108BD9-81ED-4DB2-BD59-A6C34878D82A}">
                    <a16:rowId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前趋关系</a:t>
                      </a:r>
                    </a:p>
                  </a:txBody>
                  <a:tcPr marL="7620" marR="7620" marT="7620" marB="0" anchor="ctr">
                    <a:solidFill>
                      <a:schemeClr val="accent4">
                        <a:lumMod val="75000"/>
                      </a:schemeClr>
                    </a:solidFill>
                  </a:tcPr>
                </a:tc>
                <a:extLst>
                  <a:ext uri="{0D108BD9-81ED-4DB2-BD59-A6C34878D82A}">
                    <a16:rowId xmlns:a16="http://schemas.microsoft.com/office/drawing/2014/main" val="10003"/>
                  </a:ext>
                </a:extLst>
              </a:tr>
            </a:tbl>
          </a:graphicData>
        </a:graphic>
      </p:graphicFrame>
      <p:sp>
        <p:nvSpPr>
          <p:cNvPr id="12" name="Text Box 4"/>
          <p:cNvSpPr txBox="1">
            <a:spLocks noChangeArrowheads="1"/>
          </p:cNvSpPr>
          <p:nvPr/>
        </p:nvSpPr>
        <p:spPr bwMode="auto">
          <a:xfrm>
            <a:off x="3275856" y="1431012"/>
            <a:ext cx="5472608" cy="461665"/>
          </a:xfrm>
          <a:prstGeom prst="rect">
            <a:avLst/>
          </a:prstGeom>
          <a:noFill/>
          <a:ln w="9525">
            <a:noFill/>
            <a:miter lim="800000"/>
            <a:headEnd/>
            <a:tailEnd/>
          </a:ln>
        </p:spPr>
        <p:txBody>
          <a:bodyPr wrap="square">
            <a:spAutoFit/>
          </a:bodyPr>
          <a:lstStyle/>
          <a:p>
            <a:pPr algn="l"/>
            <a:r>
              <a:rPr lang="zh-CN" altLang="en-US" b="1" dirty="0">
                <a:solidFill>
                  <a:srgbClr val="FF0000"/>
                </a:solidFill>
                <a:latin typeface="微软雅黑" panose="020B0503020204020204" pitchFamily="34" charset="-122"/>
                <a:ea typeface="微软雅黑" panose="020B0503020204020204" pitchFamily="34" charset="-122"/>
              </a:rPr>
              <a:t>下面是两进程模拟执行情况：</a:t>
            </a:r>
          </a:p>
        </p:txBody>
      </p:sp>
      <p:sp>
        <p:nvSpPr>
          <p:cNvPr id="14" name="Text Box 6"/>
          <p:cNvSpPr txBox="1">
            <a:spLocks noChangeArrowheads="1"/>
          </p:cNvSpPr>
          <p:nvPr/>
        </p:nvSpPr>
        <p:spPr bwMode="auto">
          <a:xfrm>
            <a:off x="2964634" y="6156858"/>
            <a:ext cx="5614513" cy="707886"/>
          </a:xfrm>
          <a:prstGeom prst="rect">
            <a:avLst/>
          </a:prstGeom>
          <a:noFill/>
          <a:ln w="9525">
            <a:noFill/>
            <a:miter lim="800000"/>
            <a:headEnd/>
            <a:tailEnd/>
          </a:ln>
        </p:spPr>
        <p:txBody>
          <a:bodyPr wrap="square">
            <a:spAutoFit/>
          </a:bodyPr>
          <a:lstStyle/>
          <a:p>
            <a:pPr algn="l"/>
            <a:r>
              <a:rPr lang="zh-CN" altLang="en-US" sz="2000" b="1" dirty="0">
                <a:solidFill>
                  <a:srgbClr val="FF0000"/>
                </a:solidFill>
                <a:latin typeface="微软雅黑" panose="020B0503020204020204" pitchFamily="34" charset="-122"/>
                <a:ea typeface="微软雅黑" panose="020B0503020204020204" pitchFamily="34" charset="-122"/>
              </a:rPr>
              <a:t>如果</a:t>
            </a:r>
            <a:r>
              <a:rPr lang="en-US" altLang="zh-CN" sz="2000" b="1" dirty="0">
                <a:solidFill>
                  <a:srgbClr val="FF0000"/>
                </a:solidFill>
                <a:latin typeface="微软雅黑" panose="020B0503020204020204" pitchFamily="34" charset="-122"/>
                <a:ea typeface="微软雅黑" panose="020B0503020204020204" pitchFamily="34" charset="-122"/>
              </a:rPr>
              <a:t>P2</a:t>
            </a:r>
            <a:r>
              <a:rPr lang="zh-CN" altLang="en-US" sz="2000" b="1" dirty="0">
                <a:solidFill>
                  <a:srgbClr val="FF0000"/>
                </a:solidFill>
                <a:latin typeface="微软雅黑" panose="020B0503020204020204" pitchFamily="34" charset="-122"/>
                <a:ea typeface="微软雅黑" panose="020B0503020204020204" pitchFamily="34" charset="-122"/>
              </a:rPr>
              <a:t>先进入临界区，则</a:t>
            </a:r>
            <a:r>
              <a:rPr lang="en-US" altLang="zh-CN" sz="2000" b="1" dirty="0">
                <a:solidFill>
                  <a:srgbClr val="FF0000"/>
                </a:solidFill>
                <a:latin typeface="微软雅黑" panose="020B0503020204020204" pitchFamily="34" charset="-122"/>
                <a:ea typeface="微软雅黑" panose="020B0503020204020204" pitchFamily="34" charset="-122"/>
              </a:rPr>
              <a:t>P1</a:t>
            </a:r>
            <a:r>
              <a:rPr lang="zh-CN" altLang="en-US" sz="2000" b="1" dirty="0">
                <a:solidFill>
                  <a:srgbClr val="FF0000"/>
                </a:solidFill>
                <a:latin typeface="微软雅黑" panose="020B0503020204020204" pitchFamily="34" charset="-122"/>
                <a:ea typeface="微软雅黑" panose="020B0503020204020204" pitchFamily="34" charset="-122"/>
              </a:rPr>
              <a:t>等待，</a:t>
            </a:r>
            <a:r>
              <a:rPr lang="en-US" altLang="zh-CN" sz="2000" b="1" dirty="0">
                <a:solidFill>
                  <a:srgbClr val="FF0000"/>
                </a:solidFill>
                <a:latin typeface="微软雅黑" panose="020B0503020204020204" pitchFamily="34" charset="-122"/>
                <a:ea typeface="微软雅黑" panose="020B0503020204020204" pitchFamily="34" charset="-122"/>
              </a:rPr>
              <a:t>P1</a:t>
            </a:r>
            <a:r>
              <a:rPr lang="zh-CN" altLang="en-US" sz="2000" b="1" dirty="0">
                <a:solidFill>
                  <a:srgbClr val="FF0000"/>
                </a:solidFill>
                <a:latin typeface="微软雅黑" panose="020B0503020204020204" pitchFamily="34" charset="-122"/>
                <a:ea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rPr>
              <a:t>P2</a:t>
            </a:r>
            <a:r>
              <a:rPr lang="zh-CN" altLang="en-US" sz="2000" b="1" dirty="0">
                <a:solidFill>
                  <a:srgbClr val="FF0000"/>
                </a:solidFill>
                <a:latin typeface="微软雅黑" panose="020B0503020204020204" pitchFamily="34" charset="-122"/>
                <a:ea typeface="微软雅黑" panose="020B0503020204020204" pitchFamily="34" charset="-122"/>
              </a:rPr>
              <a:t>不会同时进入临界区。</a:t>
            </a:r>
          </a:p>
        </p:txBody>
      </p:sp>
      <p:sp>
        <p:nvSpPr>
          <p:cNvPr id="15" name="矩形 14"/>
          <p:cNvSpPr/>
          <p:nvPr/>
        </p:nvSpPr>
        <p:spPr>
          <a:xfrm>
            <a:off x="3059832" y="2436616"/>
            <a:ext cx="5519315" cy="3720242"/>
          </a:xfrm>
          <a:prstGeom prst="rect">
            <a:avLst/>
          </a:prstGeom>
          <a:solidFill>
            <a:srgbClr val="FFFFCC"/>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3" name="Object 5"/>
          <p:cNvGraphicFramePr>
            <a:graphicFrameLocks noChangeAspect="1"/>
          </p:cNvGraphicFramePr>
          <p:nvPr>
            <p:extLst>
              <p:ext uri="{D42A27DB-BD31-4B8C-83A1-F6EECF244321}">
                <p14:modId xmlns:p14="http://schemas.microsoft.com/office/powerpoint/2010/main" val="2160782573"/>
              </p:ext>
            </p:extLst>
          </p:nvPr>
        </p:nvGraphicFramePr>
        <p:xfrm>
          <a:off x="2964634" y="2420888"/>
          <a:ext cx="5931716" cy="3906381"/>
        </p:xfrm>
        <a:graphic>
          <a:graphicData uri="http://schemas.openxmlformats.org/presentationml/2006/ole">
            <mc:AlternateContent xmlns:mc="http://schemas.openxmlformats.org/markup-compatibility/2006">
              <mc:Choice xmlns:v="urn:schemas-microsoft-com:vml" Requires="v">
                <p:oleObj spid="_x0000_s17492" name="文档" r:id="rId4" imgW="7465337" imgH="6843936" progId="Word.Document.8">
                  <p:embed/>
                </p:oleObj>
              </mc:Choice>
              <mc:Fallback>
                <p:oleObj name="文档" r:id="rId4" imgW="7465337" imgH="6843936"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4634" y="2420888"/>
                        <a:ext cx="5931716" cy="3906381"/>
                      </a:xfrm>
                      <a:prstGeom prst="rect">
                        <a:avLst/>
                      </a:prstGeom>
                      <a:noFill/>
                      <a:extLst/>
                    </p:spPr>
                  </p:pic>
                </p:oleObj>
              </mc:Fallback>
            </mc:AlternateContent>
          </a:graphicData>
        </a:graphic>
      </p:graphicFrame>
    </p:spTree>
    <p:extLst>
      <p:ext uri="{BB962C8B-B14F-4D97-AF65-F5344CB8AC3E}">
        <p14:creationId xmlns:p14="http://schemas.microsoft.com/office/powerpoint/2010/main" val="8395177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120081"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信号量机制</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整型信号量</a:t>
            </a:r>
          </a:p>
        </p:txBody>
      </p:sp>
      <p:sp>
        <p:nvSpPr>
          <p:cNvPr id="5" name="剪去单角的矩形 4"/>
          <p:cNvSpPr/>
          <p:nvPr/>
        </p:nvSpPr>
        <p:spPr>
          <a:xfrm>
            <a:off x="2267744" y="761331"/>
            <a:ext cx="2160240"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记录型信号量</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AND</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型信号量</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信号量集</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aphicFrame>
        <p:nvGraphicFramePr>
          <p:cNvPr id="8" name="表格 7"/>
          <p:cNvGraphicFramePr>
            <a:graphicFrameLocks noGrp="1"/>
          </p:cNvGraphicFramePr>
          <p:nvPr>
            <p:extLst/>
          </p:nvPr>
        </p:nvGraphicFramePr>
        <p:xfrm>
          <a:off x="46857" y="1350898"/>
          <a:ext cx="2868959" cy="1249680"/>
        </p:xfrm>
        <a:graphic>
          <a:graphicData uri="http://schemas.openxmlformats.org/drawingml/2006/table">
            <a:tbl>
              <a:tblPr>
                <a:tableStyleId>{5C22544A-7EE6-4342-B048-85BDC9FD1C3A}</a:tableStyleId>
              </a:tblPr>
              <a:tblGrid>
                <a:gridCol w="309113">
                  <a:extLst>
                    <a:ext uri="{9D8B030D-6E8A-4147-A177-3AD203B41FA5}">
                      <a16:colId xmlns:a16="http://schemas.microsoft.com/office/drawing/2014/main" val="20000"/>
                    </a:ext>
                  </a:extLst>
                </a:gridCol>
                <a:gridCol w="2559846">
                  <a:extLst>
                    <a:ext uri="{9D8B030D-6E8A-4147-A177-3AD203B41FA5}">
                      <a16:colId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信号量目的</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互斥</a:t>
                      </a:r>
                    </a:p>
                  </a:txBody>
                  <a:tcPr marL="7620" marR="7620" marT="7620" marB="0" anchor="ctr">
                    <a:solidFill>
                      <a:schemeClr val="bg1"/>
                    </a:solidFill>
                  </a:tcPr>
                </a:tc>
                <a:extLst>
                  <a:ext uri="{0D108BD9-81ED-4DB2-BD59-A6C34878D82A}">
                    <a16:rowId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同步</a:t>
                      </a:r>
                    </a:p>
                  </a:txBody>
                  <a:tcPr marL="7620" marR="7620" marT="7620" marB="0" anchor="ctr">
                    <a:solidFill>
                      <a:schemeClr val="accent4">
                        <a:lumMod val="75000"/>
                      </a:schemeClr>
                    </a:solidFill>
                  </a:tcPr>
                </a:tc>
                <a:extLst>
                  <a:ext uri="{0D108BD9-81ED-4DB2-BD59-A6C34878D82A}">
                    <a16:rowId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前趋关系</a:t>
                      </a:r>
                    </a:p>
                  </a:txBody>
                  <a:tcPr marL="7620" marR="7620" marT="7620" marB="0" anchor="ctr">
                    <a:solidFill>
                      <a:schemeClr val="accent4">
                        <a:lumMod val="75000"/>
                      </a:schemeClr>
                    </a:solidFill>
                  </a:tcPr>
                </a:tc>
                <a:extLst>
                  <a:ext uri="{0D108BD9-81ED-4DB2-BD59-A6C34878D82A}">
                    <a16:rowId xmlns:a16="http://schemas.microsoft.com/office/drawing/2014/main" val="10003"/>
                  </a:ext>
                </a:extLst>
              </a:tr>
            </a:tbl>
          </a:graphicData>
        </a:graphic>
      </p:graphicFrame>
      <p:sp>
        <p:nvSpPr>
          <p:cNvPr id="2" name="内容占位符 1"/>
          <p:cNvSpPr>
            <a:spLocks noGrp="1"/>
          </p:cNvSpPr>
          <p:nvPr>
            <p:ph idx="1"/>
          </p:nvPr>
        </p:nvSpPr>
        <p:spPr/>
        <p:txBody>
          <a:bodyPr/>
          <a:lstStyle/>
          <a:p>
            <a:pPr marL="0" indent="0">
              <a:buNone/>
            </a:pPr>
            <a:r>
              <a:rPr lang="en-US" altLang="zh-CN" dirty="0"/>
              <a:t>  </a:t>
            </a:r>
            <a:endParaRPr lang="zh-CN" altLang="en-US" dirty="0"/>
          </a:p>
        </p:txBody>
      </p:sp>
      <p:sp>
        <p:nvSpPr>
          <p:cNvPr id="14" name="Text Box 4"/>
          <p:cNvSpPr txBox="1">
            <a:spLocks noChangeArrowheads="1"/>
          </p:cNvSpPr>
          <p:nvPr/>
        </p:nvSpPr>
        <p:spPr bwMode="auto">
          <a:xfrm>
            <a:off x="1102618" y="4688658"/>
            <a:ext cx="7501830" cy="1938992"/>
          </a:xfrm>
          <a:prstGeom prst="rect">
            <a:avLst/>
          </a:prstGeom>
          <a:solidFill>
            <a:schemeClr val="accent5">
              <a:lumMod val="40000"/>
              <a:lumOff val="60000"/>
            </a:schemeClr>
          </a:solidFill>
          <a:ln w="9525">
            <a:noFill/>
            <a:miter lim="800000"/>
            <a:headEnd/>
            <a:tailEnd/>
          </a:ln>
        </p:spPr>
        <p:txBody>
          <a:bodyPr wrap="square">
            <a:spAutoFit/>
          </a:bodyPr>
          <a:lstStyle/>
          <a:p>
            <a:pPr algn="l"/>
            <a:r>
              <a:rPr lang="zh-CN" altLang="en-US" sz="2000" b="1" dirty="0">
                <a:solidFill>
                  <a:prstClr val="black"/>
                </a:solidFill>
                <a:latin typeface="黑体" panose="02010609060101010101" pitchFamily="49" charset="-122"/>
                <a:ea typeface="黑体" panose="02010609060101010101" pitchFamily="49" charset="-122"/>
              </a:rPr>
              <a:t>          </a:t>
            </a:r>
            <a:r>
              <a:rPr lang="en-US" altLang="zh-CN" sz="2000" b="1" dirty="0">
                <a:solidFill>
                  <a:prstClr val="black"/>
                </a:solidFill>
                <a:latin typeface="黑体" panose="02010609060101010101" pitchFamily="49" charset="-122"/>
                <a:ea typeface="黑体" panose="02010609060101010101" pitchFamily="49" charset="-122"/>
              </a:rPr>
              <a:t>1   </a:t>
            </a:r>
            <a:r>
              <a:rPr lang="zh-CN" altLang="en-US" sz="2000" b="1" dirty="0">
                <a:solidFill>
                  <a:prstClr val="black"/>
                </a:solidFill>
                <a:latin typeface="黑体" panose="02010609060101010101" pitchFamily="49" charset="-122"/>
                <a:ea typeface="黑体" panose="02010609060101010101" pitchFamily="49" charset="-122"/>
              </a:rPr>
              <a:t>无进程进入临界区</a:t>
            </a:r>
          </a:p>
          <a:p>
            <a:pPr algn="l"/>
            <a:r>
              <a:rPr lang="en-US" altLang="zh-CN" sz="2000" b="1" dirty="0" err="1">
                <a:solidFill>
                  <a:prstClr val="black"/>
                </a:solidFill>
                <a:latin typeface="黑体" panose="02010609060101010101" pitchFamily="49" charset="-122"/>
                <a:ea typeface="黑体" panose="02010609060101010101" pitchFamily="49" charset="-122"/>
              </a:rPr>
              <a:t>mutex</a:t>
            </a:r>
            <a:r>
              <a:rPr lang="en-US" altLang="zh-CN" sz="2000" b="1" dirty="0">
                <a:solidFill>
                  <a:prstClr val="black"/>
                </a:solidFill>
                <a:latin typeface="黑体" panose="02010609060101010101" pitchFamily="49" charset="-122"/>
                <a:ea typeface="黑体" panose="02010609060101010101" pitchFamily="49" charset="-122"/>
              </a:rPr>
              <a:t>=    0   1</a:t>
            </a:r>
            <a:r>
              <a:rPr lang="zh-CN" altLang="en-US" sz="2000" b="1" dirty="0">
                <a:solidFill>
                  <a:prstClr val="black"/>
                </a:solidFill>
                <a:latin typeface="黑体" panose="02010609060101010101" pitchFamily="49" charset="-122"/>
                <a:ea typeface="黑体" panose="02010609060101010101" pitchFamily="49" charset="-122"/>
              </a:rPr>
              <a:t>个进程在临界区</a:t>
            </a:r>
          </a:p>
          <a:p>
            <a:pPr algn="l"/>
            <a:r>
              <a:rPr lang="zh-CN" altLang="en-US" sz="2000" b="1" dirty="0">
                <a:solidFill>
                  <a:prstClr val="black"/>
                </a:solidFill>
                <a:latin typeface="黑体" panose="02010609060101010101" pitchFamily="49" charset="-122"/>
                <a:ea typeface="黑体" panose="02010609060101010101" pitchFamily="49" charset="-122"/>
              </a:rPr>
              <a:t>         </a:t>
            </a:r>
            <a:r>
              <a:rPr lang="en-US" altLang="zh-CN" sz="2000" b="1" dirty="0">
                <a:solidFill>
                  <a:prstClr val="black"/>
                </a:solidFill>
                <a:latin typeface="黑体" panose="02010609060101010101" pitchFamily="49" charset="-122"/>
                <a:ea typeface="黑体" panose="02010609060101010101" pitchFamily="49" charset="-122"/>
              </a:rPr>
              <a:t>-1   1</a:t>
            </a:r>
            <a:r>
              <a:rPr lang="zh-CN" altLang="en-US" sz="2000" b="1" dirty="0">
                <a:solidFill>
                  <a:prstClr val="black"/>
                </a:solidFill>
                <a:latin typeface="黑体" panose="02010609060101010101" pitchFamily="49" charset="-122"/>
                <a:ea typeface="黑体" panose="02010609060101010101" pitchFamily="49" charset="-122"/>
              </a:rPr>
              <a:t>个进程在等待临界区</a:t>
            </a:r>
          </a:p>
          <a:p>
            <a:pPr algn="l"/>
            <a:endParaRPr lang="zh-CN" altLang="en-US" sz="2000" b="1" dirty="0">
              <a:solidFill>
                <a:prstClr val="black"/>
              </a:solidFill>
              <a:latin typeface="黑体" panose="02010609060101010101" pitchFamily="49" charset="-122"/>
              <a:ea typeface="黑体" panose="02010609060101010101" pitchFamily="49" charset="-122"/>
            </a:endParaRPr>
          </a:p>
          <a:p>
            <a:pPr algn="l"/>
            <a:r>
              <a:rPr lang="zh-CN" altLang="en-US" sz="2000" b="1" dirty="0">
                <a:solidFill>
                  <a:prstClr val="black"/>
                </a:solidFill>
                <a:latin typeface="黑体" panose="02010609060101010101" pitchFamily="49" charset="-122"/>
                <a:ea typeface="黑体" panose="02010609060101010101" pitchFamily="49" charset="-122"/>
              </a:rPr>
              <a:t>（对两个进程：</a:t>
            </a:r>
            <a:r>
              <a:rPr lang="en-US" altLang="zh-CN" sz="2000" b="1" dirty="0" err="1">
                <a:solidFill>
                  <a:prstClr val="black"/>
                </a:solidFill>
                <a:latin typeface="黑体" panose="02010609060101010101" pitchFamily="49" charset="-122"/>
                <a:ea typeface="黑体" panose="02010609060101010101" pitchFamily="49" charset="-122"/>
              </a:rPr>
              <a:t>mutex</a:t>
            </a:r>
            <a:r>
              <a:rPr lang="zh-CN" altLang="en-US" sz="2000" b="1" dirty="0">
                <a:solidFill>
                  <a:prstClr val="black"/>
                </a:solidFill>
                <a:latin typeface="黑体" panose="02010609060101010101" pitchFamily="49" charset="-122"/>
                <a:ea typeface="黑体" panose="02010609060101010101" pitchFamily="49" charset="-122"/>
              </a:rPr>
              <a:t>只能取三个值）</a:t>
            </a:r>
          </a:p>
          <a:p>
            <a:pPr algn="l"/>
            <a:r>
              <a:rPr lang="zh-CN" altLang="en-US" sz="2000" b="1" dirty="0">
                <a:solidFill>
                  <a:srgbClr val="006600"/>
                </a:solidFill>
                <a:latin typeface="黑体" panose="02010609060101010101" pitchFamily="49" charset="-122"/>
                <a:ea typeface="黑体" panose="02010609060101010101" pitchFamily="49" charset="-122"/>
              </a:rPr>
              <a:t>用</a:t>
            </a:r>
            <a:r>
              <a:rPr lang="en-US" altLang="zh-CN" sz="2000" b="1" dirty="0" err="1">
                <a:solidFill>
                  <a:srgbClr val="006600"/>
                </a:solidFill>
                <a:latin typeface="黑体" panose="02010609060101010101" pitchFamily="49" charset="-122"/>
                <a:ea typeface="黑体" panose="02010609060101010101" pitchFamily="49" charset="-122"/>
              </a:rPr>
              <a:t>mutex</a:t>
            </a:r>
            <a:r>
              <a:rPr lang="zh-CN" altLang="en-US" sz="2000" b="1" dirty="0">
                <a:solidFill>
                  <a:srgbClr val="006600"/>
                </a:solidFill>
                <a:latin typeface="黑体" panose="02010609060101010101" pitchFamily="49" charset="-122"/>
                <a:ea typeface="黑体" panose="02010609060101010101" pitchFamily="49" charset="-122"/>
              </a:rPr>
              <a:t>实现</a:t>
            </a:r>
            <a:r>
              <a:rPr lang="en-US" altLang="zh-CN" sz="2000" b="1" dirty="0">
                <a:solidFill>
                  <a:srgbClr val="006600"/>
                </a:solidFill>
                <a:latin typeface="黑体" panose="02010609060101010101" pitchFamily="49" charset="-122"/>
                <a:ea typeface="黑体" panose="02010609060101010101" pitchFamily="49" charset="-122"/>
              </a:rPr>
              <a:t>n</a:t>
            </a:r>
            <a:r>
              <a:rPr lang="zh-CN" altLang="en-US" sz="2000" b="1" dirty="0">
                <a:solidFill>
                  <a:srgbClr val="006600"/>
                </a:solidFill>
                <a:latin typeface="黑体" panose="02010609060101010101" pitchFamily="49" charset="-122"/>
                <a:ea typeface="黑体" panose="02010609060101010101" pitchFamily="49" charset="-122"/>
              </a:rPr>
              <a:t>个进程的互斥时，</a:t>
            </a:r>
            <a:r>
              <a:rPr lang="en-US" altLang="zh-CN" sz="2000" b="1" dirty="0" err="1">
                <a:solidFill>
                  <a:srgbClr val="006600"/>
                </a:solidFill>
                <a:latin typeface="黑体" panose="02010609060101010101" pitchFamily="49" charset="-122"/>
                <a:ea typeface="黑体" panose="02010609060101010101" pitchFamily="49" charset="-122"/>
              </a:rPr>
              <a:t>mutex</a:t>
            </a:r>
            <a:r>
              <a:rPr lang="zh-CN" altLang="en-US" sz="2000" b="1" dirty="0">
                <a:solidFill>
                  <a:srgbClr val="006600"/>
                </a:solidFill>
                <a:latin typeface="黑体" panose="02010609060101010101" pitchFamily="49" charset="-122"/>
                <a:ea typeface="黑体" panose="02010609060101010101" pitchFamily="49" charset="-122"/>
              </a:rPr>
              <a:t>取值？</a:t>
            </a:r>
            <a:endParaRPr lang="en-US" altLang="zh-CN" sz="2000" b="1" dirty="0">
              <a:solidFill>
                <a:srgbClr val="006600"/>
              </a:solidFill>
              <a:latin typeface="黑体" panose="02010609060101010101" pitchFamily="49" charset="-122"/>
              <a:ea typeface="黑体" panose="02010609060101010101" pitchFamily="49" charset="-122"/>
            </a:endParaRPr>
          </a:p>
        </p:txBody>
      </p:sp>
      <p:sp>
        <p:nvSpPr>
          <p:cNvPr id="15" name="Rectangle 6"/>
          <p:cNvSpPr txBox="1">
            <a:spLocks noChangeArrowheads="1"/>
          </p:cNvSpPr>
          <p:nvPr/>
        </p:nvSpPr>
        <p:spPr>
          <a:xfrm>
            <a:off x="3347864" y="1332101"/>
            <a:ext cx="5184576" cy="3170831"/>
          </a:xfrm>
          <a:prstGeom prst="rect">
            <a:avLst/>
          </a:prstGeom>
          <a:solidFill>
            <a:srgbClr val="00B050"/>
          </a:solidFill>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lnSpc>
                <a:spcPct val="120000"/>
              </a:lnSpc>
            </a:pPr>
            <a:r>
              <a:rPr lang="en-US" altLang="zh-CN" sz="2400" b="1" dirty="0">
                <a:latin typeface="微软雅黑" panose="020B0503020204020204" pitchFamily="34" charset="-122"/>
                <a:ea typeface="微软雅黑" panose="020B0503020204020204" pitchFamily="34" charset="-122"/>
              </a:rPr>
              <a:t>Wait</a:t>
            </a:r>
            <a:r>
              <a:rPr lang="zh-CN" altLang="en-US"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mutex</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signal</a:t>
            </a:r>
            <a:r>
              <a:rPr lang="zh-CN" altLang="en-US"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mutex</a:t>
            </a:r>
            <a:r>
              <a:rPr lang="zh-CN" altLang="en-US" sz="2400" b="1" dirty="0">
                <a:latin typeface="微软雅黑" panose="020B0503020204020204" pitchFamily="34" charset="-122"/>
                <a:ea typeface="微软雅黑" panose="020B0503020204020204" pitchFamily="34" charset="-122"/>
              </a:rPr>
              <a:t>）必须</a:t>
            </a:r>
            <a:r>
              <a:rPr lang="zh-CN" altLang="en-US" sz="2400" b="1" dirty="0">
                <a:solidFill>
                  <a:srgbClr val="FF0000"/>
                </a:solidFill>
                <a:latin typeface="微软雅黑" panose="020B0503020204020204" pitchFamily="34" charset="-122"/>
                <a:ea typeface="微软雅黑" panose="020B0503020204020204" pitchFamily="34" charset="-122"/>
              </a:rPr>
              <a:t>成对</a:t>
            </a:r>
            <a:r>
              <a:rPr lang="zh-CN" altLang="en-US" sz="2400" b="1" dirty="0">
                <a:latin typeface="微软雅黑" panose="020B0503020204020204" pitchFamily="34" charset="-122"/>
                <a:ea typeface="微软雅黑" panose="020B0503020204020204" pitchFamily="34" charset="-122"/>
              </a:rPr>
              <a:t>出现在</a:t>
            </a:r>
            <a:r>
              <a:rPr lang="zh-CN" altLang="en-US" sz="2400" b="1" dirty="0">
                <a:solidFill>
                  <a:srgbClr val="6600FF"/>
                </a:solidFill>
                <a:latin typeface="微软雅黑" panose="020B0503020204020204" pitchFamily="34" charset="-122"/>
                <a:ea typeface="微软雅黑" panose="020B0503020204020204" pitchFamily="34" charset="-122"/>
              </a:rPr>
              <a:t>每一个</a:t>
            </a:r>
            <a:r>
              <a:rPr lang="zh-CN" altLang="en-US" sz="2400" b="1" dirty="0">
                <a:latin typeface="微软雅黑" panose="020B0503020204020204" pitchFamily="34" charset="-122"/>
                <a:ea typeface="微软雅黑" panose="020B0503020204020204" pitchFamily="34" charset="-122"/>
              </a:rPr>
              <a:t>进程中，</a:t>
            </a:r>
            <a:r>
              <a:rPr lang="en-US" altLang="zh-CN" sz="2400" b="1" dirty="0">
                <a:solidFill>
                  <a:srgbClr val="6600FF"/>
                </a:solidFill>
                <a:latin typeface="微软雅黑" panose="020B0503020204020204" pitchFamily="34" charset="-122"/>
                <a:ea typeface="微软雅黑" panose="020B0503020204020204" pitchFamily="34" charset="-122"/>
              </a:rPr>
              <a:t>P</a:t>
            </a:r>
            <a:r>
              <a:rPr lang="zh-CN" altLang="en-US" sz="2400" b="1" dirty="0">
                <a:solidFill>
                  <a:srgbClr val="6600FF"/>
                </a:solidFill>
                <a:latin typeface="微软雅黑" panose="020B0503020204020204" pitchFamily="34" charset="-122"/>
                <a:ea typeface="微软雅黑" panose="020B0503020204020204" pitchFamily="34" charset="-122"/>
              </a:rPr>
              <a:t>前</a:t>
            </a:r>
            <a:r>
              <a:rPr lang="en-US" altLang="zh-CN" sz="2400" b="1" dirty="0">
                <a:solidFill>
                  <a:srgbClr val="6600FF"/>
                </a:solidFill>
                <a:latin typeface="微软雅黑" panose="020B0503020204020204" pitchFamily="34" charset="-122"/>
                <a:ea typeface="微软雅黑" panose="020B0503020204020204" pitchFamily="34" charset="-122"/>
              </a:rPr>
              <a:t>V</a:t>
            </a:r>
            <a:r>
              <a:rPr lang="zh-CN" altLang="en-US" sz="2400" b="1" dirty="0">
                <a:solidFill>
                  <a:srgbClr val="6600FF"/>
                </a:solidFill>
                <a:latin typeface="微软雅黑" panose="020B0503020204020204" pitchFamily="34" charset="-122"/>
                <a:ea typeface="微软雅黑" panose="020B0503020204020204" pitchFamily="34" charset="-122"/>
              </a:rPr>
              <a:t>后。</a:t>
            </a:r>
          </a:p>
          <a:p>
            <a:pPr fontAlgn="auto">
              <a:lnSpc>
                <a:spcPct val="120000"/>
              </a:lnSpc>
            </a:pPr>
            <a:r>
              <a:rPr kumimoji="1" lang="zh-CN" altLang="en-US" sz="2400" b="1" dirty="0">
                <a:latin typeface="微软雅黑" panose="020B0503020204020204" pitchFamily="34" charset="-122"/>
                <a:ea typeface="微软雅黑" panose="020B0503020204020204" pitchFamily="34" charset="-122"/>
              </a:rPr>
              <a:t>缺少</a:t>
            </a:r>
            <a:r>
              <a:rPr kumimoji="1" lang="en-US" altLang="zh-CN" sz="2400" b="1" dirty="0">
                <a:latin typeface="微软雅黑" panose="020B0503020204020204" pitchFamily="34" charset="-122"/>
                <a:ea typeface="微软雅黑" panose="020B0503020204020204" pitchFamily="34" charset="-122"/>
              </a:rPr>
              <a:t>wait</a:t>
            </a:r>
            <a:r>
              <a:rPr kumimoji="1" lang="zh-CN" altLang="en-US" sz="2400" b="1" dirty="0">
                <a:latin typeface="微软雅黑" panose="020B0503020204020204" pitchFamily="34" charset="-122"/>
                <a:ea typeface="微软雅黑" panose="020B0503020204020204" pitchFamily="34" charset="-122"/>
              </a:rPr>
              <a:t>：</a:t>
            </a:r>
          </a:p>
          <a:p>
            <a:pPr lvl="2" fontAlgn="auto">
              <a:lnSpc>
                <a:spcPct val="120000"/>
              </a:lnSpc>
              <a:spcAft>
                <a:spcPts val="0"/>
              </a:spcAft>
              <a:buFontTx/>
              <a:buNone/>
            </a:pPr>
            <a:r>
              <a:rPr kumimoji="1" lang="zh-CN" altLang="en-US" sz="2400" b="1" dirty="0">
                <a:solidFill>
                  <a:srgbClr val="FF0000"/>
                </a:solidFill>
                <a:latin typeface="微软雅黑" panose="020B0503020204020204" pitchFamily="34" charset="-122"/>
                <a:ea typeface="微软雅黑" panose="020B0503020204020204" pitchFamily="34" charset="-122"/>
              </a:rPr>
              <a:t>系统混乱</a:t>
            </a:r>
          </a:p>
          <a:p>
            <a:pPr fontAlgn="auto">
              <a:lnSpc>
                <a:spcPct val="120000"/>
              </a:lnSpc>
              <a:spcBef>
                <a:spcPct val="0"/>
              </a:spcBef>
            </a:pPr>
            <a:r>
              <a:rPr kumimoji="1" lang="zh-CN" altLang="en-US" sz="2400" b="1" dirty="0">
                <a:latin typeface="微软雅黑" panose="020B0503020204020204" pitchFamily="34" charset="-122"/>
                <a:ea typeface="微软雅黑" panose="020B0503020204020204" pitchFamily="34" charset="-122"/>
              </a:rPr>
              <a:t>缺少</a:t>
            </a:r>
            <a:r>
              <a:rPr kumimoji="1" lang="en-US" altLang="zh-CN" sz="2400" b="1" dirty="0">
                <a:latin typeface="微软雅黑" panose="020B0503020204020204" pitchFamily="34" charset="-122"/>
                <a:ea typeface="微软雅黑" panose="020B0503020204020204" pitchFamily="34" charset="-122"/>
              </a:rPr>
              <a:t>signal</a:t>
            </a:r>
            <a:r>
              <a:rPr kumimoji="1" lang="zh-CN" altLang="en-US" sz="2400" b="1" dirty="0">
                <a:latin typeface="微软雅黑" panose="020B0503020204020204" pitchFamily="34" charset="-122"/>
                <a:ea typeface="微软雅黑" panose="020B0503020204020204" pitchFamily="34" charset="-122"/>
              </a:rPr>
              <a:t>：</a:t>
            </a:r>
          </a:p>
          <a:p>
            <a:pPr lvl="2" fontAlgn="auto">
              <a:lnSpc>
                <a:spcPct val="120000"/>
              </a:lnSpc>
              <a:spcBef>
                <a:spcPct val="0"/>
              </a:spcBef>
              <a:spcAft>
                <a:spcPts val="0"/>
              </a:spcAft>
              <a:buFontTx/>
              <a:buNone/>
            </a:pPr>
            <a:r>
              <a:rPr kumimoji="1" lang="zh-CN" altLang="en-US" sz="2400" b="1" dirty="0">
                <a:solidFill>
                  <a:srgbClr val="FF0000"/>
                </a:solidFill>
                <a:latin typeface="微软雅黑" panose="020B0503020204020204" pitchFamily="34" charset="-122"/>
                <a:ea typeface="微软雅黑" panose="020B0503020204020204" pitchFamily="34" charset="-122"/>
              </a:rPr>
              <a:t>资源永不释放</a:t>
            </a:r>
          </a:p>
        </p:txBody>
      </p:sp>
    </p:spTree>
    <p:extLst>
      <p:ext uri="{BB962C8B-B14F-4D97-AF65-F5344CB8AC3E}">
        <p14:creationId xmlns:p14="http://schemas.microsoft.com/office/powerpoint/2010/main" val="1876379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allAtOnce"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120081"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信号量机制</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整型信号量</a:t>
            </a:r>
          </a:p>
        </p:txBody>
      </p:sp>
      <p:sp>
        <p:nvSpPr>
          <p:cNvPr id="5" name="剪去单角的矩形 4"/>
          <p:cNvSpPr/>
          <p:nvPr/>
        </p:nvSpPr>
        <p:spPr>
          <a:xfrm>
            <a:off x="2267744" y="761331"/>
            <a:ext cx="2160240"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记录型信号量</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AND</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型信号量</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信号量集</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aphicFrame>
        <p:nvGraphicFramePr>
          <p:cNvPr id="8" name="表格 7"/>
          <p:cNvGraphicFramePr>
            <a:graphicFrameLocks noGrp="1"/>
          </p:cNvGraphicFramePr>
          <p:nvPr>
            <p:extLst>
              <p:ext uri="{D42A27DB-BD31-4B8C-83A1-F6EECF244321}">
                <p14:modId xmlns:p14="http://schemas.microsoft.com/office/powerpoint/2010/main" val="377532943"/>
              </p:ext>
            </p:extLst>
          </p:nvPr>
        </p:nvGraphicFramePr>
        <p:xfrm>
          <a:off x="46857" y="1350898"/>
          <a:ext cx="2868959" cy="1249680"/>
        </p:xfrm>
        <a:graphic>
          <a:graphicData uri="http://schemas.openxmlformats.org/drawingml/2006/table">
            <a:tbl>
              <a:tblPr>
                <a:tableStyleId>{5C22544A-7EE6-4342-B048-85BDC9FD1C3A}</a:tableStyleId>
              </a:tblPr>
              <a:tblGrid>
                <a:gridCol w="309113">
                  <a:extLst>
                    <a:ext uri="{9D8B030D-6E8A-4147-A177-3AD203B41FA5}">
                      <a16:colId xmlns:a16="http://schemas.microsoft.com/office/drawing/2014/main" val="20000"/>
                    </a:ext>
                  </a:extLst>
                </a:gridCol>
                <a:gridCol w="2559846">
                  <a:extLst>
                    <a:ext uri="{9D8B030D-6E8A-4147-A177-3AD203B41FA5}">
                      <a16:colId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信号量目的</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a16="http://schemas.microsoft.com/office/drawing/2014/main" val="10000"/>
                  </a:ext>
                </a:extLst>
              </a:tr>
              <a:tr h="182880">
                <a:tc>
                  <a:txBody>
                    <a:bodyPr/>
                    <a:lstStyle/>
                    <a:p>
                      <a:pPr algn="r" fontAlgn="ctr"/>
                      <a:r>
                        <a:rPr lang="en-US" altLang="zh-CN" sz="20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互斥</a:t>
                      </a:r>
                    </a:p>
                  </a:txBody>
                  <a:tcPr marL="7620" marR="7620" marT="7620" marB="0" anchor="ctr">
                    <a:solidFill>
                      <a:schemeClr val="accent4">
                        <a:lumMod val="75000"/>
                      </a:schemeClr>
                    </a:solidFill>
                  </a:tcPr>
                </a:tc>
                <a:extLst>
                  <a:ext uri="{0D108BD9-81ED-4DB2-BD59-A6C34878D82A}">
                    <a16:rowId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同步</a:t>
                      </a:r>
                    </a:p>
                  </a:txBody>
                  <a:tcPr marL="7620" marR="7620" marT="7620" marB="0" anchor="ctr">
                    <a:solidFill>
                      <a:schemeClr val="accent4">
                        <a:lumMod val="75000"/>
                      </a:schemeClr>
                    </a:solidFill>
                  </a:tcPr>
                </a:tc>
                <a:extLst>
                  <a:ext uri="{0D108BD9-81ED-4DB2-BD59-A6C34878D82A}">
                    <a16:rowId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前趋关系</a:t>
                      </a:r>
                    </a:p>
                  </a:txBody>
                  <a:tcPr marL="7620" marR="7620" marT="7620" marB="0" anchor="ctr">
                    <a:solidFill>
                      <a:schemeClr val="bg1"/>
                    </a:solidFill>
                  </a:tcPr>
                </a:tc>
                <a:extLst>
                  <a:ext uri="{0D108BD9-81ED-4DB2-BD59-A6C34878D82A}">
                    <a16:rowId xmlns:a16="http://schemas.microsoft.com/office/drawing/2014/main" val="10003"/>
                  </a:ext>
                </a:extLst>
              </a:tr>
            </a:tbl>
          </a:graphicData>
        </a:graphic>
      </p:graphicFrame>
      <p:sp>
        <p:nvSpPr>
          <p:cNvPr id="2" name="内容占位符 1"/>
          <p:cNvSpPr>
            <a:spLocks noGrp="1"/>
          </p:cNvSpPr>
          <p:nvPr>
            <p:ph idx="1"/>
          </p:nvPr>
        </p:nvSpPr>
        <p:spPr/>
        <p:txBody>
          <a:bodyPr/>
          <a:lstStyle/>
          <a:p>
            <a:pPr marL="0" indent="0">
              <a:buNone/>
            </a:pPr>
            <a:r>
              <a:rPr lang="en-US" altLang="zh-CN" dirty="0"/>
              <a:t>  </a:t>
            </a:r>
            <a:endParaRPr lang="zh-CN" altLang="en-US" dirty="0"/>
          </a:p>
        </p:txBody>
      </p:sp>
      <p:sp>
        <p:nvSpPr>
          <p:cNvPr id="14" name="Rectangle 4"/>
          <p:cNvSpPr>
            <a:spLocks noChangeArrowheads="1"/>
          </p:cNvSpPr>
          <p:nvPr/>
        </p:nvSpPr>
        <p:spPr bwMode="auto">
          <a:xfrm>
            <a:off x="3210420" y="1484784"/>
            <a:ext cx="5638974" cy="4231928"/>
          </a:xfrm>
          <a:prstGeom prst="rect">
            <a:avLst/>
          </a:prstGeom>
          <a:solidFill>
            <a:srgbClr val="FFFFCC"/>
          </a:solidFill>
          <a:ln w="19050" algn="ctr">
            <a:noFill/>
            <a:miter lim="800000"/>
            <a:headEnd/>
            <a:tailEnd/>
          </a:ln>
        </p:spPr>
        <p:txBody>
          <a:bodyPr wrap="square">
            <a:spAutoFit/>
          </a:bodyPr>
          <a:lstStyle/>
          <a:p>
            <a:pPr marL="342900" indent="-342900" algn="l" latinLnBrk="1">
              <a:lnSpc>
                <a:spcPct val="150000"/>
              </a:lnSpc>
              <a:spcBef>
                <a:spcPct val="50000"/>
              </a:spcBef>
              <a:spcAft>
                <a:spcPct val="35000"/>
              </a:spcAft>
              <a:buFont typeface="Wingdings"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有两个并发执行的进程</a:t>
            </a:r>
            <a:r>
              <a:rPr lang="en-US" altLang="zh-CN" sz="2000" b="1" dirty="0">
                <a:solidFill>
                  <a:prstClr val="black"/>
                </a:solidFill>
                <a:latin typeface="微软雅黑" panose="020B0503020204020204" pitchFamily="34" charset="-122"/>
                <a:ea typeface="微软雅黑" panose="020B0503020204020204" pitchFamily="34" charset="-122"/>
              </a:rPr>
              <a:t>P1</a:t>
            </a:r>
            <a:r>
              <a:rPr lang="zh-CN" altLang="en-US" sz="2000" b="1" dirty="0">
                <a:solidFill>
                  <a:prstClr val="black"/>
                </a:solidFill>
                <a:latin typeface="微软雅黑" panose="020B0503020204020204" pitchFamily="34" charset="-122"/>
                <a:ea typeface="微软雅黑" panose="020B0503020204020204" pitchFamily="34" charset="-122"/>
              </a:rPr>
              <a:t>和</a:t>
            </a:r>
            <a:r>
              <a:rPr lang="en-US" altLang="zh-CN" sz="2000" b="1" dirty="0">
                <a:solidFill>
                  <a:prstClr val="black"/>
                </a:solidFill>
                <a:latin typeface="微软雅黑" panose="020B0503020204020204" pitchFamily="34" charset="-122"/>
                <a:ea typeface="微软雅黑" panose="020B0503020204020204" pitchFamily="34" charset="-122"/>
              </a:rPr>
              <a:t>P2</a:t>
            </a:r>
            <a:r>
              <a:rPr lang="zh-CN" altLang="en-US" sz="2000" b="1" dirty="0">
                <a:solidFill>
                  <a:prstClr val="black"/>
                </a:solidFill>
                <a:latin typeface="微软雅黑" panose="020B0503020204020204" pitchFamily="34" charset="-122"/>
                <a:ea typeface="微软雅黑" panose="020B0503020204020204" pitchFamily="34" charset="-122"/>
              </a:rPr>
              <a:t>。</a:t>
            </a:r>
            <a:r>
              <a:rPr lang="en-US" altLang="zh-CN" sz="2000" b="1" dirty="0">
                <a:solidFill>
                  <a:prstClr val="black"/>
                </a:solidFill>
                <a:latin typeface="微软雅黑" panose="020B0503020204020204" pitchFamily="34" charset="-122"/>
                <a:ea typeface="微软雅黑" panose="020B0503020204020204" pitchFamily="34" charset="-122"/>
              </a:rPr>
              <a:t>P1</a:t>
            </a:r>
            <a:r>
              <a:rPr lang="zh-CN" altLang="en-US" sz="2000" b="1" dirty="0">
                <a:solidFill>
                  <a:prstClr val="black"/>
                </a:solidFill>
                <a:latin typeface="微软雅黑" panose="020B0503020204020204" pitchFamily="34" charset="-122"/>
                <a:ea typeface="微软雅黑" panose="020B0503020204020204" pitchFamily="34" charset="-122"/>
              </a:rPr>
              <a:t>中有语句</a:t>
            </a:r>
            <a:r>
              <a:rPr lang="en-US" altLang="zh-CN" sz="2000" b="1" dirty="0">
                <a:solidFill>
                  <a:prstClr val="black"/>
                </a:solidFill>
                <a:latin typeface="微软雅黑" panose="020B0503020204020204" pitchFamily="34" charset="-122"/>
                <a:ea typeface="微软雅黑" panose="020B0503020204020204" pitchFamily="34" charset="-122"/>
              </a:rPr>
              <a:t>S1</a:t>
            </a:r>
            <a:r>
              <a:rPr lang="zh-CN" altLang="en-US" sz="2000" b="1" dirty="0">
                <a:solidFill>
                  <a:prstClr val="black"/>
                </a:solidFill>
                <a:latin typeface="微软雅黑" panose="020B0503020204020204" pitchFamily="34" charset="-122"/>
                <a:ea typeface="微软雅黑" panose="020B0503020204020204" pitchFamily="34" charset="-122"/>
              </a:rPr>
              <a:t>；</a:t>
            </a:r>
            <a:r>
              <a:rPr lang="en-US" altLang="zh-CN" sz="2000" b="1" dirty="0">
                <a:solidFill>
                  <a:prstClr val="black"/>
                </a:solidFill>
                <a:latin typeface="微软雅黑" panose="020B0503020204020204" pitchFamily="34" charset="-122"/>
                <a:ea typeface="微软雅黑" panose="020B0503020204020204" pitchFamily="34" charset="-122"/>
              </a:rPr>
              <a:t>P2</a:t>
            </a:r>
            <a:r>
              <a:rPr lang="zh-CN" altLang="en-US" sz="2000" b="1" dirty="0">
                <a:solidFill>
                  <a:prstClr val="black"/>
                </a:solidFill>
                <a:latin typeface="微软雅黑" panose="020B0503020204020204" pitchFamily="34" charset="-122"/>
                <a:ea typeface="微软雅黑" panose="020B0503020204020204" pitchFamily="34" charset="-122"/>
              </a:rPr>
              <a:t>中有语句</a:t>
            </a:r>
            <a:r>
              <a:rPr lang="en-US" altLang="zh-CN" sz="2000" b="1" dirty="0">
                <a:solidFill>
                  <a:prstClr val="black"/>
                </a:solidFill>
                <a:latin typeface="微软雅黑" panose="020B0503020204020204" pitchFamily="34" charset="-122"/>
                <a:ea typeface="微软雅黑" panose="020B0503020204020204" pitchFamily="34" charset="-122"/>
              </a:rPr>
              <a:t>S2</a:t>
            </a:r>
            <a:r>
              <a:rPr lang="zh-CN" altLang="en-US" sz="2000" b="1" dirty="0">
                <a:solidFill>
                  <a:prstClr val="black"/>
                </a:solidFill>
                <a:latin typeface="微软雅黑" panose="020B0503020204020204" pitchFamily="34" charset="-122"/>
                <a:ea typeface="微软雅黑" panose="020B0503020204020204" pitchFamily="34" charset="-122"/>
              </a:rPr>
              <a:t>。希望在</a:t>
            </a:r>
            <a:r>
              <a:rPr lang="en-US" altLang="zh-CN" sz="2000" b="1" dirty="0">
                <a:solidFill>
                  <a:prstClr val="black"/>
                </a:solidFill>
                <a:latin typeface="微软雅黑" panose="020B0503020204020204" pitchFamily="34" charset="-122"/>
                <a:ea typeface="微软雅黑" panose="020B0503020204020204" pitchFamily="34" charset="-122"/>
              </a:rPr>
              <a:t>S1</a:t>
            </a:r>
            <a:r>
              <a:rPr lang="zh-CN" altLang="en-US" sz="2000" b="1" dirty="0">
                <a:solidFill>
                  <a:prstClr val="black"/>
                </a:solidFill>
                <a:latin typeface="微软雅黑" panose="020B0503020204020204" pitchFamily="34" charset="-122"/>
                <a:ea typeface="微软雅黑" panose="020B0503020204020204" pitchFamily="34" charset="-122"/>
              </a:rPr>
              <a:t>执行后再执行</a:t>
            </a:r>
            <a:r>
              <a:rPr lang="en-US" altLang="zh-CN" sz="2000" b="1" dirty="0">
                <a:solidFill>
                  <a:prstClr val="black"/>
                </a:solidFill>
                <a:latin typeface="微软雅黑" panose="020B0503020204020204" pitchFamily="34" charset="-122"/>
                <a:ea typeface="微软雅黑" panose="020B0503020204020204" pitchFamily="34" charset="-122"/>
              </a:rPr>
              <a:t>S2</a:t>
            </a:r>
            <a:r>
              <a:rPr lang="zh-CN" altLang="en-US" sz="2000" b="1" dirty="0">
                <a:solidFill>
                  <a:prstClr val="black"/>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怎么办？</a:t>
            </a:r>
          </a:p>
          <a:p>
            <a:pPr marL="342900" indent="-342900" algn="l" latinLnBrk="1">
              <a:lnSpc>
                <a:spcPct val="150000"/>
              </a:lnSpc>
              <a:spcBef>
                <a:spcPct val="50000"/>
              </a:spcBef>
              <a:spcAft>
                <a:spcPct val="35000"/>
              </a:spcAft>
              <a:buFont typeface="Wingdings"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为实现这种前趋关系，用一个公用信号量</a:t>
            </a:r>
            <a:r>
              <a:rPr lang="en-US" altLang="zh-CN" sz="2000" b="1" dirty="0">
                <a:solidFill>
                  <a:prstClr val="black"/>
                </a:solidFill>
                <a:latin typeface="微软雅黑" panose="020B0503020204020204" pitchFamily="34" charset="-122"/>
                <a:ea typeface="微软雅黑" panose="020B0503020204020204" pitchFamily="34" charset="-122"/>
              </a:rPr>
              <a:t>S</a:t>
            </a:r>
            <a:r>
              <a:rPr lang="zh-CN" altLang="en-US" sz="2000" b="1" dirty="0">
                <a:solidFill>
                  <a:prstClr val="black"/>
                </a:solidFill>
                <a:latin typeface="微软雅黑" panose="020B0503020204020204" pitchFamily="34" charset="-122"/>
                <a:ea typeface="微软雅黑" panose="020B0503020204020204" pitchFamily="34" charset="-122"/>
              </a:rPr>
              <a:t>并赋予其</a:t>
            </a:r>
            <a:r>
              <a:rPr lang="zh-CN" altLang="en-US" sz="2000" b="1" dirty="0">
                <a:solidFill>
                  <a:srgbClr val="FF0000"/>
                </a:solidFill>
                <a:latin typeface="微软雅黑" panose="020B0503020204020204" pitchFamily="34" charset="-122"/>
                <a:ea typeface="微软雅黑" panose="020B0503020204020204" pitchFamily="34" charset="-122"/>
              </a:rPr>
              <a:t>初值为</a:t>
            </a:r>
            <a:r>
              <a:rPr lang="en-US" altLang="zh-CN" sz="2000" b="1" dirty="0">
                <a:solidFill>
                  <a:srgbClr val="FF0000"/>
                </a:solidFill>
                <a:latin typeface="微软雅黑" panose="020B0503020204020204" pitchFamily="34" charset="-122"/>
                <a:ea typeface="微软雅黑" panose="020B0503020204020204" pitchFamily="34" charset="-122"/>
              </a:rPr>
              <a:t>0</a:t>
            </a:r>
            <a:r>
              <a:rPr lang="zh-CN" altLang="en-US" sz="2000" b="1" dirty="0">
                <a:solidFill>
                  <a:prstClr val="black"/>
                </a:solidFill>
                <a:latin typeface="微软雅黑" panose="020B0503020204020204" pitchFamily="34" charset="-122"/>
                <a:ea typeface="微软雅黑" panose="020B0503020204020204" pitchFamily="34" charset="-122"/>
              </a:rPr>
              <a:t>，且使</a:t>
            </a:r>
            <a:r>
              <a:rPr lang="en-US" altLang="zh-CN" sz="2000" b="1" dirty="0">
                <a:solidFill>
                  <a:prstClr val="black"/>
                </a:solidFill>
                <a:latin typeface="微软雅黑" panose="020B0503020204020204" pitchFamily="34" charset="-122"/>
                <a:ea typeface="微软雅黑" panose="020B0503020204020204" pitchFamily="34" charset="-122"/>
              </a:rPr>
              <a:t>P1</a:t>
            </a:r>
            <a:r>
              <a:rPr lang="zh-CN" altLang="en-US" sz="2000" b="1" dirty="0">
                <a:solidFill>
                  <a:prstClr val="black"/>
                </a:solidFill>
                <a:latin typeface="微软雅黑" panose="020B0503020204020204" pitchFamily="34" charset="-122"/>
                <a:ea typeface="微软雅黑" panose="020B0503020204020204" pitchFamily="34" charset="-122"/>
              </a:rPr>
              <a:t>、</a:t>
            </a:r>
            <a:r>
              <a:rPr lang="en-US" altLang="zh-CN" sz="2000" b="1" dirty="0">
                <a:solidFill>
                  <a:prstClr val="black"/>
                </a:solidFill>
                <a:latin typeface="微软雅黑" panose="020B0503020204020204" pitchFamily="34" charset="-122"/>
                <a:ea typeface="微软雅黑" panose="020B0503020204020204" pitchFamily="34" charset="-122"/>
              </a:rPr>
              <a:t>P2</a:t>
            </a:r>
            <a:r>
              <a:rPr lang="zh-CN" altLang="en-US" sz="2000" b="1" dirty="0">
                <a:solidFill>
                  <a:prstClr val="black"/>
                </a:solidFill>
                <a:latin typeface="微软雅黑" panose="020B0503020204020204" pitchFamily="34" charset="-122"/>
                <a:ea typeface="微软雅黑" panose="020B0503020204020204" pitchFamily="34" charset="-122"/>
              </a:rPr>
              <a:t>取如下形式：</a:t>
            </a:r>
          </a:p>
          <a:p>
            <a:pPr marL="342900" indent="-342900" algn="l" latinLnBrk="1">
              <a:lnSpc>
                <a:spcPct val="150000"/>
              </a:lnSpc>
              <a:spcBef>
                <a:spcPct val="50000"/>
              </a:spcBef>
              <a:spcAft>
                <a:spcPct val="35000"/>
              </a:spcAft>
            </a:pP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P1 </a:t>
            </a:r>
            <a:r>
              <a:rPr lang="zh-CN" altLang="en-US" sz="2000" b="1" dirty="0">
                <a:solidFill>
                  <a:prstClr val="black"/>
                </a:solidFill>
                <a:latin typeface="微软雅黑" panose="020B0503020204020204" pitchFamily="34" charset="-122"/>
                <a:ea typeface="微软雅黑" panose="020B0503020204020204" pitchFamily="34" charset="-122"/>
              </a:rPr>
              <a:t>中： </a:t>
            </a:r>
            <a:r>
              <a:rPr lang="en-US" altLang="zh-CN" sz="2000" b="1" dirty="0">
                <a:solidFill>
                  <a:srgbClr val="800000"/>
                </a:solidFill>
                <a:latin typeface="微软雅黑" panose="020B0503020204020204" pitchFamily="34" charset="-122"/>
                <a:ea typeface="微软雅黑" panose="020B0503020204020204" pitchFamily="34" charset="-122"/>
              </a:rPr>
              <a:t>S1</a:t>
            </a:r>
            <a:r>
              <a:rPr lang="zh-CN" altLang="en-US" sz="2000" b="1" dirty="0">
                <a:solidFill>
                  <a:srgbClr val="800000"/>
                </a:solidFill>
                <a:latin typeface="微软雅黑" panose="020B0503020204020204" pitchFamily="34" charset="-122"/>
                <a:ea typeface="微软雅黑" panose="020B0503020204020204" pitchFamily="34" charset="-122"/>
              </a:rPr>
              <a:t>；</a:t>
            </a:r>
            <a:r>
              <a:rPr lang="en-US" altLang="zh-CN" sz="2000" b="1" dirty="0">
                <a:solidFill>
                  <a:srgbClr val="800000"/>
                </a:solidFill>
                <a:latin typeface="微软雅黑" panose="020B0503020204020204" pitchFamily="34" charset="-122"/>
                <a:ea typeface="微软雅黑" panose="020B0503020204020204" pitchFamily="34" charset="-122"/>
              </a:rPr>
              <a:t>signal</a:t>
            </a:r>
            <a:r>
              <a:rPr lang="zh-CN" altLang="en-US" sz="2000" b="1" dirty="0">
                <a:solidFill>
                  <a:srgbClr val="800000"/>
                </a:solidFill>
                <a:latin typeface="微软雅黑" panose="020B0503020204020204" pitchFamily="34" charset="-122"/>
                <a:ea typeface="微软雅黑" panose="020B0503020204020204" pitchFamily="34" charset="-122"/>
              </a:rPr>
              <a:t>（</a:t>
            </a:r>
            <a:r>
              <a:rPr lang="en-US" altLang="zh-CN" sz="2000" b="1" dirty="0">
                <a:solidFill>
                  <a:srgbClr val="800000"/>
                </a:solidFill>
                <a:latin typeface="微软雅黑" panose="020B0503020204020204" pitchFamily="34" charset="-122"/>
                <a:ea typeface="微软雅黑" panose="020B0503020204020204" pitchFamily="34" charset="-122"/>
              </a:rPr>
              <a:t>S</a:t>
            </a:r>
            <a:r>
              <a:rPr lang="zh-CN" altLang="en-US" sz="2000" b="1" dirty="0">
                <a:solidFill>
                  <a:srgbClr val="800000"/>
                </a:solidFill>
                <a:latin typeface="微软雅黑" panose="020B0503020204020204" pitchFamily="34" charset="-122"/>
                <a:ea typeface="微软雅黑" panose="020B0503020204020204" pitchFamily="34" charset="-122"/>
              </a:rPr>
              <a:t>）；</a:t>
            </a:r>
          </a:p>
          <a:p>
            <a:pPr marL="342900" indent="-342900" algn="l" latinLnBrk="1">
              <a:lnSpc>
                <a:spcPct val="150000"/>
              </a:lnSpc>
              <a:spcBef>
                <a:spcPct val="50000"/>
              </a:spcBef>
              <a:spcAft>
                <a:spcPct val="35000"/>
              </a:spcAft>
            </a:pP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P2 </a:t>
            </a:r>
            <a:r>
              <a:rPr lang="zh-CN" altLang="en-US" sz="2000" b="1" dirty="0">
                <a:solidFill>
                  <a:prstClr val="black"/>
                </a:solidFill>
                <a:latin typeface="微软雅黑" panose="020B0503020204020204" pitchFamily="34" charset="-122"/>
                <a:ea typeface="微软雅黑" panose="020B0503020204020204" pitchFamily="34" charset="-122"/>
              </a:rPr>
              <a:t>中： </a:t>
            </a:r>
            <a:r>
              <a:rPr lang="en-US" altLang="zh-CN" sz="2000" b="1" dirty="0">
                <a:solidFill>
                  <a:srgbClr val="000099"/>
                </a:solidFill>
                <a:latin typeface="微软雅黑" panose="020B0503020204020204" pitchFamily="34" charset="-122"/>
                <a:ea typeface="微软雅黑" panose="020B0503020204020204" pitchFamily="34" charset="-122"/>
              </a:rPr>
              <a:t>wait</a:t>
            </a:r>
            <a:r>
              <a:rPr lang="zh-CN" altLang="en-US" sz="2000" b="1" dirty="0">
                <a:solidFill>
                  <a:srgbClr val="000099"/>
                </a:solidFill>
                <a:latin typeface="微软雅黑" panose="020B0503020204020204" pitchFamily="34" charset="-122"/>
                <a:ea typeface="微软雅黑" panose="020B0503020204020204" pitchFamily="34" charset="-122"/>
              </a:rPr>
              <a:t>（</a:t>
            </a:r>
            <a:r>
              <a:rPr lang="en-US" altLang="zh-CN" sz="2000" b="1" dirty="0">
                <a:solidFill>
                  <a:srgbClr val="000099"/>
                </a:solidFill>
                <a:latin typeface="微软雅黑" panose="020B0503020204020204" pitchFamily="34" charset="-122"/>
                <a:ea typeface="微软雅黑" panose="020B0503020204020204" pitchFamily="34" charset="-122"/>
              </a:rPr>
              <a:t>S</a:t>
            </a:r>
            <a:r>
              <a:rPr lang="zh-CN" altLang="en-US" sz="2000" b="1" dirty="0">
                <a:solidFill>
                  <a:srgbClr val="000099"/>
                </a:solidFill>
                <a:latin typeface="微软雅黑" panose="020B0503020204020204" pitchFamily="34" charset="-122"/>
                <a:ea typeface="微软雅黑" panose="020B0503020204020204" pitchFamily="34" charset="-122"/>
              </a:rPr>
              <a:t>）； </a:t>
            </a:r>
            <a:r>
              <a:rPr lang="en-US" altLang="zh-CN" sz="2000" b="1" dirty="0">
                <a:solidFill>
                  <a:srgbClr val="000099"/>
                </a:solidFill>
                <a:latin typeface="微软雅黑" panose="020B0503020204020204" pitchFamily="34" charset="-122"/>
                <a:ea typeface="微软雅黑" panose="020B0503020204020204" pitchFamily="34" charset="-122"/>
              </a:rPr>
              <a:t>S2</a:t>
            </a:r>
            <a:r>
              <a:rPr lang="zh-CN" altLang="en-US" sz="2000" b="1" dirty="0">
                <a:solidFill>
                  <a:srgbClr val="000099"/>
                </a:solidFill>
                <a:latin typeface="微软雅黑" panose="020B0503020204020204" pitchFamily="34" charset="-122"/>
                <a:ea typeface="微软雅黑" panose="020B0503020204020204" pitchFamily="34" charset="-122"/>
              </a:rPr>
              <a:t>；</a:t>
            </a:r>
            <a:r>
              <a:rPr lang="zh-CN" altLang="en-US" dirty="0">
                <a:solidFill>
                  <a:prstClr val="black"/>
                </a:solidFill>
                <a:latin typeface="黑体" panose="02010609060101010101" pitchFamily="49" charset="-122"/>
                <a:ea typeface="黑体" panose="02010609060101010101" pitchFamily="49" charset="-122"/>
              </a:rPr>
              <a:t>                                                </a:t>
            </a:r>
            <a:r>
              <a:rPr lang="en-US" altLang="zh-CN" dirty="0">
                <a:solidFill>
                  <a:prstClr val="black"/>
                </a:solidFill>
                <a:latin typeface="黑体" panose="02010609060101010101" pitchFamily="49" charset="-122"/>
                <a:ea typeface="黑体" panose="02010609060101010101" pitchFamily="49" charset="-122"/>
              </a:rPr>
              <a:t>   </a:t>
            </a:r>
          </a:p>
        </p:txBody>
      </p:sp>
    </p:spTree>
    <p:extLst>
      <p:ext uri="{BB962C8B-B14F-4D97-AF65-F5344CB8AC3E}">
        <p14:creationId xmlns:p14="http://schemas.microsoft.com/office/powerpoint/2010/main" val="384291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759" y="29489"/>
            <a:ext cx="3120081"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信号量机制</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整型信号量</a:t>
            </a:r>
          </a:p>
        </p:txBody>
      </p:sp>
      <p:sp>
        <p:nvSpPr>
          <p:cNvPr id="5" name="剪去单角的矩形 4"/>
          <p:cNvSpPr/>
          <p:nvPr/>
        </p:nvSpPr>
        <p:spPr>
          <a:xfrm>
            <a:off x="2267744" y="761331"/>
            <a:ext cx="2160240"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记录型信号量</a:t>
            </a:r>
          </a:p>
        </p:txBody>
      </p:sp>
      <p:sp>
        <p:nvSpPr>
          <p:cNvPr id="6" name="剪去单角的矩形 5"/>
          <p:cNvSpPr/>
          <p:nvPr/>
        </p:nvSpPr>
        <p:spPr>
          <a:xfrm>
            <a:off x="4427984" y="761331"/>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AND</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型信号量</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信号量集</a:t>
            </a:r>
          </a:p>
        </p:txBody>
      </p:sp>
      <p:graphicFrame>
        <p:nvGraphicFramePr>
          <p:cNvPr id="8" name="表格 7"/>
          <p:cNvGraphicFramePr>
            <a:graphicFrameLocks noGrp="1"/>
          </p:cNvGraphicFramePr>
          <p:nvPr>
            <p:extLst/>
          </p:nvPr>
        </p:nvGraphicFramePr>
        <p:xfrm>
          <a:off x="46857" y="1350898"/>
          <a:ext cx="2868959" cy="1249680"/>
        </p:xfrm>
        <a:graphic>
          <a:graphicData uri="http://schemas.openxmlformats.org/drawingml/2006/table">
            <a:tbl>
              <a:tblPr>
                <a:tableStyleId>{5C22544A-7EE6-4342-B048-85BDC9FD1C3A}</a:tableStyleId>
              </a:tblPr>
              <a:tblGrid>
                <a:gridCol w="309113">
                  <a:extLst>
                    <a:ext uri="{9D8B030D-6E8A-4147-A177-3AD203B41FA5}">
                      <a16:colId xmlns:a16="http://schemas.microsoft.com/office/drawing/2014/main" val="20000"/>
                    </a:ext>
                  </a:extLst>
                </a:gridCol>
                <a:gridCol w="2559846">
                  <a:extLst>
                    <a:ext uri="{9D8B030D-6E8A-4147-A177-3AD203B41FA5}">
                      <a16:colId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信号量目的</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a16="http://schemas.microsoft.com/office/drawing/2014/main" val="10000"/>
                  </a:ext>
                </a:extLst>
              </a:tr>
              <a:tr h="182880">
                <a:tc>
                  <a:txBody>
                    <a:bodyPr/>
                    <a:lstStyle/>
                    <a:p>
                      <a:pPr algn="r" fontAlgn="ctr"/>
                      <a:r>
                        <a:rPr lang="en-US" altLang="zh-CN" sz="20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互斥</a:t>
                      </a:r>
                    </a:p>
                  </a:txBody>
                  <a:tcPr marL="7620" marR="7620" marT="7620" marB="0" anchor="ctr">
                    <a:solidFill>
                      <a:schemeClr val="accent4">
                        <a:lumMod val="75000"/>
                      </a:schemeClr>
                    </a:solidFill>
                  </a:tcPr>
                </a:tc>
                <a:extLst>
                  <a:ext uri="{0D108BD9-81ED-4DB2-BD59-A6C34878D82A}">
                    <a16:rowId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同步</a:t>
                      </a:r>
                    </a:p>
                  </a:txBody>
                  <a:tcPr marL="7620" marR="7620" marT="7620" marB="0" anchor="ctr">
                    <a:solidFill>
                      <a:schemeClr val="accent4">
                        <a:lumMod val="75000"/>
                      </a:schemeClr>
                    </a:solidFill>
                  </a:tcPr>
                </a:tc>
                <a:extLst>
                  <a:ext uri="{0D108BD9-81ED-4DB2-BD59-A6C34878D82A}">
                    <a16:rowId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前趋关系</a:t>
                      </a:r>
                    </a:p>
                  </a:txBody>
                  <a:tcPr marL="7620" marR="7620" marT="7620" marB="0" anchor="ctr">
                    <a:solidFill>
                      <a:schemeClr val="bg1"/>
                    </a:solidFill>
                  </a:tcPr>
                </a:tc>
                <a:extLst>
                  <a:ext uri="{0D108BD9-81ED-4DB2-BD59-A6C34878D82A}">
                    <a16:rowId xmlns:a16="http://schemas.microsoft.com/office/drawing/2014/main" val="10003"/>
                  </a:ext>
                </a:extLst>
              </a:tr>
            </a:tbl>
          </a:graphicData>
        </a:graphic>
      </p:graphicFrame>
      <p:sp>
        <p:nvSpPr>
          <p:cNvPr id="2" name="内容占位符 1"/>
          <p:cNvSpPr>
            <a:spLocks noGrp="1"/>
          </p:cNvSpPr>
          <p:nvPr>
            <p:ph idx="1"/>
          </p:nvPr>
        </p:nvSpPr>
        <p:spPr/>
        <p:txBody>
          <a:bodyPr/>
          <a:lstStyle/>
          <a:p>
            <a:pPr marL="0" indent="0">
              <a:buNone/>
            </a:pPr>
            <a:r>
              <a:rPr lang="en-US" altLang="zh-CN" dirty="0"/>
              <a:t>  </a:t>
            </a:r>
            <a:endParaRPr lang="zh-CN" altLang="en-US" dirty="0"/>
          </a:p>
        </p:txBody>
      </p:sp>
      <p:sp>
        <p:nvSpPr>
          <p:cNvPr id="13" name="Text Box 5"/>
          <p:cNvSpPr txBox="1">
            <a:spLocks noChangeArrowheads="1"/>
          </p:cNvSpPr>
          <p:nvPr/>
        </p:nvSpPr>
        <p:spPr bwMode="auto">
          <a:xfrm>
            <a:off x="6536958" y="4864281"/>
            <a:ext cx="1534394" cy="369332"/>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C000"/>
                </a:solidFill>
                <a:effectLst/>
                <a:uLnTx/>
                <a:uFillTx/>
              </a:rPr>
              <a:t> </a:t>
            </a:r>
            <a:r>
              <a:rPr kumimoji="0" lang="zh-CN" altLang="en-US" sz="18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rPr>
              <a:t> 前趋图举例 </a:t>
            </a:r>
          </a:p>
        </p:txBody>
      </p:sp>
      <p:sp>
        <p:nvSpPr>
          <p:cNvPr id="15" name="Text Box 4"/>
          <p:cNvSpPr txBox="1">
            <a:spLocks noChangeArrowheads="1"/>
          </p:cNvSpPr>
          <p:nvPr/>
        </p:nvSpPr>
        <p:spPr bwMode="auto">
          <a:xfrm>
            <a:off x="187314" y="2914496"/>
            <a:ext cx="5276998" cy="2234458"/>
          </a:xfrm>
          <a:prstGeom prst="rect">
            <a:avLst/>
          </a:prstGeom>
          <a:solidFill>
            <a:srgbClr val="00CC66"/>
          </a:solidFill>
          <a:ln w="9525">
            <a:noFill/>
            <a:miter lim="800000"/>
            <a:headEnd/>
            <a:tailEnd/>
          </a:ln>
        </p:spPr>
        <p:txBody>
          <a:bodyPr wrap="square">
            <a:spAutoFit/>
          </a:bodyPr>
          <a:lstStyle/>
          <a:p>
            <a:pPr algn="l">
              <a:lnSpc>
                <a:spcPct val="145000"/>
              </a:lnSpc>
            </a:pPr>
            <a:r>
              <a:rPr lang="en-US" altLang="zh-CN" sz="1600" b="1" dirty="0">
                <a:solidFill>
                  <a:prstClr val="black"/>
                </a:solidFill>
                <a:latin typeface="Comic Sans MS" pitchFamily="66" charset="0"/>
              </a:rPr>
              <a:t>	begin </a:t>
            </a:r>
            <a:r>
              <a:rPr lang="en-US" altLang="zh-CN" sz="1600" b="1" dirty="0">
                <a:solidFill>
                  <a:srgbClr val="6600FF"/>
                </a:solidFill>
                <a:latin typeface="Comic Sans MS" pitchFamily="66" charset="0"/>
              </a:rPr>
              <a:t>S</a:t>
            </a:r>
            <a:r>
              <a:rPr lang="en-US" altLang="zh-CN" sz="1600" b="1" baseline="-25000" dirty="0">
                <a:solidFill>
                  <a:srgbClr val="6600FF"/>
                </a:solidFill>
                <a:latin typeface="Comic Sans MS" pitchFamily="66" charset="0"/>
              </a:rPr>
              <a:t>1</a:t>
            </a:r>
            <a:r>
              <a:rPr lang="en-US" altLang="zh-CN" sz="1600" b="1" dirty="0">
                <a:solidFill>
                  <a:srgbClr val="6600FF"/>
                </a:solidFill>
                <a:latin typeface="Comic Sans MS" pitchFamily="66" charset="0"/>
              </a:rPr>
              <a:t>; signal(a);</a:t>
            </a:r>
            <a:r>
              <a:rPr lang="en-US" altLang="zh-CN" sz="1600" b="1" dirty="0">
                <a:solidFill>
                  <a:prstClr val="black"/>
                </a:solidFill>
                <a:latin typeface="Comic Sans MS" pitchFamily="66" charset="0"/>
              </a:rPr>
              <a:t> signal(b); end;</a:t>
            </a:r>
          </a:p>
          <a:p>
            <a:pPr algn="l">
              <a:lnSpc>
                <a:spcPct val="145000"/>
              </a:lnSpc>
            </a:pPr>
            <a:r>
              <a:rPr lang="en-US" altLang="zh-CN" sz="1600" b="1" dirty="0">
                <a:solidFill>
                  <a:prstClr val="black"/>
                </a:solidFill>
                <a:latin typeface="Comic Sans MS" pitchFamily="66" charset="0"/>
              </a:rPr>
              <a:t>     	begin </a:t>
            </a:r>
            <a:r>
              <a:rPr lang="en-US" altLang="zh-CN" sz="1600" b="1" dirty="0">
                <a:solidFill>
                  <a:srgbClr val="6600FF"/>
                </a:solidFill>
                <a:latin typeface="Comic Sans MS" pitchFamily="66" charset="0"/>
              </a:rPr>
              <a:t>wait(a); S</a:t>
            </a:r>
            <a:r>
              <a:rPr lang="en-US" altLang="zh-CN" sz="1600" b="1" baseline="-25000" dirty="0">
                <a:solidFill>
                  <a:srgbClr val="6600FF"/>
                </a:solidFill>
                <a:latin typeface="Comic Sans MS" pitchFamily="66" charset="0"/>
              </a:rPr>
              <a:t>2</a:t>
            </a:r>
            <a:r>
              <a:rPr lang="en-US" altLang="zh-CN" sz="1600" b="1" dirty="0">
                <a:solidFill>
                  <a:prstClr val="black"/>
                </a:solidFill>
                <a:latin typeface="Comic Sans MS" pitchFamily="66" charset="0"/>
              </a:rPr>
              <a:t>; </a:t>
            </a:r>
            <a:r>
              <a:rPr lang="en-US" altLang="zh-CN" sz="1600" b="1" dirty="0">
                <a:solidFill>
                  <a:srgbClr val="FF0000"/>
                </a:solidFill>
                <a:latin typeface="Comic Sans MS" pitchFamily="66" charset="0"/>
              </a:rPr>
              <a:t>signal(c);</a:t>
            </a:r>
            <a:r>
              <a:rPr lang="en-US" altLang="zh-CN" sz="1600" b="1" dirty="0">
                <a:solidFill>
                  <a:prstClr val="black"/>
                </a:solidFill>
                <a:latin typeface="Comic Sans MS" pitchFamily="66" charset="0"/>
              </a:rPr>
              <a:t> signal(d); end;</a:t>
            </a:r>
          </a:p>
          <a:p>
            <a:pPr algn="l">
              <a:lnSpc>
                <a:spcPct val="145000"/>
              </a:lnSpc>
            </a:pPr>
            <a:r>
              <a:rPr lang="en-US" altLang="zh-CN" sz="1600" b="1" dirty="0">
                <a:solidFill>
                  <a:prstClr val="black"/>
                </a:solidFill>
                <a:latin typeface="Comic Sans MS" pitchFamily="66" charset="0"/>
              </a:rPr>
              <a:t>     	begin wait(b); S</a:t>
            </a:r>
            <a:r>
              <a:rPr lang="en-US" altLang="zh-CN" sz="1600" b="1" baseline="-25000" dirty="0">
                <a:solidFill>
                  <a:prstClr val="black"/>
                </a:solidFill>
                <a:latin typeface="Comic Sans MS" pitchFamily="66" charset="0"/>
              </a:rPr>
              <a:t>3</a:t>
            </a:r>
            <a:r>
              <a:rPr lang="en-US" altLang="zh-CN" sz="1600" b="1" dirty="0">
                <a:solidFill>
                  <a:prstClr val="black"/>
                </a:solidFill>
                <a:latin typeface="Comic Sans MS" pitchFamily="66" charset="0"/>
              </a:rPr>
              <a:t>; signal(e); end;</a:t>
            </a:r>
          </a:p>
          <a:p>
            <a:pPr algn="l">
              <a:lnSpc>
                <a:spcPct val="145000"/>
              </a:lnSpc>
            </a:pPr>
            <a:r>
              <a:rPr lang="en-US" altLang="zh-CN" sz="1600" b="1" dirty="0">
                <a:solidFill>
                  <a:prstClr val="black"/>
                </a:solidFill>
                <a:latin typeface="Comic Sans MS" pitchFamily="66" charset="0"/>
              </a:rPr>
              <a:t>     	begin </a:t>
            </a:r>
            <a:r>
              <a:rPr lang="en-US" altLang="zh-CN" sz="1600" b="1" dirty="0">
                <a:solidFill>
                  <a:srgbClr val="FF0000"/>
                </a:solidFill>
                <a:latin typeface="Comic Sans MS" pitchFamily="66" charset="0"/>
              </a:rPr>
              <a:t>wait(c);</a:t>
            </a:r>
            <a:r>
              <a:rPr lang="en-US" altLang="zh-CN" sz="1600" b="1" dirty="0">
                <a:solidFill>
                  <a:prstClr val="black"/>
                </a:solidFill>
                <a:latin typeface="Comic Sans MS" pitchFamily="66" charset="0"/>
              </a:rPr>
              <a:t> S</a:t>
            </a:r>
            <a:r>
              <a:rPr lang="en-US" altLang="zh-CN" sz="1600" b="1" baseline="-25000" dirty="0">
                <a:solidFill>
                  <a:prstClr val="black"/>
                </a:solidFill>
                <a:latin typeface="Comic Sans MS" pitchFamily="66" charset="0"/>
              </a:rPr>
              <a:t>4</a:t>
            </a:r>
            <a:r>
              <a:rPr lang="en-US" altLang="zh-CN" sz="1600" b="1" dirty="0">
                <a:solidFill>
                  <a:prstClr val="black"/>
                </a:solidFill>
                <a:latin typeface="Comic Sans MS" pitchFamily="66" charset="0"/>
              </a:rPr>
              <a:t>; signal(f); end;</a:t>
            </a:r>
          </a:p>
          <a:p>
            <a:pPr algn="l">
              <a:lnSpc>
                <a:spcPct val="145000"/>
              </a:lnSpc>
            </a:pPr>
            <a:r>
              <a:rPr lang="en-US" altLang="zh-CN" sz="1600" b="1" dirty="0">
                <a:solidFill>
                  <a:prstClr val="black"/>
                </a:solidFill>
                <a:latin typeface="Comic Sans MS" pitchFamily="66" charset="0"/>
              </a:rPr>
              <a:t>     	begin wait(d); S</a:t>
            </a:r>
            <a:r>
              <a:rPr lang="en-US" altLang="zh-CN" sz="1600" b="1" baseline="-25000" dirty="0">
                <a:solidFill>
                  <a:prstClr val="black"/>
                </a:solidFill>
                <a:latin typeface="Comic Sans MS" pitchFamily="66" charset="0"/>
              </a:rPr>
              <a:t>5</a:t>
            </a:r>
            <a:r>
              <a:rPr lang="en-US" altLang="zh-CN" sz="1600" b="1" dirty="0">
                <a:solidFill>
                  <a:prstClr val="black"/>
                </a:solidFill>
                <a:latin typeface="Comic Sans MS" pitchFamily="66" charset="0"/>
              </a:rPr>
              <a:t>; signal(g); end;</a:t>
            </a:r>
          </a:p>
          <a:p>
            <a:pPr algn="l">
              <a:lnSpc>
                <a:spcPct val="145000"/>
              </a:lnSpc>
            </a:pPr>
            <a:r>
              <a:rPr lang="en-US" altLang="zh-CN" sz="1600" b="1" dirty="0">
                <a:solidFill>
                  <a:prstClr val="black"/>
                </a:solidFill>
                <a:latin typeface="Comic Sans MS" pitchFamily="66" charset="0"/>
              </a:rPr>
              <a:t>     	begin wait(e); wait(f); wait(g); S</a:t>
            </a:r>
            <a:r>
              <a:rPr lang="en-US" altLang="zh-CN" sz="1600" b="1" baseline="-25000" dirty="0">
                <a:solidFill>
                  <a:prstClr val="black"/>
                </a:solidFill>
                <a:latin typeface="Comic Sans MS" pitchFamily="66" charset="0"/>
              </a:rPr>
              <a:t>6</a:t>
            </a:r>
            <a:r>
              <a:rPr lang="en-US" altLang="zh-CN" sz="1600" b="1" dirty="0">
                <a:solidFill>
                  <a:prstClr val="black"/>
                </a:solidFill>
                <a:latin typeface="Comic Sans MS" pitchFamily="66" charset="0"/>
              </a:rPr>
              <a:t>; end;</a:t>
            </a:r>
          </a:p>
        </p:txBody>
      </p:sp>
      <p:sp>
        <p:nvSpPr>
          <p:cNvPr id="16" name="矩形 15"/>
          <p:cNvSpPr/>
          <p:nvPr/>
        </p:nvSpPr>
        <p:spPr>
          <a:xfrm>
            <a:off x="5644240" y="1796051"/>
            <a:ext cx="3405600" cy="2560408"/>
          </a:xfrm>
          <a:prstGeom prst="rect">
            <a:avLst/>
          </a:prstGeom>
          <a:solidFill>
            <a:srgbClr val="FFFFCC"/>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 name="Object 4"/>
          <p:cNvGraphicFramePr>
            <a:graphicFrameLocks noChangeAspect="1"/>
          </p:cNvGraphicFramePr>
          <p:nvPr>
            <p:extLst>
              <p:ext uri="{D42A27DB-BD31-4B8C-83A1-F6EECF244321}">
                <p14:modId xmlns:p14="http://schemas.microsoft.com/office/powerpoint/2010/main" val="2594255009"/>
              </p:ext>
            </p:extLst>
          </p:nvPr>
        </p:nvGraphicFramePr>
        <p:xfrm>
          <a:off x="5648612" y="1825107"/>
          <a:ext cx="3393841" cy="2553663"/>
        </p:xfrm>
        <a:graphic>
          <a:graphicData uri="http://schemas.openxmlformats.org/presentationml/2006/ole">
            <mc:AlternateContent xmlns:mc="http://schemas.openxmlformats.org/markup-compatibility/2006">
              <mc:Choice xmlns:v="urn:schemas-microsoft-com:vml" Requires="v">
                <p:oleObj spid="_x0000_s18518" name="VISIO" r:id="rId4" imgW="1816560" imgH="1307160" progId="">
                  <p:embed/>
                </p:oleObj>
              </mc:Choice>
              <mc:Fallback>
                <p:oleObj name="VISIO" r:id="rId4" imgW="1816560" imgH="13071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8612" y="1825107"/>
                        <a:ext cx="3393841" cy="2553663"/>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6587279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120081" cy="646331"/>
          </a:xfrm>
          <a:prstGeom prst="rect">
            <a:avLst/>
          </a:prstGeom>
          <a:noFill/>
          <a:ln w="9525">
            <a:noFill/>
            <a:miter lim="800000"/>
            <a:headEnd/>
            <a:tailEnd/>
          </a:ln>
        </p:spPr>
        <p:txBody>
          <a:bodyPr/>
          <a:lstStyle/>
          <a:p>
            <a:r>
              <a:rPr lang="zh-CN" altLang="en-US" sz="3600" b="1" dirty="0">
                <a:solidFill>
                  <a:schemeClr val="tx1"/>
                </a:solidFill>
                <a:latin typeface="微软雅黑" panose="020B0503020204020204" pitchFamily="34" charset="-122"/>
                <a:ea typeface="微软雅黑" panose="020B0503020204020204" pitchFamily="34" charset="-122"/>
              </a:rPr>
              <a:t>信号量机制</a:t>
            </a:r>
          </a:p>
        </p:txBody>
      </p:sp>
      <p:sp>
        <p:nvSpPr>
          <p:cNvPr id="4" name="剪去单角的矩形 3"/>
          <p:cNvSpPr/>
          <p:nvPr/>
        </p:nvSpPr>
        <p:spPr>
          <a:xfrm>
            <a:off x="0" y="764704"/>
            <a:ext cx="22677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整型信号量</a:t>
            </a:r>
          </a:p>
        </p:txBody>
      </p:sp>
      <p:sp>
        <p:nvSpPr>
          <p:cNvPr id="5" name="剪去单角的矩形 4"/>
          <p:cNvSpPr/>
          <p:nvPr/>
        </p:nvSpPr>
        <p:spPr>
          <a:xfrm>
            <a:off x="2267744" y="761331"/>
            <a:ext cx="2160240"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记录型信号量</a:t>
            </a:r>
          </a:p>
        </p:txBody>
      </p:sp>
      <p:sp>
        <p:nvSpPr>
          <p:cNvPr id="6" name="剪去单角的矩形 5"/>
          <p:cNvSpPr/>
          <p:nvPr/>
        </p:nvSpPr>
        <p:spPr>
          <a:xfrm>
            <a:off x="4427984" y="761331"/>
            <a:ext cx="226774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AND</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型信号量</a:t>
            </a:r>
          </a:p>
        </p:txBody>
      </p:sp>
      <p:sp>
        <p:nvSpPr>
          <p:cNvPr id="7" name="剪去单角的矩形 6"/>
          <p:cNvSpPr/>
          <p:nvPr/>
        </p:nvSpPr>
        <p:spPr>
          <a:xfrm>
            <a:off x="6685856" y="761331"/>
            <a:ext cx="245814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信号量集</a:t>
            </a:r>
          </a:p>
        </p:txBody>
      </p:sp>
      <p:sp>
        <p:nvSpPr>
          <p:cNvPr id="9" name="Rectangle 2"/>
          <p:cNvSpPr>
            <a:spLocks noGrp="1" noChangeArrowheads="1"/>
          </p:cNvSpPr>
          <p:nvPr>
            <p:ph type="title"/>
          </p:nvPr>
        </p:nvSpPr>
        <p:spPr>
          <a:xfrm>
            <a:off x="11758" y="1272132"/>
            <a:ext cx="9132241" cy="558586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8" name="Rectangle 3"/>
          <p:cNvSpPr txBox="1">
            <a:spLocks noChangeArrowheads="1"/>
          </p:cNvSpPr>
          <p:nvPr/>
        </p:nvSpPr>
        <p:spPr>
          <a:xfrm>
            <a:off x="271958" y="1484784"/>
            <a:ext cx="8611840" cy="4818063"/>
          </a:xfrm>
          <a:prstGeom prst="rect">
            <a:avLst/>
          </a:prstGeom>
          <a:solidFill>
            <a:schemeClr val="accent4">
              <a:lumMod val="75000"/>
            </a:schemeClr>
          </a:solidFill>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lnSpc>
                <a:spcPct val="130000"/>
              </a:lnSpc>
              <a:spcBef>
                <a:spcPct val="0"/>
              </a:spcBef>
            </a:pPr>
            <a:r>
              <a:rPr lang="zh-CN" altLang="en-US" sz="20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当一个进程需要先获得</a:t>
            </a:r>
            <a:r>
              <a:rPr lang="zh-CN" altLang="en-US" sz="2000" b="1"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两个或更多的共享资源</a:t>
            </a:r>
            <a:r>
              <a:rPr lang="zh-CN" altLang="en-US" sz="20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后，方能执行时，会出现什么情形？</a:t>
            </a:r>
          </a:p>
          <a:p>
            <a:pPr fontAlgn="auto">
              <a:lnSpc>
                <a:spcPct val="130000"/>
              </a:lnSpc>
              <a:spcBef>
                <a:spcPct val="0"/>
              </a:spcBef>
            </a:pPr>
            <a:r>
              <a:rPr lang="zh-CN" altLang="en-US" sz="2000" b="1" dirty="0">
                <a:solidFill>
                  <a:srgbClr val="000066"/>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假定有两个进程</a:t>
            </a:r>
            <a:r>
              <a:rPr lang="en-US" altLang="zh-CN" sz="2000" b="1" dirty="0">
                <a:solidFill>
                  <a:srgbClr val="000066"/>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a:t>
            </a:r>
            <a:r>
              <a:rPr lang="zh-CN" altLang="en-US" sz="2000" b="1" dirty="0">
                <a:solidFill>
                  <a:srgbClr val="000066"/>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和</a:t>
            </a:r>
            <a:r>
              <a:rPr lang="en-US" altLang="zh-CN" sz="2000" b="1" dirty="0">
                <a:solidFill>
                  <a:srgbClr val="000066"/>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B</a:t>
            </a:r>
            <a:r>
              <a:rPr lang="zh-CN" altLang="en-US" sz="2000" b="1" dirty="0">
                <a:solidFill>
                  <a:srgbClr val="000066"/>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，都要访问</a:t>
            </a:r>
            <a:r>
              <a:rPr lang="zh-CN" altLang="en-US" sz="2000" b="1"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共享数据</a:t>
            </a:r>
            <a:r>
              <a:rPr lang="en-US" altLang="zh-CN" sz="2000" b="1"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D</a:t>
            </a:r>
            <a:r>
              <a:rPr lang="zh-CN" altLang="en-US" sz="2000" b="1"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和</a:t>
            </a:r>
            <a:r>
              <a:rPr lang="en-US" altLang="zh-CN" sz="2000" b="1"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E</a:t>
            </a:r>
            <a:r>
              <a:rPr lang="zh-CN" altLang="en-US" sz="2000" b="1" dirty="0">
                <a:solidFill>
                  <a:srgbClr val="000066"/>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，可为其设互斥信号量</a:t>
            </a:r>
            <a:r>
              <a:rPr lang="en-US" altLang="zh-CN" sz="2000" b="1" dirty="0" err="1">
                <a:solidFill>
                  <a:srgbClr val="000066"/>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Dmutex</a:t>
            </a:r>
            <a:r>
              <a:rPr lang="zh-CN" altLang="en-US" sz="2000" b="1" dirty="0">
                <a:solidFill>
                  <a:srgbClr val="000066"/>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和</a:t>
            </a:r>
            <a:r>
              <a:rPr lang="en-US" altLang="zh-CN" sz="2000" b="1" dirty="0" err="1">
                <a:solidFill>
                  <a:srgbClr val="000066"/>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Emutex</a:t>
            </a:r>
            <a:r>
              <a:rPr lang="zh-CN" altLang="en-US" sz="2000" b="1" dirty="0">
                <a:solidFill>
                  <a:srgbClr val="000066"/>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，令初值为</a:t>
            </a:r>
            <a:r>
              <a:rPr lang="en-US" altLang="zh-CN" sz="2000" b="1" dirty="0">
                <a:solidFill>
                  <a:srgbClr val="000066"/>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1</a:t>
            </a:r>
            <a:r>
              <a:rPr lang="zh-CN" altLang="en-US" sz="2000" b="1" dirty="0">
                <a:solidFill>
                  <a:srgbClr val="000066"/>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，在两进程中都要包含两个对</a:t>
            </a:r>
            <a:r>
              <a:rPr lang="en-US" altLang="zh-CN" sz="2000" b="1" dirty="0" err="1">
                <a:solidFill>
                  <a:srgbClr val="000066"/>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Dmutex</a:t>
            </a:r>
            <a:r>
              <a:rPr lang="zh-CN" altLang="en-US" sz="2000" b="1" dirty="0">
                <a:solidFill>
                  <a:srgbClr val="000066"/>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和</a:t>
            </a:r>
            <a:r>
              <a:rPr lang="en-US" altLang="zh-CN" sz="2000" b="1" dirty="0" err="1">
                <a:solidFill>
                  <a:srgbClr val="000066"/>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Emutex</a:t>
            </a:r>
            <a:r>
              <a:rPr lang="zh-CN" altLang="en-US" sz="2000" b="1" dirty="0">
                <a:solidFill>
                  <a:srgbClr val="000066"/>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的操作</a:t>
            </a:r>
          </a:p>
          <a:p>
            <a:pPr fontAlgn="auto">
              <a:lnSpc>
                <a:spcPct val="90000"/>
              </a:lnSpc>
            </a:pPr>
            <a:r>
              <a:rPr kumimoji="1" lang="zh-CN" altLang="en-US" sz="20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若进程</a:t>
            </a:r>
            <a:r>
              <a:rPr kumimoji="1" lang="en-US" altLang="zh-CN" sz="20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a:t>
            </a:r>
            <a:r>
              <a:rPr kumimoji="1" lang="zh-CN" altLang="en-US" sz="20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和</a:t>
            </a:r>
            <a:r>
              <a:rPr kumimoji="1" lang="en-US" altLang="zh-CN" sz="20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B</a:t>
            </a:r>
            <a:r>
              <a:rPr kumimoji="1" lang="zh-CN" altLang="en-US" sz="20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按下述次序交替执行</a:t>
            </a:r>
            <a:r>
              <a:rPr kumimoji="1" lang="en-US" altLang="zh-CN" sz="20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wait</a:t>
            </a:r>
            <a:r>
              <a:rPr kumimoji="1" lang="zh-CN" altLang="en-US" sz="20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操作：</a:t>
            </a:r>
          </a:p>
          <a:p>
            <a:pPr lvl="1" fontAlgn="auto">
              <a:lnSpc>
                <a:spcPct val="90000"/>
              </a:lnSpc>
              <a:spcAft>
                <a:spcPts val="0"/>
              </a:spcAft>
              <a:buFontTx/>
              <a:buNone/>
            </a:pPr>
            <a:r>
              <a:rPr kumimoji="1" lang="en-US" altLang="zh-CN" sz="20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process A: wait(</a:t>
            </a:r>
            <a:r>
              <a:rPr kumimoji="1" lang="en-US" altLang="zh-CN" sz="2000" b="1" dirty="0" err="1">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Dmutex</a:t>
            </a:r>
            <a:r>
              <a:rPr kumimoji="1" lang="en-US" altLang="zh-CN" sz="20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 </a:t>
            </a:r>
            <a:r>
              <a:rPr kumimoji="1" lang="zh-CN" altLang="en-US" sz="20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于是</a:t>
            </a:r>
            <a:r>
              <a:rPr kumimoji="1" lang="en-US" altLang="zh-CN" sz="2000" b="1" dirty="0" err="1">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Dmutex</a:t>
            </a:r>
            <a:r>
              <a:rPr kumimoji="1" lang="en-US" altLang="zh-CN" sz="20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=0</a:t>
            </a:r>
          </a:p>
          <a:p>
            <a:pPr lvl="1" fontAlgn="auto">
              <a:lnSpc>
                <a:spcPct val="90000"/>
              </a:lnSpc>
              <a:spcAft>
                <a:spcPts val="0"/>
              </a:spcAft>
              <a:buFontTx/>
              <a:buNone/>
            </a:pPr>
            <a:r>
              <a:rPr kumimoji="1" lang="en-US" altLang="zh-CN" sz="20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process B: wait(</a:t>
            </a:r>
            <a:r>
              <a:rPr kumimoji="1" lang="en-US" altLang="zh-CN" sz="2000" b="1" dirty="0" err="1">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Emutex</a:t>
            </a:r>
            <a:r>
              <a:rPr kumimoji="1" lang="en-US" altLang="zh-CN" sz="20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 </a:t>
            </a:r>
            <a:r>
              <a:rPr kumimoji="1" lang="zh-CN" altLang="en-US" sz="20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于是</a:t>
            </a:r>
            <a:r>
              <a:rPr kumimoji="1" lang="en-US" altLang="zh-CN" sz="2000" b="1" dirty="0" err="1">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Emutex</a:t>
            </a:r>
            <a:r>
              <a:rPr kumimoji="1" lang="en-US" altLang="zh-CN" sz="20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=0</a:t>
            </a:r>
          </a:p>
          <a:p>
            <a:pPr lvl="1" fontAlgn="auto">
              <a:lnSpc>
                <a:spcPct val="90000"/>
              </a:lnSpc>
              <a:spcAft>
                <a:spcPts val="0"/>
              </a:spcAft>
              <a:buFontTx/>
              <a:buNone/>
            </a:pPr>
            <a:r>
              <a:rPr kumimoji="1" lang="en-US" altLang="zh-CN" sz="20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process A: wait(</a:t>
            </a:r>
            <a:r>
              <a:rPr kumimoji="1" lang="en-US" altLang="zh-CN" sz="2000" b="1" dirty="0" err="1">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Emutex</a:t>
            </a:r>
            <a:r>
              <a:rPr kumimoji="1" lang="en-US" altLang="zh-CN" sz="20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 </a:t>
            </a:r>
            <a:r>
              <a:rPr kumimoji="1" lang="zh-CN" altLang="en-US" sz="20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于是</a:t>
            </a:r>
            <a:r>
              <a:rPr kumimoji="1" lang="en-US" altLang="zh-CN" sz="2000" b="1" dirty="0" err="1">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Emutex</a:t>
            </a:r>
            <a:r>
              <a:rPr kumimoji="1" lang="en-US" altLang="zh-CN" sz="20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=-1 </a:t>
            </a:r>
            <a:r>
              <a:rPr kumimoji="1" lang="en-US" altLang="zh-CN" sz="2000" b="1" dirty="0">
                <a:solidFill>
                  <a:srgbClr val="80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a:t>
            </a:r>
            <a:r>
              <a:rPr kumimoji="1" lang="zh-CN" altLang="en-US" sz="2000" b="1" dirty="0">
                <a:solidFill>
                  <a:srgbClr val="80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阻塞</a:t>
            </a:r>
            <a:endParaRPr kumimoji="1" lang="zh-CN" altLang="en-US" sz="20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a:p>
            <a:pPr lvl="1" fontAlgn="auto">
              <a:lnSpc>
                <a:spcPct val="90000"/>
              </a:lnSpc>
              <a:spcAft>
                <a:spcPts val="0"/>
              </a:spcAft>
              <a:buFontTx/>
              <a:buNone/>
            </a:pPr>
            <a:r>
              <a:rPr kumimoji="1" lang="en-US" altLang="zh-CN" sz="20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process B: wait(</a:t>
            </a:r>
            <a:r>
              <a:rPr kumimoji="1" lang="en-US" altLang="zh-CN" sz="2000" b="1" dirty="0" err="1">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Dmutex</a:t>
            </a:r>
            <a:r>
              <a:rPr kumimoji="1" lang="en-US" altLang="zh-CN" sz="20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 </a:t>
            </a:r>
            <a:r>
              <a:rPr kumimoji="1" lang="zh-CN" altLang="en-US" sz="20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于是</a:t>
            </a:r>
            <a:r>
              <a:rPr kumimoji="1" lang="en-US" altLang="zh-CN" sz="2000" b="1" dirty="0" err="1">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Dmutex</a:t>
            </a:r>
            <a:r>
              <a:rPr kumimoji="1" lang="en-US" altLang="zh-CN" sz="20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=-1 </a:t>
            </a:r>
            <a:r>
              <a:rPr kumimoji="1" lang="en-US" altLang="zh-CN" sz="2000" b="1" dirty="0">
                <a:solidFill>
                  <a:srgbClr val="80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B</a:t>
            </a:r>
            <a:r>
              <a:rPr kumimoji="1" lang="zh-CN" altLang="en-US" sz="2000" b="1" dirty="0">
                <a:solidFill>
                  <a:srgbClr val="80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阻塞</a:t>
            </a:r>
          </a:p>
          <a:p>
            <a:pPr fontAlgn="auto">
              <a:lnSpc>
                <a:spcPct val="130000"/>
              </a:lnSpc>
              <a:spcBef>
                <a:spcPct val="0"/>
              </a:spcBef>
            </a:pPr>
            <a:r>
              <a:rPr lang="zh-CN" altLang="en-US" sz="2000" b="1"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进程</a:t>
            </a:r>
            <a:r>
              <a:rPr lang="en-US" altLang="zh-CN" sz="2000" b="1"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a:t>
            </a:r>
            <a:r>
              <a:rPr lang="zh-CN" altLang="en-US" sz="2000" b="1"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和</a:t>
            </a:r>
            <a:r>
              <a:rPr lang="en-US" altLang="zh-CN" sz="2000" b="1"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B</a:t>
            </a:r>
            <a:r>
              <a:rPr lang="zh-CN" altLang="en-US" sz="2000" b="1"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处在僵持状态。在无外力作用时，它们都将无法从僵持状态中解脱出来。我们称此时的进程</a:t>
            </a:r>
            <a:r>
              <a:rPr lang="en-US" altLang="zh-CN" sz="2000" b="1"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a:t>
            </a:r>
            <a:r>
              <a:rPr lang="zh-CN" altLang="en-US" sz="2000" b="1"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和</a:t>
            </a:r>
            <a:r>
              <a:rPr lang="en-US" altLang="zh-CN" sz="2000" b="1"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B</a:t>
            </a:r>
            <a:r>
              <a:rPr lang="zh-CN" altLang="en-US" sz="2000" b="1"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已进入死锁状态</a:t>
            </a:r>
          </a:p>
        </p:txBody>
      </p:sp>
    </p:spTree>
    <p:extLst>
      <p:ext uri="{BB962C8B-B14F-4D97-AF65-F5344CB8AC3E}">
        <p14:creationId xmlns:p14="http://schemas.microsoft.com/office/powerpoint/2010/main" val="423057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
  <a:themeElements>
    <a:clrScheme name="离子">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离子">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32406</TotalTime>
  <Words>21695</Words>
  <Application>Microsoft Office PowerPoint</Application>
  <PresentationFormat>全屏显示(4:3)</PresentationFormat>
  <Paragraphs>2942</Paragraphs>
  <Slides>251</Slides>
  <Notes>160</Notes>
  <HiddenSlides>0</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4</vt:i4>
      </vt:variant>
      <vt:variant>
        <vt:lpstr>幻灯片标题</vt:lpstr>
      </vt:variant>
      <vt:variant>
        <vt:i4>251</vt:i4>
      </vt:variant>
    </vt:vector>
  </HeadingPairs>
  <TitlesOfParts>
    <vt:vector size="281" baseType="lpstr">
      <vt:lpstr>Arial Unicode MS</vt:lpstr>
      <vt:lpstr>Monotype Sorts</vt:lpstr>
      <vt:lpstr>黑体</vt:lpstr>
      <vt:lpstr>华文楷体</vt:lpstr>
      <vt:lpstr>楷体_GB2312</vt:lpstr>
      <vt:lpstr>隶书</vt:lpstr>
      <vt:lpstr>宋体</vt:lpstr>
      <vt:lpstr>微软雅黑</vt:lpstr>
      <vt:lpstr>幼圆</vt:lpstr>
      <vt:lpstr>Arial</vt:lpstr>
      <vt:lpstr>Arial Black</vt:lpstr>
      <vt:lpstr>Calibri</vt:lpstr>
      <vt:lpstr>Cambria Math</vt:lpstr>
      <vt:lpstr>Century Gothic</vt:lpstr>
      <vt:lpstr>Comic Sans MS</vt:lpstr>
      <vt:lpstr>Courier New</vt:lpstr>
      <vt:lpstr>Lucida Sans Unicode</vt:lpstr>
      <vt:lpstr>MT Extra</vt:lpstr>
      <vt:lpstr>Symbol</vt:lpstr>
      <vt:lpstr>Tahoma</vt:lpstr>
      <vt:lpstr>Times New Roman</vt:lpstr>
      <vt:lpstr>Verdana</vt:lpstr>
      <vt:lpstr>Wingdings</vt:lpstr>
      <vt:lpstr>Wingdings 2</vt:lpstr>
      <vt:lpstr>Wingdings 3</vt:lpstr>
      <vt:lpstr>离子</vt:lpstr>
      <vt:lpstr>Visio</vt:lpstr>
      <vt:lpstr>VISIO</vt:lpstr>
      <vt:lpstr>Picture</vt:lpstr>
      <vt:lpstr>文档</vt:lpstr>
      <vt:lpstr>进程的描述和控制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进程提出的背景</vt:lpstr>
      <vt:lpstr>进程提出的背景-时分复用与虚拟化的产物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计算机的平行性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PowerPoint 演示文稿</vt:lpstr>
      <vt:lpstr>PowerPoint 演示文稿</vt:lpstr>
      <vt:lpstr>管程的引入原因</vt:lpstr>
      <vt:lpstr>管程的定义</vt:lpstr>
      <vt:lpstr>管程的条件变量</vt:lpstr>
      <vt:lpstr>管程的条件变量</vt:lpstr>
      <vt:lpstr>管程的问题讨论(2)</vt:lpstr>
      <vt:lpstr>PowerPoint 演示文稿</vt:lpstr>
      <vt:lpstr>PowerPoint 演示文稿</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cauc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fx</dc:creator>
  <cp:lastModifiedBy>徐佳雨</cp:lastModifiedBy>
  <cp:revision>1135</cp:revision>
  <dcterms:created xsi:type="dcterms:W3CDTF">2007-08-25T03:34:50Z</dcterms:created>
  <dcterms:modified xsi:type="dcterms:W3CDTF">2018-01-12T16:38:59Z</dcterms:modified>
</cp:coreProperties>
</file>